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2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25.xml" ContentType="application/vnd.openxmlformats-officedocument.presentationml.notesSlide+xml"/>
  <Override PartName="/ppt/charts/chart31.xml" ContentType="application/vnd.openxmlformats-officedocument.drawingml.chart+xml"/>
  <Override PartName="/ppt/tags/tag4.xml" ContentType="application/vnd.openxmlformats-officedocument.presentationml.tags+xml"/>
  <Override PartName="/ppt/notesSlides/notesSlide26.xml" ContentType="application/vnd.openxmlformats-officedocument.presentationml.notesSlide+xml"/>
  <Override PartName="/ppt/charts/chart32.xml" ContentType="application/vnd.openxmlformats-officedocument.drawingml.chart+xml"/>
  <Override PartName="/ppt/notesSlides/notesSlide2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871" r:id="rId2"/>
    <p:sldMasterId id="2147483877" r:id="rId3"/>
    <p:sldMasterId id="2147484014" r:id="rId4"/>
    <p:sldMasterId id="2147484028" r:id="rId5"/>
    <p:sldMasterId id="2147484035" r:id="rId6"/>
    <p:sldMasterId id="2147484045" r:id="rId7"/>
    <p:sldMasterId id="2147484052" r:id="rId8"/>
    <p:sldMasterId id="2147484062" r:id="rId9"/>
  </p:sldMasterIdLst>
  <p:notesMasterIdLst>
    <p:notesMasterId r:id="rId40"/>
  </p:notesMasterIdLst>
  <p:handoutMasterIdLst>
    <p:handoutMasterId r:id="rId41"/>
  </p:handoutMasterIdLst>
  <p:sldIdLst>
    <p:sldId id="5927" r:id="rId10"/>
    <p:sldId id="5895" r:id="rId11"/>
    <p:sldId id="5923" r:id="rId12"/>
    <p:sldId id="5924" r:id="rId13"/>
    <p:sldId id="5925" r:id="rId14"/>
    <p:sldId id="5926" r:id="rId15"/>
    <p:sldId id="5896" r:id="rId16"/>
    <p:sldId id="5897" r:id="rId17"/>
    <p:sldId id="5922" r:id="rId18"/>
    <p:sldId id="5899" r:id="rId19"/>
    <p:sldId id="5900" r:id="rId20"/>
    <p:sldId id="5901" r:id="rId21"/>
    <p:sldId id="5902" r:id="rId22"/>
    <p:sldId id="5903" r:id="rId23"/>
    <p:sldId id="5904" r:id="rId24"/>
    <p:sldId id="5905" r:id="rId25"/>
    <p:sldId id="5906" r:id="rId26"/>
    <p:sldId id="5907" r:id="rId27"/>
    <p:sldId id="5908" r:id="rId28"/>
    <p:sldId id="5909" r:id="rId29"/>
    <p:sldId id="5910" r:id="rId30"/>
    <p:sldId id="5911" r:id="rId31"/>
    <p:sldId id="5912" r:id="rId32"/>
    <p:sldId id="5913" r:id="rId33"/>
    <p:sldId id="5914" r:id="rId34"/>
    <p:sldId id="5916" r:id="rId35"/>
    <p:sldId id="5917" r:id="rId36"/>
    <p:sldId id="5918" r:id="rId37"/>
    <p:sldId id="5919" r:id="rId38"/>
    <p:sldId id="5928" r:id="rId39"/>
  </p:sldIdLst>
  <p:sldSz cx="9144000" cy="6858000" type="screen4x3"/>
  <p:notesSz cx="6797675" cy="9928225"/>
  <p:defaultTextStyle>
    <a:defPPr>
      <a:defRPr lang="fr-FR"/>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772" userDrawn="1">
          <p15:clr>
            <a:srgbClr val="A4A3A4"/>
          </p15:clr>
        </p15:guide>
        <p15:guide id="2" orient="horz" pos="807">
          <p15:clr>
            <a:srgbClr val="A4A3A4"/>
          </p15:clr>
        </p15:guide>
        <p15:guide id="3" orient="horz" pos="576">
          <p15:clr>
            <a:srgbClr val="A4A3A4"/>
          </p15:clr>
        </p15:guide>
        <p15:guide id="4" orient="horz" pos="1251">
          <p15:clr>
            <a:srgbClr val="A4A3A4"/>
          </p15:clr>
        </p15:guide>
        <p15:guide id="5" orient="horz" pos="2161">
          <p15:clr>
            <a:srgbClr val="A4A3A4"/>
          </p15:clr>
        </p15:guide>
        <p15:guide id="6" orient="horz" pos="3711">
          <p15:clr>
            <a:srgbClr val="A4A3A4"/>
          </p15:clr>
        </p15:guide>
        <p15:guide id="7" orient="horz" pos="4032">
          <p15:clr>
            <a:srgbClr val="A4A3A4"/>
          </p15:clr>
        </p15:guide>
        <p15:guide id="8" pos="409">
          <p15:clr>
            <a:srgbClr val="A4A3A4"/>
          </p15:clr>
        </p15:guide>
        <p15:guide id="9" pos="250">
          <p15:clr>
            <a:srgbClr val="A4A3A4"/>
          </p15:clr>
        </p15:guide>
        <p15:guide id="10" pos="2881">
          <p15:clr>
            <a:srgbClr val="A4A3A4"/>
          </p15:clr>
        </p15:guide>
        <p15:guide id="11" pos="3895">
          <p15:clr>
            <a:srgbClr val="A4A3A4"/>
          </p15:clr>
        </p15:guide>
        <p15:guide id="12" pos="5395">
          <p15:clr>
            <a:srgbClr val="A4A3A4"/>
          </p15:clr>
        </p15:guide>
      </p15:sldGuideLst>
    </p:ext>
    <p:ext uri="{2D200454-40CA-4A62-9FC3-DE9A4176ACB9}">
      <p15:notesGuideLst xmlns:p15="http://schemas.microsoft.com/office/powerpoint/2012/main" xmlns="">
        <p15:guide id="1" orient="horz" pos="312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CC99"/>
    <a:srgbClr val="FFFFFF"/>
    <a:srgbClr val="00A76C"/>
    <a:srgbClr val="00A744"/>
    <a:srgbClr val="7F7F7F"/>
    <a:srgbClr val="F0F0F0"/>
    <a:srgbClr val="FF9900"/>
    <a:srgbClr val="DDDDD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2800" autoAdjust="0"/>
    <p:restoredTop sz="89143" autoAdjust="0"/>
  </p:normalViewPr>
  <p:slideViewPr>
    <p:cSldViewPr snapToGrid="0" showGuides="1">
      <p:cViewPr>
        <p:scale>
          <a:sx n="80" d="100"/>
          <a:sy n="80" d="100"/>
        </p:scale>
        <p:origin x="-2242" y="-379"/>
      </p:cViewPr>
      <p:guideLst>
        <p:guide orient="horz" pos="2988"/>
        <p:guide orient="horz" pos="807"/>
        <p:guide orient="horz" pos="639"/>
        <p:guide orient="horz" pos="1294"/>
        <p:guide orient="horz" pos="2161"/>
        <p:guide orient="horz" pos="3734"/>
        <p:guide orient="horz" pos="4032"/>
        <p:guide pos="479"/>
        <p:guide pos="250"/>
        <p:guide pos="2200"/>
        <p:guide pos="3895"/>
        <p:guide pos="4933"/>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20" d="100"/>
        <a:sy n="120" d="100"/>
      </p:scale>
      <p:origin x="0" y="6374"/>
    </p:cViewPr>
  </p:sorterViewPr>
  <p:notesViewPr>
    <p:cSldViewPr snapToGrid="0" showGuides="1">
      <p:cViewPr>
        <p:scale>
          <a:sx n="80" d="100"/>
          <a:sy n="80" d="100"/>
        </p:scale>
        <p:origin x="-2846" y="365"/>
      </p:cViewPr>
      <p:guideLst>
        <p:guide orient="horz" pos="3129"/>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63990267639901E-2"/>
          <c:y val="5.5E-2"/>
          <c:w val="0.95133819951338205"/>
          <c:h val="0.75"/>
        </c:manualLayout>
      </c:layout>
      <c:barChart>
        <c:barDir val="col"/>
        <c:grouping val="clustered"/>
        <c:varyColors val="1"/>
        <c:ser>
          <c:idx val="0"/>
          <c:order val="0"/>
          <c:tx>
            <c:strRef>
              <c:f>Sheet1!$A$2</c:f>
              <c:strCache>
                <c:ptCount val="1"/>
                <c:pt idx="0">
                  <c:v>Est</c:v>
                </c:pt>
              </c:strCache>
            </c:strRef>
          </c:tx>
          <c:spPr>
            <a:solidFill>
              <a:schemeClr val="accent1"/>
            </a:solidFill>
            <a:ln w="11126">
              <a:solidFill>
                <a:schemeClr val="tx1"/>
              </a:solidFill>
              <a:prstDash val="solid"/>
            </a:ln>
          </c:spPr>
          <c:invertIfNegative val="0"/>
          <c:dPt>
            <c:idx val="0"/>
            <c:invertIfNegative val="0"/>
            <c:bubble3D val="0"/>
            <c:spPr>
              <a:solidFill>
                <a:srgbClr val="00643C"/>
              </a:solidFill>
              <a:ln w="11126">
                <a:solidFill>
                  <a:schemeClr val="tx1"/>
                </a:solidFill>
                <a:prstDash val="solid"/>
              </a:ln>
            </c:spPr>
          </c:dPt>
          <c:dPt>
            <c:idx val="1"/>
            <c:invertIfNegative val="0"/>
            <c:bubble3D val="0"/>
            <c:spPr>
              <a:solidFill>
                <a:srgbClr val="64A05A"/>
              </a:solidFill>
              <a:ln w="11126">
                <a:solidFill>
                  <a:schemeClr val="tx1"/>
                </a:solidFill>
                <a:prstDash val="solid"/>
              </a:ln>
            </c:spPr>
          </c:dPt>
          <c:dPt>
            <c:idx val="2"/>
            <c:invertIfNegative val="0"/>
            <c:bubble3D val="0"/>
            <c:spPr>
              <a:solidFill>
                <a:srgbClr val="A0C873"/>
              </a:solidFill>
              <a:ln w="11126">
                <a:solidFill>
                  <a:schemeClr val="tx1"/>
                </a:solidFill>
                <a:prstDash val="solid"/>
              </a:ln>
            </c:spPr>
          </c:dPt>
          <c:dPt>
            <c:idx val="3"/>
            <c:invertIfNegative val="0"/>
            <c:bubble3D val="0"/>
            <c:spPr>
              <a:solidFill>
                <a:srgbClr val="D2DCAA"/>
              </a:solidFill>
              <a:ln w="11126">
                <a:solidFill>
                  <a:schemeClr val="tx1"/>
                </a:solidFill>
                <a:prstDash val="solid"/>
              </a:ln>
            </c:spPr>
          </c:dPt>
          <c:dPt>
            <c:idx val="4"/>
            <c:invertIfNegative val="0"/>
            <c:bubble3D val="0"/>
            <c:spPr>
              <a:solidFill>
                <a:srgbClr val="A0C873"/>
              </a:solidFill>
              <a:ln w="11126">
                <a:solidFill>
                  <a:schemeClr val="tx1"/>
                </a:solidFill>
                <a:prstDash val="solid"/>
              </a:ln>
            </c:spPr>
          </c:dPt>
          <c:dLbls>
            <c:spPr>
              <a:noFill/>
              <a:ln w="22252">
                <a:noFill/>
              </a:ln>
            </c:spPr>
            <c:txPr>
              <a:bodyPr/>
              <a:lstStyle/>
              <a:p>
                <a:pPr>
                  <a:defRPr sz="788" b="1" i="0" u="none" strike="noStrike" baseline="0">
                    <a:solidFill>
                      <a:schemeClr val="bg1"/>
                    </a:solidFill>
                    <a:latin typeface="Arial"/>
                    <a:ea typeface="Arial"/>
                    <a:cs typeface="Arial"/>
                  </a:defRPr>
                </a:pPr>
                <a:endParaRPr lang="fr-FR"/>
              </a:p>
            </c:txPr>
            <c:showLegendKey val="0"/>
            <c:showVal val="1"/>
            <c:showCatName val="0"/>
            <c:showSerName val="0"/>
            <c:showPercent val="0"/>
            <c:showBubbleSize val="0"/>
            <c:showLeaderLines val="0"/>
          </c:dLbls>
          <c:cat>
            <c:numRef>
              <c:f>Sheet1!$B$1:$F$1</c:f>
              <c:numCache>
                <c:formatCode>General</c:formatCode>
                <c:ptCount val="5"/>
                <c:pt idx="0">
                  <c:v>2004</c:v>
                </c:pt>
                <c:pt idx="1">
                  <c:v>2005</c:v>
                </c:pt>
                <c:pt idx="2">
                  <c:v>2006</c:v>
                </c:pt>
                <c:pt idx="3">
                  <c:v>2007</c:v>
                </c:pt>
                <c:pt idx="4">
                  <c:v>2008</c:v>
                </c:pt>
              </c:numCache>
            </c:numRef>
          </c:cat>
          <c:val>
            <c:numRef>
              <c:f>Sheet1!$B$2:$F$2</c:f>
              <c:numCache>
                <c:formatCode>General</c:formatCode>
                <c:ptCount val="5"/>
                <c:pt idx="0">
                  <c:v>20.399999999999999</c:v>
                </c:pt>
                <c:pt idx="1">
                  <c:v>27.4</c:v>
                </c:pt>
                <c:pt idx="2">
                  <c:v>90</c:v>
                </c:pt>
                <c:pt idx="3">
                  <c:v>53.2</c:v>
                </c:pt>
                <c:pt idx="4">
                  <c:v>67.8</c:v>
                </c:pt>
              </c:numCache>
            </c:numRef>
          </c:val>
        </c:ser>
        <c:dLbls>
          <c:showLegendKey val="0"/>
          <c:showVal val="1"/>
          <c:showCatName val="0"/>
          <c:showSerName val="0"/>
          <c:showPercent val="0"/>
          <c:showBubbleSize val="0"/>
        </c:dLbls>
        <c:gapWidth val="60"/>
        <c:axId val="167257216"/>
        <c:axId val="169568128"/>
      </c:barChart>
      <c:catAx>
        <c:axId val="167257216"/>
        <c:scaling>
          <c:orientation val="minMax"/>
        </c:scaling>
        <c:delete val="0"/>
        <c:axPos val="b"/>
        <c:numFmt formatCode="General" sourceLinked="1"/>
        <c:majorTickMark val="out"/>
        <c:minorTickMark val="none"/>
        <c:tickLblPos val="nextTo"/>
        <c:spPr>
          <a:ln w="2782">
            <a:solidFill>
              <a:schemeClr val="accent3"/>
            </a:solidFill>
            <a:prstDash val="solid"/>
          </a:ln>
        </c:spPr>
        <c:txPr>
          <a:bodyPr rot="0" vert="horz"/>
          <a:lstStyle/>
          <a:p>
            <a:pPr>
              <a:defRPr sz="788" b="1" i="0" u="none" strike="noStrike" baseline="0">
                <a:solidFill>
                  <a:schemeClr val="bg1"/>
                </a:solidFill>
                <a:latin typeface="Arial"/>
                <a:ea typeface="Arial"/>
                <a:cs typeface="Arial"/>
              </a:defRPr>
            </a:pPr>
            <a:endParaRPr lang="fr-FR"/>
          </a:p>
        </c:txPr>
        <c:crossAx val="169568128"/>
        <c:crosses val="autoZero"/>
        <c:auto val="1"/>
        <c:lblAlgn val="ctr"/>
        <c:lblOffset val="100"/>
        <c:tickLblSkip val="1"/>
        <c:tickMarkSkip val="1"/>
        <c:noMultiLvlLbl val="0"/>
      </c:catAx>
      <c:valAx>
        <c:axId val="169568128"/>
        <c:scaling>
          <c:orientation val="minMax"/>
        </c:scaling>
        <c:delete val="1"/>
        <c:axPos val="l"/>
        <c:numFmt formatCode="General" sourceLinked="1"/>
        <c:majorTickMark val="out"/>
        <c:minorTickMark val="none"/>
        <c:tickLblPos val="nextTo"/>
        <c:crossAx val="167257216"/>
        <c:crosses val="autoZero"/>
        <c:crossBetween val="between"/>
      </c:valAx>
      <c:spPr>
        <a:noFill/>
        <a:ln w="22252">
          <a:noFill/>
        </a:ln>
      </c:spPr>
    </c:plotArea>
    <c:plotVisOnly val="1"/>
    <c:dispBlanksAs val="gap"/>
    <c:showDLblsOverMax val="0"/>
  </c:chart>
  <c:spPr>
    <a:noFill/>
    <a:ln>
      <a:noFill/>
    </a:ln>
  </c:spPr>
  <c:txPr>
    <a:bodyPr/>
    <a:lstStyle/>
    <a:p>
      <a:pPr>
        <a:defRPr sz="788" b="1" i="0" u="none" strike="noStrike" baseline="0">
          <a:solidFill>
            <a:schemeClr val="tx1"/>
          </a:solidFill>
          <a:latin typeface="Arial"/>
          <a:ea typeface="Arial"/>
          <a:cs typeface="Arial"/>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13788098693759E-3"/>
          <c:y val="8.0357142857142863E-2"/>
          <c:w val="0.99419448476052252"/>
          <c:h val="0.7633928571428571"/>
        </c:manualLayout>
      </c:layout>
      <c:barChart>
        <c:barDir val="col"/>
        <c:grouping val="clustered"/>
        <c:varyColors val="0"/>
        <c:ser>
          <c:idx val="1"/>
          <c:order val="0"/>
          <c:tx>
            <c:strRef>
              <c:f>Sheet1!$A$2</c:f>
              <c:strCache>
                <c:ptCount val="1"/>
                <c:pt idx="0">
                  <c:v>Dividende</c:v>
                </c:pt>
              </c:strCache>
            </c:strRef>
          </c:tx>
          <c:spPr>
            <a:solidFill>
              <a:srgbClr val="FFCC00"/>
            </a:solidFill>
            <a:ln w="11937">
              <a:solidFill>
                <a:schemeClr val="tx1"/>
              </a:solidFill>
              <a:prstDash val="solid"/>
            </a:ln>
          </c:spPr>
          <c:invertIfNegative val="0"/>
          <c:dPt>
            <c:idx val="6"/>
            <c:invertIfNegative val="0"/>
            <c:bubble3D val="0"/>
          </c:dPt>
          <c:dPt>
            <c:idx val="7"/>
            <c:invertIfNegative val="0"/>
            <c:bubble3D val="0"/>
          </c:dPt>
          <c:dPt>
            <c:idx val="8"/>
            <c:invertIfNegative val="0"/>
            <c:bubble3D val="0"/>
            <c:spPr>
              <a:solidFill>
                <a:srgbClr val="FFC000"/>
              </a:solidFill>
              <a:ln w="11937">
                <a:solidFill>
                  <a:schemeClr val="tx1"/>
                </a:solidFill>
                <a:prstDash val="solid"/>
              </a:ln>
            </c:spPr>
          </c:dPt>
          <c:dPt>
            <c:idx val="9"/>
            <c:invertIfNegative val="0"/>
            <c:bubble3D val="0"/>
            <c:spPr>
              <a:solidFill>
                <a:srgbClr val="FFC000"/>
              </a:solidFill>
              <a:ln w="11937">
                <a:solidFill>
                  <a:schemeClr val="tx1"/>
                </a:solidFill>
                <a:prstDash val="solid"/>
              </a:ln>
            </c:spPr>
          </c:dPt>
          <c:dPt>
            <c:idx val="10"/>
            <c:invertIfNegative val="0"/>
            <c:bubble3D val="0"/>
            <c:spPr>
              <a:solidFill>
                <a:srgbClr val="FF6600"/>
              </a:solidFill>
              <a:ln w="11937">
                <a:solidFill>
                  <a:schemeClr val="tx1"/>
                </a:solidFill>
                <a:prstDash val="solid"/>
              </a:ln>
            </c:spPr>
          </c:dPt>
          <c:dPt>
            <c:idx val="11"/>
            <c:invertIfNegative val="0"/>
            <c:bubble3D val="0"/>
          </c:dPt>
          <c:dPt>
            <c:idx val="13"/>
            <c:invertIfNegative val="0"/>
            <c:bubble3D val="0"/>
          </c:dPt>
          <c:dLbls>
            <c:dLbl>
              <c:idx val="0"/>
              <c:layout/>
              <c:tx>
                <c:rich>
                  <a:bodyPr/>
                  <a:lstStyle/>
                  <a:p>
                    <a:r>
                      <a:rPr lang="en-US" dirty="0" smtClean="0"/>
                      <a:t>0,97</a:t>
                    </a:r>
                    <a:endParaRPr lang="en-US" dirty="0"/>
                  </a:p>
                </c:rich>
              </c:tx>
              <c:dLblPos val="outEnd"/>
              <c:showLegendKey val="0"/>
              <c:showVal val="1"/>
              <c:showCatName val="0"/>
              <c:showSerName val="0"/>
              <c:showPercent val="0"/>
              <c:showBubbleSize val="0"/>
            </c:dLbl>
            <c:dLbl>
              <c:idx val="1"/>
              <c:layout/>
              <c:tx>
                <c:rich>
                  <a:bodyPr/>
                  <a:lstStyle/>
                  <a:p>
                    <a:r>
                      <a:rPr lang="en-US" dirty="0" smtClean="0"/>
                      <a:t>1,50</a:t>
                    </a:r>
                    <a:endParaRPr lang="en-US" dirty="0"/>
                  </a:p>
                </c:rich>
              </c:tx>
              <c:dLblPos val="outEnd"/>
              <c:showLegendKey val="0"/>
              <c:showVal val="1"/>
              <c:showCatName val="0"/>
              <c:showSerName val="0"/>
              <c:showPercent val="0"/>
              <c:showBubbleSize val="0"/>
            </c:dLbl>
            <c:dLbl>
              <c:idx val="2"/>
              <c:layout/>
              <c:tx>
                <c:rich>
                  <a:bodyPr/>
                  <a:lstStyle/>
                  <a:p>
                    <a:r>
                      <a:rPr lang="en-US" dirty="0" smtClean="0"/>
                      <a:t>2,10</a:t>
                    </a:r>
                    <a:endParaRPr lang="en-US" dirty="0"/>
                  </a:p>
                </c:rich>
              </c:tx>
              <c:dLblPos val="outEnd"/>
              <c:showLegendKey val="0"/>
              <c:showVal val="1"/>
              <c:showCatName val="0"/>
              <c:showSerName val="0"/>
              <c:showPercent val="0"/>
              <c:showBubbleSize val="0"/>
            </c:dLbl>
            <c:dLbl>
              <c:idx val="3"/>
              <c:layout/>
              <c:tx>
                <c:rich>
                  <a:bodyPr/>
                  <a:lstStyle/>
                  <a:p>
                    <a:r>
                      <a:rPr lang="en-US" dirty="0" smtClean="0"/>
                      <a:t>1,20</a:t>
                    </a:r>
                    <a:endParaRPr lang="en-US" dirty="0"/>
                  </a:p>
                </c:rich>
              </c:tx>
              <c:dLblPos val="outEnd"/>
              <c:showLegendKey val="0"/>
              <c:showVal val="1"/>
              <c:showCatName val="0"/>
              <c:showSerName val="0"/>
              <c:showPercent val="0"/>
              <c:showBubbleSize val="0"/>
            </c:dLbl>
            <c:dLbl>
              <c:idx val="4"/>
              <c:layout>
                <c:manualLayout>
                  <c:x val="0"/>
                  <c:y val="0"/>
                </c:manualLayout>
              </c:layout>
              <c:tx>
                <c:rich>
                  <a:bodyPr/>
                  <a:lstStyle/>
                  <a:p>
                    <a:r>
                      <a:rPr lang="en-US" dirty="0" smtClean="0"/>
                      <a:t>1,50</a:t>
                    </a:r>
                    <a:endParaRPr lang="en-US" dirty="0"/>
                  </a:p>
                </c:rich>
              </c:tx>
              <c:dLblPos val="outEnd"/>
              <c:showLegendKey val="0"/>
              <c:showVal val="1"/>
              <c:showCatName val="0"/>
              <c:showSerName val="0"/>
              <c:showPercent val="0"/>
              <c:showBubbleSize val="0"/>
            </c:dLbl>
            <c:dLbl>
              <c:idx val="5"/>
              <c:layout/>
              <c:tx>
                <c:rich>
                  <a:bodyPr/>
                  <a:lstStyle/>
                  <a:p>
                    <a:r>
                      <a:rPr lang="en-US" dirty="0" smtClean="0"/>
                      <a:t>1,50</a:t>
                    </a:r>
                    <a:endParaRPr lang="en-US" dirty="0"/>
                  </a:p>
                </c:rich>
              </c:tx>
              <c:dLblPos val="outEnd"/>
              <c:showLegendKey val="0"/>
              <c:showVal val="1"/>
              <c:showCatName val="0"/>
              <c:showSerName val="0"/>
              <c:showPercent val="0"/>
              <c:showBubbleSize val="0"/>
            </c:dLbl>
            <c:dLbl>
              <c:idx val="6"/>
              <c:layout/>
              <c:tx>
                <c:rich>
                  <a:bodyPr/>
                  <a:lstStyle/>
                  <a:p>
                    <a:pPr>
                      <a:defRPr sz="1000" b="1" i="0" u="none" strike="noStrike" baseline="0">
                        <a:solidFill>
                          <a:schemeClr val="tx1"/>
                        </a:solidFill>
                        <a:latin typeface="+mj-lt"/>
                        <a:ea typeface="Arial"/>
                        <a:cs typeface="Arial"/>
                      </a:defRPr>
                    </a:pPr>
                    <a:r>
                      <a:rPr lang="fr-FR" sz="1000" dirty="0" smtClean="0">
                        <a:latin typeface="+mj-lt"/>
                      </a:rPr>
                      <a:t>1,50</a:t>
                    </a:r>
                    <a:endParaRPr lang="fr-FR" dirty="0"/>
                  </a:p>
                </c:rich>
              </c:tx>
              <c:spPr>
                <a:noFill/>
                <a:ln w="23874">
                  <a:noFill/>
                </a:ln>
              </c:spPr>
              <c:dLblPos val="outEnd"/>
              <c:showLegendKey val="0"/>
              <c:showVal val="0"/>
              <c:showCatName val="0"/>
              <c:showSerName val="0"/>
              <c:showPercent val="0"/>
              <c:showBubbleSize val="0"/>
            </c:dLbl>
            <c:dLbl>
              <c:idx val="7"/>
              <c:layout/>
              <c:tx>
                <c:rich>
                  <a:bodyPr/>
                  <a:lstStyle/>
                  <a:p>
                    <a:r>
                      <a:rPr lang="en-US" dirty="0" smtClean="0"/>
                      <a:t>2,31</a:t>
                    </a:r>
                    <a:endParaRPr lang="en-US" dirty="0"/>
                  </a:p>
                </c:rich>
              </c:tx>
              <c:dLblPos val="outEnd"/>
              <c:showLegendKey val="0"/>
              <c:showVal val="1"/>
              <c:showCatName val="0"/>
              <c:showSerName val="0"/>
              <c:showPercent val="0"/>
              <c:showBubbleSize val="0"/>
            </c:dLbl>
            <c:dLbl>
              <c:idx val="8"/>
              <c:layout/>
              <c:tx>
                <c:rich>
                  <a:bodyPr/>
                  <a:lstStyle/>
                  <a:p>
                    <a:r>
                      <a:rPr lang="en-US" dirty="0" smtClean="0"/>
                      <a:t>2,70</a:t>
                    </a:r>
                    <a:endParaRPr lang="en-US" dirty="0"/>
                  </a:p>
                </c:rich>
              </c:tx>
              <c:dLblPos val="outEnd"/>
              <c:showLegendKey val="0"/>
              <c:showVal val="1"/>
              <c:showCatName val="0"/>
              <c:showSerName val="0"/>
              <c:showPercent val="0"/>
              <c:showBubbleSize val="0"/>
            </c:dLbl>
            <c:dLbl>
              <c:idx val="9"/>
              <c:layout/>
              <c:tx>
                <c:rich>
                  <a:bodyPr/>
                  <a:lstStyle/>
                  <a:p>
                    <a:r>
                      <a:rPr lang="en-US" dirty="0" smtClean="0"/>
                      <a:t>3,02</a:t>
                    </a:r>
                    <a:endParaRPr lang="en-US" dirty="0"/>
                  </a:p>
                </c:rich>
              </c:tx>
              <c:dLblPos val="outEnd"/>
              <c:showLegendKey val="0"/>
              <c:showVal val="1"/>
              <c:showCatName val="0"/>
              <c:showSerName val="0"/>
              <c:showPercent val="0"/>
              <c:showBubbleSize val="0"/>
            </c:dLbl>
            <c:dLbl>
              <c:idx val="10"/>
              <c:numFmt formatCode="#,##0.00" sourceLinked="0"/>
              <c:spPr>
                <a:noFill/>
                <a:ln w="23874">
                  <a:noFill/>
                </a:ln>
              </c:spPr>
              <c:txPr>
                <a:bodyPr/>
                <a:lstStyle/>
                <a:p>
                  <a:pPr>
                    <a:defRPr sz="1100" b="1" i="0" u="none" strike="noStrike" baseline="0">
                      <a:solidFill>
                        <a:schemeClr val="tx1"/>
                      </a:solidFill>
                      <a:latin typeface="+mj-lt"/>
                      <a:ea typeface="Arial"/>
                      <a:cs typeface="Arial"/>
                    </a:defRPr>
                  </a:pPr>
                  <a:endParaRPr lang="fr-FR"/>
                </a:p>
              </c:txPr>
              <c:dLblPos val="outEnd"/>
              <c:showLegendKey val="0"/>
              <c:showVal val="1"/>
              <c:showCatName val="0"/>
              <c:showSerName val="0"/>
              <c:showPercent val="0"/>
              <c:showBubbleSize val="0"/>
            </c:dLbl>
            <c:numFmt formatCode="#,##0.00" sourceLinked="0"/>
            <c:spPr>
              <a:noFill/>
              <a:ln w="23874">
                <a:noFill/>
              </a:ln>
            </c:spPr>
            <c:txPr>
              <a:bodyPr/>
              <a:lstStyle/>
              <a:p>
                <a:pPr>
                  <a:defRPr sz="1000" b="1" i="0" u="none" strike="noStrike" baseline="0">
                    <a:solidFill>
                      <a:schemeClr val="tx1"/>
                    </a:solidFill>
                    <a:latin typeface="+mj-lt"/>
                    <a:ea typeface="Arial"/>
                    <a:cs typeface="Arial"/>
                  </a:defRPr>
                </a:pPr>
                <a:endParaRPr lang="fr-FR"/>
              </a:p>
            </c:txPr>
            <c:dLblPos val="outEnd"/>
            <c:showLegendKey val="0"/>
            <c:showVal val="1"/>
            <c:showCatName val="0"/>
            <c:showSerName val="0"/>
            <c:showPercent val="0"/>
            <c:showBubbleSize val="0"/>
            <c:showLeaderLines val="0"/>
          </c:dLbls>
          <c:cat>
            <c:strRef>
              <c:f>Sheet1!$B$1:$T$1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Sheet1!$B$2:$T$2</c:f>
              <c:numCache>
                <c:formatCode>0.00</c:formatCode>
                <c:ptCount val="11"/>
                <c:pt idx="0">
                  <c:v>0.97</c:v>
                </c:pt>
                <c:pt idx="1">
                  <c:v>1.5</c:v>
                </c:pt>
                <c:pt idx="2">
                  <c:v>2.1</c:v>
                </c:pt>
                <c:pt idx="3">
                  <c:v>1.2</c:v>
                </c:pt>
                <c:pt idx="4">
                  <c:v>1.5</c:v>
                </c:pt>
                <c:pt idx="5">
                  <c:v>1.5</c:v>
                </c:pt>
                <c:pt idx="6">
                  <c:v>1.5</c:v>
                </c:pt>
                <c:pt idx="7">
                  <c:v>2.31</c:v>
                </c:pt>
                <c:pt idx="8">
                  <c:v>2.7</c:v>
                </c:pt>
                <c:pt idx="9">
                  <c:v>3.02</c:v>
                </c:pt>
                <c:pt idx="10">
                  <c:v>3.02</c:v>
                </c:pt>
              </c:numCache>
            </c:numRef>
          </c:val>
        </c:ser>
        <c:dLbls>
          <c:showLegendKey val="0"/>
          <c:showVal val="0"/>
          <c:showCatName val="0"/>
          <c:showSerName val="0"/>
          <c:showPercent val="0"/>
          <c:showBubbleSize val="0"/>
        </c:dLbls>
        <c:gapWidth val="100"/>
        <c:axId val="183935744"/>
        <c:axId val="183937280"/>
      </c:barChart>
      <c:catAx>
        <c:axId val="183935744"/>
        <c:scaling>
          <c:orientation val="minMax"/>
        </c:scaling>
        <c:delete val="0"/>
        <c:axPos val="b"/>
        <c:numFmt formatCode="General" sourceLinked="1"/>
        <c:majorTickMark val="cross"/>
        <c:minorTickMark val="none"/>
        <c:tickLblPos val="nextTo"/>
        <c:spPr>
          <a:ln w="8953">
            <a:noFill/>
          </a:ln>
        </c:spPr>
        <c:txPr>
          <a:bodyPr rot="0" vert="horz"/>
          <a:lstStyle/>
          <a:p>
            <a:pPr>
              <a:defRPr sz="800" b="1" i="0" u="none" strike="noStrike" baseline="0">
                <a:solidFill>
                  <a:schemeClr val="tx1"/>
                </a:solidFill>
                <a:latin typeface="Arial"/>
                <a:ea typeface="Arial"/>
                <a:cs typeface="Arial"/>
              </a:defRPr>
            </a:pPr>
            <a:endParaRPr lang="fr-FR"/>
          </a:p>
        </c:txPr>
        <c:crossAx val="183937280"/>
        <c:crosses val="autoZero"/>
        <c:auto val="0"/>
        <c:lblAlgn val="ctr"/>
        <c:lblOffset val="150"/>
        <c:tickLblSkip val="1"/>
        <c:tickMarkSkip val="1"/>
        <c:noMultiLvlLbl val="0"/>
      </c:catAx>
      <c:valAx>
        <c:axId val="183937280"/>
        <c:scaling>
          <c:orientation val="minMax"/>
          <c:max val="4"/>
        </c:scaling>
        <c:delete val="1"/>
        <c:axPos val="l"/>
        <c:numFmt formatCode="0.00" sourceLinked="1"/>
        <c:majorTickMark val="out"/>
        <c:minorTickMark val="none"/>
        <c:tickLblPos val="nextTo"/>
        <c:crossAx val="183935744"/>
        <c:crosses val="autoZero"/>
        <c:crossBetween val="between"/>
      </c:valAx>
      <c:spPr>
        <a:noFill/>
        <a:ln w="23874">
          <a:noFill/>
        </a:ln>
      </c:spPr>
    </c:plotArea>
    <c:plotVisOnly val="1"/>
    <c:dispBlanksAs val="gap"/>
    <c:showDLblsOverMax val="0"/>
  </c:chart>
  <c:spPr>
    <a:noFill/>
    <a:ln>
      <a:noFill/>
    </a:ln>
  </c:spPr>
  <c:txPr>
    <a:bodyPr/>
    <a:lstStyle/>
    <a:p>
      <a:pPr>
        <a:defRPr sz="940" b="0" i="0" u="none" strike="noStrike" baseline="0">
          <a:solidFill>
            <a:schemeClr val="tx1"/>
          </a:solidFill>
          <a:latin typeface="Arial"/>
          <a:ea typeface="Arial"/>
          <a:cs typeface="Arial"/>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739130434782612E-2"/>
          <c:y val="4.1840572531470367E-2"/>
          <c:w val="0.966256038647343"/>
          <c:h val="0.88882026406135239"/>
        </c:manualLayout>
      </c:layout>
      <c:barChart>
        <c:barDir val="col"/>
        <c:grouping val="clustered"/>
        <c:varyColors val="0"/>
        <c:ser>
          <c:idx val="7"/>
          <c:order val="0"/>
          <c:spPr>
            <a:solidFill>
              <a:srgbClr val="FFCC00"/>
            </a:solidFill>
            <a:ln w="9525">
              <a:solidFill>
                <a:schemeClr val="tx2"/>
              </a:solidFill>
              <a:prstDash val="solid"/>
            </a:ln>
          </c:spPr>
          <c:invertIfNegative val="0"/>
          <c:dPt>
            <c:idx val="0"/>
            <c:invertIfNegative val="0"/>
            <c:bubble3D val="0"/>
            <c:spPr>
              <a:solidFill>
                <a:srgbClr val="FFCC00"/>
              </a:solidFill>
              <a:ln w="9525" cmpd="sng">
                <a:solidFill>
                  <a:schemeClr val="tx2"/>
                </a:solidFill>
                <a:prstDash val="solid"/>
              </a:ln>
              <a:effectLst>
                <a:outerShdw dist="50800" dir="5400000" sx="1000" sy="1000" algn="ctr" rotWithShape="0">
                  <a:srgbClr val="000000"/>
                </a:outerShdw>
              </a:effectLst>
            </c:spPr>
          </c:dPt>
          <c:dPt>
            <c:idx val="1"/>
            <c:invertIfNegative val="0"/>
            <c:bubble3D val="0"/>
            <c:spPr>
              <a:solidFill>
                <a:srgbClr val="FF6600"/>
              </a:solidFill>
              <a:ln w="9525">
                <a:solidFill>
                  <a:schemeClr val="tx2"/>
                </a:solidFill>
                <a:prstDash val="solid"/>
              </a:ln>
            </c:spPr>
          </c:dPt>
          <c:dPt>
            <c:idx val="4"/>
            <c:invertIfNegative val="0"/>
            <c:bubble3D val="0"/>
          </c:dPt>
          <c:dPt>
            <c:idx val="5"/>
            <c:invertIfNegative val="0"/>
            <c:bubble3D val="0"/>
            <c:spPr>
              <a:solidFill>
                <a:srgbClr val="FF6600"/>
              </a:solidFill>
              <a:ln w="9525">
                <a:solidFill>
                  <a:schemeClr val="tx2"/>
                </a:solidFill>
                <a:prstDash val="solid"/>
              </a:ln>
            </c:spPr>
          </c:dPt>
          <c:dPt>
            <c:idx val="7"/>
            <c:invertIfNegative val="0"/>
            <c:bubble3D val="0"/>
            <c:spPr>
              <a:solidFill>
                <a:srgbClr val="FF6600"/>
              </a:solidFill>
              <a:ln w="9525">
                <a:solidFill>
                  <a:schemeClr val="tx2"/>
                </a:solidFill>
                <a:prstDash val="solid"/>
              </a:ln>
            </c:spPr>
          </c:dPt>
          <c:dPt>
            <c:idx val="9"/>
            <c:invertIfNegative val="0"/>
            <c:bubble3D val="0"/>
            <c:spPr>
              <a:solidFill>
                <a:srgbClr val="FF6600"/>
              </a:solidFill>
              <a:ln w="9525">
                <a:solidFill>
                  <a:schemeClr val="tx2"/>
                </a:solidFill>
                <a:prstDash val="solid"/>
              </a:ln>
            </c:spPr>
          </c:dPt>
          <c:dLbls>
            <c:txPr>
              <a:bodyPr/>
              <a:lstStyle/>
              <a:p>
                <a:pPr>
                  <a:defRPr sz="1200"/>
                </a:pPr>
                <a:endParaRPr lang="fr-FR"/>
              </a:p>
            </c:txPr>
            <c:dLblPos val="ctr"/>
            <c:showLegendKey val="0"/>
            <c:showVal val="1"/>
            <c:showCatName val="0"/>
            <c:showSerName val="0"/>
            <c:showPercent val="0"/>
            <c:showBubbleSize val="0"/>
            <c:showLeaderLines val="0"/>
          </c:dLbls>
          <c:cat>
            <c:strRef>
              <c:f>Sheet1!$B$1:$K$1</c:f>
              <c:strCache>
                <c:ptCount val="10"/>
                <c:pt idx="0">
                  <c:v>DM 2T18</c:v>
                </c:pt>
                <c:pt idx="1">
                  <c:v>DM 2T19</c:v>
                </c:pt>
                <c:pt idx="4">
                  <c:v>IFS 2T17</c:v>
                </c:pt>
                <c:pt idx="5">
                  <c:v>IFS 2T19</c:v>
                </c:pt>
                <c:pt idx="8">
                  <c:v>CIB 2T17</c:v>
                </c:pt>
                <c:pt idx="9">
                  <c:v>CIB 2T19</c:v>
                </c:pt>
              </c:strCache>
            </c:strRef>
          </c:cat>
          <c:val>
            <c:numRef>
              <c:f>Sheet1!$B$2:$K$2</c:f>
              <c:numCache>
                <c:formatCode>#,##0</c:formatCode>
                <c:ptCount val="10"/>
                <c:pt idx="0">
                  <c:v>7907</c:v>
                </c:pt>
                <c:pt idx="1">
                  <c:v>7886</c:v>
                </c:pt>
                <c:pt idx="4">
                  <c:v>8036</c:v>
                </c:pt>
                <c:pt idx="5">
                  <c:v>8544</c:v>
                </c:pt>
                <c:pt idx="8">
                  <c:v>5885</c:v>
                </c:pt>
                <c:pt idx="9">
                  <c:v>6107</c:v>
                </c:pt>
              </c:numCache>
            </c:numRef>
          </c:val>
        </c:ser>
        <c:dLbls>
          <c:showLegendKey val="0"/>
          <c:showVal val="0"/>
          <c:showCatName val="0"/>
          <c:showSerName val="0"/>
          <c:showPercent val="0"/>
          <c:showBubbleSize val="0"/>
        </c:dLbls>
        <c:gapWidth val="0"/>
        <c:axId val="186162176"/>
        <c:axId val="186168064"/>
      </c:barChart>
      <c:dateAx>
        <c:axId val="186162176"/>
        <c:scaling>
          <c:orientation val="minMax"/>
        </c:scaling>
        <c:delete val="1"/>
        <c:axPos val="b"/>
        <c:numFmt formatCode="General" sourceLinked="1"/>
        <c:majorTickMark val="out"/>
        <c:minorTickMark val="none"/>
        <c:tickLblPos val="none"/>
        <c:crossAx val="186168064"/>
        <c:crosses val="autoZero"/>
        <c:auto val="0"/>
        <c:lblOffset val="100"/>
        <c:baseTimeUnit val="days"/>
      </c:dateAx>
      <c:valAx>
        <c:axId val="186168064"/>
        <c:scaling>
          <c:orientation val="minMax"/>
          <c:max val="12000"/>
          <c:min val="-50"/>
        </c:scaling>
        <c:delete val="1"/>
        <c:axPos val="l"/>
        <c:numFmt formatCode="#,##0" sourceLinked="1"/>
        <c:majorTickMark val="out"/>
        <c:minorTickMark val="none"/>
        <c:tickLblPos val="nextTo"/>
        <c:crossAx val="186162176"/>
        <c:crosses val="autoZero"/>
        <c:crossBetween val="between"/>
        <c:majorUnit val="1000"/>
        <c:minorUnit val="1000"/>
      </c:valAx>
      <c:spPr>
        <a:noFill/>
        <a:ln w="25375">
          <a:noFill/>
        </a:ln>
      </c:spPr>
    </c:plotArea>
    <c:plotVisOnly val="1"/>
    <c:dispBlanksAs val="gap"/>
    <c:showDLblsOverMax val="0"/>
  </c:chart>
  <c:spPr>
    <a:noFill/>
    <a:ln>
      <a:noFill/>
    </a:ln>
  </c:spPr>
  <c:txPr>
    <a:bodyPr/>
    <a:lstStyle/>
    <a:p>
      <a:pPr>
        <a:defRPr sz="793" b="1" i="0" u="none" strike="noStrike" baseline="0">
          <a:solidFill>
            <a:schemeClr val="tx1"/>
          </a:solidFill>
          <a:latin typeface="Arial Narrow"/>
          <a:ea typeface="Arial Narrow"/>
          <a:cs typeface="Arial Narrow"/>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739130434782612E-2"/>
          <c:y val="4.1840572531470367E-2"/>
          <c:w val="0.966256038647343"/>
          <c:h val="0.88882026406135239"/>
        </c:manualLayout>
      </c:layout>
      <c:barChart>
        <c:barDir val="col"/>
        <c:grouping val="clustered"/>
        <c:varyColors val="0"/>
        <c:ser>
          <c:idx val="7"/>
          <c:order val="0"/>
          <c:spPr>
            <a:solidFill>
              <a:srgbClr val="FFCC00"/>
            </a:solidFill>
            <a:ln w="9525">
              <a:solidFill>
                <a:schemeClr val="tx2"/>
              </a:solidFill>
              <a:prstDash val="solid"/>
            </a:ln>
          </c:spPr>
          <c:invertIfNegative val="0"/>
          <c:dPt>
            <c:idx val="0"/>
            <c:invertIfNegative val="0"/>
            <c:bubble3D val="0"/>
            <c:spPr>
              <a:solidFill>
                <a:srgbClr val="FFCC00"/>
              </a:solidFill>
              <a:ln w="9525" cmpd="sng">
                <a:solidFill>
                  <a:schemeClr val="tx2"/>
                </a:solidFill>
                <a:prstDash val="solid"/>
              </a:ln>
              <a:effectLst>
                <a:outerShdw dist="50800" dir="5400000" sx="1000" sy="1000" algn="ctr" rotWithShape="0">
                  <a:srgbClr val="000000"/>
                </a:outerShdw>
              </a:effectLst>
            </c:spPr>
          </c:dPt>
          <c:dPt>
            <c:idx val="1"/>
            <c:invertIfNegative val="0"/>
            <c:bubble3D val="0"/>
            <c:spPr>
              <a:solidFill>
                <a:srgbClr val="FF6600"/>
              </a:solidFill>
              <a:ln w="9525">
                <a:solidFill>
                  <a:schemeClr val="tx2"/>
                </a:solidFill>
                <a:prstDash val="solid"/>
              </a:ln>
            </c:spPr>
          </c:dPt>
          <c:dPt>
            <c:idx val="4"/>
            <c:invertIfNegative val="0"/>
            <c:bubble3D val="0"/>
          </c:dPt>
          <c:dPt>
            <c:idx val="5"/>
            <c:invertIfNegative val="0"/>
            <c:bubble3D val="0"/>
            <c:spPr>
              <a:solidFill>
                <a:srgbClr val="FF6600"/>
              </a:solidFill>
              <a:ln w="9525">
                <a:solidFill>
                  <a:schemeClr val="tx2"/>
                </a:solidFill>
                <a:prstDash val="solid"/>
              </a:ln>
            </c:spPr>
          </c:dPt>
          <c:dPt>
            <c:idx val="7"/>
            <c:invertIfNegative val="0"/>
            <c:bubble3D val="0"/>
            <c:spPr>
              <a:solidFill>
                <a:srgbClr val="FF6600"/>
              </a:solidFill>
              <a:ln w="9525">
                <a:solidFill>
                  <a:schemeClr val="tx2"/>
                </a:solidFill>
                <a:prstDash val="solid"/>
              </a:ln>
            </c:spPr>
          </c:dPt>
          <c:dPt>
            <c:idx val="9"/>
            <c:invertIfNegative val="0"/>
            <c:bubble3D val="0"/>
            <c:spPr>
              <a:solidFill>
                <a:srgbClr val="FF6600"/>
              </a:solidFill>
              <a:ln w="9525">
                <a:solidFill>
                  <a:schemeClr val="tx2"/>
                </a:solidFill>
                <a:prstDash val="solid"/>
              </a:ln>
            </c:spPr>
          </c:dPt>
          <c:dLbls>
            <c:txPr>
              <a:bodyPr/>
              <a:lstStyle/>
              <a:p>
                <a:pPr>
                  <a:defRPr sz="1200"/>
                </a:pPr>
                <a:endParaRPr lang="fr-FR"/>
              </a:p>
            </c:txPr>
            <c:dLblPos val="ctr"/>
            <c:showLegendKey val="0"/>
            <c:showVal val="1"/>
            <c:showCatName val="0"/>
            <c:showSerName val="0"/>
            <c:showPercent val="0"/>
            <c:showBubbleSize val="0"/>
            <c:showLeaderLines val="0"/>
          </c:dLbls>
          <c:cat>
            <c:strRef>
              <c:f>Sheet1!$B$1:$K$1</c:f>
              <c:strCache>
                <c:ptCount val="10"/>
                <c:pt idx="0">
                  <c:v>DM 2T18</c:v>
                </c:pt>
                <c:pt idx="1">
                  <c:v>DM 2T19</c:v>
                </c:pt>
                <c:pt idx="4">
                  <c:v>IFS 2T18</c:v>
                </c:pt>
                <c:pt idx="5">
                  <c:v>IFS 2T19</c:v>
                </c:pt>
                <c:pt idx="8">
                  <c:v>CIB 2T18</c:v>
                </c:pt>
                <c:pt idx="9">
                  <c:v>CIB 2T19</c:v>
                </c:pt>
              </c:strCache>
            </c:strRef>
          </c:cat>
          <c:val>
            <c:numRef>
              <c:f>Sheet1!$B$2:$K$2</c:f>
              <c:numCache>
                <c:formatCode>#,##0</c:formatCode>
                <c:ptCount val="10"/>
                <c:pt idx="0">
                  <c:v>5499</c:v>
                </c:pt>
                <c:pt idx="1">
                  <c:v>5500</c:v>
                </c:pt>
                <c:pt idx="4">
                  <c:v>4982</c:v>
                </c:pt>
                <c:pt idx="5">
                  <c:v>5247</c:v>
                </c:pt>
                <c:pt idx="8">
                  <c:v>4360</c:v>
                </c:pt>
                <c:pt idx="9">
                  <c:v>4459</c:v>
                </c:pt>
              </c:numCache>
            </c:numRef>
          </c:val>
        </c:ser>
        <c:dLbls>
          <c:showLegendKey val="0"/>
          <c:showVal val="0"/>
          <c:showCatName val="0"/>
          <c:showSerName val="0"/>
          <c:showPercent val="0"/>
          <c:showBubbleSize val="0"/>
        </c:dLbls>
        <c:gapWidth val="0"/>
        <c:axId val="191813888"/>
        <c:axId val="191815680"/>
      </c:barChart>
      <c:dateAx>
        <c:axId val="191813888"/>
        <c:scaling>
          <c:orientation val="minMax"/>
        </c:scaling>
        <c:delete val="1"/>
        <c:axPos val="b"/>
        <c:numFmt formatCode="General" sourceLinked="1"/>
        <c:majorTickMark val="out"/>
        <c:minorTickMark val="none"/>
        <c:tickLblPos val="none"/>
        <c:crossAx val="191815680"/>
        <c:crosses val="autoZero"/>
        <c:auto val="0"/>
        <c:lblOffset val="100"/>
        <c:baseTimeUnit val="days"/>
      </c:dateAx>
      <c:valAx>
        <c:axId val="191815680"/>
        <c:scaling>
          <c:orientation val="minMax"/>
          <c:max val="11000"/>
          <c:min val="-50"/>
        </c:scaling>
        <c:delete val="1"/>
        <c:axPos val="l"/>
        <c:numFmt formatCode="#,##0" sourceLinked="1"/>
        <c:majorTickMark val="out"/>
        <c:minorTickMark val="none"/>
        <c:tickLblPos val="nextTo"/>
        <c:crossAx val="191813888"/>
        <c:crosses val="autoZero"/>
        <c:crossBetween val="between"/>
        <c:majorUnit val="1000"/>
        <c:minorUnit val="1000"/>
      </c:valAx>
      <c:spPr>
        <a:noFill/>
        <a:ln w="25375">
          <a:noFill/>
        </a:ln>
      </c:spPr>
    </c:plotArea>
    <c:plotVisOnly val="1"/>
    <c:dispBlanksAs val="gap"/>
    <c:showDLblsOverMax val="0"/>
  </c:chart>
  <c:spPr>
    <a:noFill/>
    <a:ln>
      <a:noFill/>
    </a:ln>
  </c:spPr>
  <c:txPr>
    <a:bodyPr/>
    <a:lstStyle/>
    <a:p>
      <a:pPr>
        <a:defRPr sz="793" b="1" i="0" u="none" strike="noStrike" baseline="0">
          <a:solidFill>
            <a:schemeClr val="tx1"/>
          </a:solidFill>
          <a:latin typeface="Arial Narrow"/>
          <a:ea typeface="Arial Narrow"/>
          <a:cs typeface="Arial Narrow"/>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53546099290777E-2"/>
          <c:y val="0.1032738791423002"/>
          <c:w val="0.93445114263199369"/>
          <c:h val="0.75993372319688102"/>
        </c:manualLayout>
      </c:layout>
      <c:barChart>
        <c:barDir val="col"/>
        <c:grouping val="clustered"/>
        <c:varyColors val="0"/>
        <c:ser>
          <c:idx val="0"/>
          <c:order val="0"/>
          <c:tx>
            <c:strRef>
              <c:f>Sheet1!$A$2</c:f>
              <c:strCache>
                <c:ptCount val="1"/>
                <c:pt idx="0">
                  <c:v>Groupe</c:v>
                </c:pt>
              </c:strCache>
            </c:strRef>
          </c:tx>
          <c:spPr>
            <a:solidFill>
              <a:srgbClr val="FFCC00"/>
            </a:solidFill>
            <a:ln w="12671">
              <a:solidFill>
                <a:schemeClr val="tx1"/>
              </a:solidFill>
              <a:prstDash val="solid"/>
            </a:ln>
          </c:spPr>
          <c:invertIfNegative val="0"/>
          <c:dLbls>
            <c:dLbl>
              <c:idx val="5"/>
              <c:tx>
                <c:rich>
                  <a:bodyPr/>
                  <a:lstStyle/>
                  <a:p>
                    <a:r>
                      <a:rPr lang="en-US" dirty="0" smtClean="0"/>
                      <a:t>39</a:t>
                    </a:r>
                    <a:endParaRPr lang="en-US" dirty="0"/>
                  </a:p>
                </c:rich>
              </c:tx>
              <c:dLblPos val="outEnd"/>
              <c:showLegendKey val="0"/>
              <c:showVal val="1"/>
              <c:showCatName val="0"/>
              <c:showSerName val="0"/>
              <c:showPercent val="0"/>
              <c:showBubbleSize val="0"/>
            </c:dLbl>
            <c:spPr>
              <a:noFill/>
              <a:ln w="25346">
                <a:noFill/>
              </a:ln>
            </c:spPr>
            <c:txPr>
              <a:bodyPr/>
              <a:lstStyle/>
              <a:p>
                <a:pPr>
                  <a:defRPr sz="1400" b="1" i="0" u="none" strike="noStrike" baseline="0">
                    <a:solidFill>
                      <a:schemeClr val="tx1"/>
                    </a:solidFill>
                    <a:latin typeface="Arial Narrow"/>
                    <a:ea typeface="Arial Narrow"/>
                    <a:cs typeface="Arial Narrow"/>
                  </a:defRPr>
                </a:pPr>
                <a:endParaRPr lang="fr-FR"/>
              </a:p>
            </c:txPr>
            <c:dLblPos val="outEnd"/>
            <c:showLegendKey val="0"/>
            <c:showVal val="1"/>
            <c:showCatName val="0"/>
            <c:showSerName val="0"/>
            <c:showPercent val="0"/>
            <c:showBubbleSize val="0"/>
            <c:showLeaderLines val="0"/>
          </c:dLbls>
          <c:cat>
            <c:strRef>
              <c:f>Sheet1!$B$1:$T$1</c:f>
              <c:strCache>
                <c:ptCount val="7"/>
                <c:pt idx="0">
                  <c:v>2014</c:v>
                </c:pt>
                <c:pt idx="1">
                  <c:v>2015</c:v>
                </c:pt>
                <c:pt idx="2">
                  <c:v>2016</c:v>
                </c:pt>
                <c:pt idx="3">
                  <c:v>2017</c:v>
                </c:pt>
                <c:pt idx="4">
                  <c:v>2018</c:v>
                </c:pt>
                <c:pt idx="6">
                  <c:v>1S19</c:v>
                </c:pt>
              </c:strCache>
            </c:strRef>
          </c:cat>
          <c:val>
            <c:numRef>
              <c:f>Sheet1!$B$2:$T$2</c:f>
              <c:numCache>
                <c:formatCode>General</c:formatCode>
                <c:ptCount val="7"/>
                <c:pt idx="0">
                  <c:v>57</c:v>
                </c:pt>
                <c:pt idx="1">
                  <c:v>54</c:v>
                </c:pt>
                <c:pt idx="2">
                  <c:v>46</c:v>
                </c:pt>
                <c:pt idx="3">
                  <c:v>39</c:v>
                </c:pt>
                <c:pt idx="4">
                  <c:v>35</c:v>
                </c:pt>
                <c:pt idx="6">
                  <c:v>34</c:v>
                </c:pt>
              </c:numCache>
            </c:numRef>
          </c:val>
        </c:ser>
        <c:dLbls>
          <c:showLegendKey val="0"/>
          <c:showVal val="0"/>
          <c:showCatName val="0"/>
          <c:showSerName val="0"/>
          <c:showPercent val="0"/>
          <c:showBubbleSize val="0"/>
        </c:dLbls>
        <c:gapWidth val="100"/>
        <c:overlap val="100"/>
        <c:axId val="191909248"/>
        <c:axId val="191923328"/>
      </c:barChart>
      <c:catAx>
        <c:axId val="191909248"/>
        <c:scaling>
          <c:orientation val="minMax"/>
        </c:scaling>
        <c:delete val="0"/>
        <c:axPos val="b"/>
        <c:numFmt formatCode="0" sourceLinked="0"/>
        <c:majorTickMark val="out"/>
        <c:minorTickMark val="none"/>
        <c:tickLblPos val="nextTo"/>
        <c:spPr>
          <a:ln w="9505">
            <a:noFill/>
          </a:ln>
        </c:spPr>
        <c:txPr>
          <a:bodyPr rot="0" vert="horz"/>
          <a:lstStyle/>
          <a:p>
            <a:pPr>
              <a:defRPr sz="1200" b="1" i="0" u="none" strike="noStrike" baseline="0">
                <a:solidFill>
                  <a:schemeClr val="tx1"/>
                </a:solidFill>
                <a:latin typeface="Arial Narrow"/>
                <a:ea typeface="Arial Narrow"/>
                <a:cs typeface="Arial Narrow"/>
              </a:defRPr>
            </a:pPr>
            <a:endParaRPr lang="fr-FR"/>
          </a:p>
        </c:txPr>
        <c:crossAx val="191923328"/>
        <c:crosses val="autoZero"/>
        <c:auto val="1"/>
        <c:lblAlgn val="ctr"/>
        <c:lblOffset val="100"/>
        <c:tickLblSkip val="1"/>
        <c:tickMarkSkip val="1"/>
        <c:noMultiLvlLbl val="0"/>
      </c:catAx>
      <c:valAx>
        <c:axId val="191923328"/>
        <c:scaling>
          <c:orientation val="minMax"/>
          <c:max val="180"/>
        </c:scaling>
        <c:delete val="1"/>
        <c:axPos val="l"/>
        <c:numFmt formatCode="General" sourceLinked="1"/>
        <c:majorTickMark val="out"/>
        <c:minorTickMark val="none"/>
        <c:tickLblPos val="none"/>
        <c:crossAx val="191909248"/>
        <c:crosses val="autoZero"/>
        <c:crossBetween val="between"/>
        <c:majorUnit val="20"/>
      </c:valAx>
      <c:spPr>
        <a:noFill/>
        <a:ln w="25421">
          <a:noFill/>
        </a:ln>
      </c:spPr>
    </c:plotArea>
    <c:plotVisOnly val="1"/>
    <c:dispBlanksAs val="gap"/>
    <c:showDLblsOverMax val="0"/>
  </c:chart>
  <c:spPr>
    <a:noFill/>
    <a:ln>
      <a:noFill/>
    </a:ln>
  </c:spPr>
  <c:txPr>
    <a:bodyPr/>
    <a:lstStyle/>
    <a:p>
      <a:pPr>
        <a:defRPr sz="949" b="1" i="0" u="none" strike="noStrike" baseline="0">
          <a:solidFill>
            <a:schemeClr val="tx1"/>
          </a:solidFill>
          <a:latin typeface="Arial"/>
          <a:ea typeface="Arial"/>
          <a:cs typeface="Arial"/>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203048699007116E-2"/>
          <c:y val="0.15093117043298057"/>
          <c:w val="0.96501762728098628"/>
          <c:h val="0.65698046315761061"/>
        </c:manualLayout>
      </c:layout>
      <c:barChart>
        <c:barDir val="col"/>
        <c:grouping val="stacked"/>
        <c:varyColors val="0"/>
        <c:ser>
          <c:idx val="1"/>
          <c:order val="0"/>
          <c:invertIfNegative val="0"/>
          <c:dPt>
            <c:idx val="0"/>
            <c:invertIfNegative val="0"/>
            <c:bubble3D val="0"/>
            <c:spPr>
              <a:solidFill>
                <a:srgbClr val="008000"/>
              </a:solidFill>
            </c:spPr>
          </c:dPt>
          <c:dPt>
            <c:idx val="1"/>
            <c:invertIfNegative val="0"/>
            <c:bubble3D val="0"/>
            <c:spPr>
              <a:solidFill>
                <a:srgbClr val="B9DEBA"/>
              </a:solidFill>
            </c:spPr>
          </c:dPt>
          <c:dPt>
            <c:idx val="2"/>
            <c:invertIfNegative val="0"/>
            <c:bubble3D val="0"/>
            <c:spPr>
              <a:solidFill>
                <a:schemeClr val="accent2"/>
              </a:solidFill>
            </c:spPr>
          </c:dPt>
          <c:dPt>
            <c:idx val="3"/>
            <c:invertIfNegative val="0"/>
            <c:bubble3D val="0"/>
            <c:spPr>
              <a:solidFill>
                <a:schemeClr val="accent2"/>
              </a:solidFill>
            </c:spPr>
          </c:dPt>
          <c:dPt>
            <c:idx val="6"/>
            <c:invertIfNegative val="0"/>
            <c:bubble3D val="0"/>
            <c:spPr>
              <a:solidFill>
                <a:schemeClr val="accent2"/>
              </a:solidFill>
            </c:spPr>
          </c:dPt>
          <c:dPt>
            <c:idx val="7"/>
            <c:invertIfNegative val="0"/>
            <c:bubble3D val="0"/>
            <c:spPr>
              <a:solidFill>
                <a:schemeClr val="accent2"/>
              </a:solidFill>
            </c:spPr>
          </c:dPt>
          <c:dPt>
            <c:idx val="8"/>
            <c:invertIfNegative val="0"/>
            <c:bubble3D val="0"/>
            <c:spPr>
              <a:solidFill>
                <a:srgbClr val="B9DEBA"/>
              </a:solidFill>
            </c:spPr>
          </c:dPt>
          <c:dPt>
            <c:idx val="9"/>
            <c:invertIfNegative val="0"/>
            <c:bubble3D val="0"/>
            <c:spPr>
              <a:solidFill>
                <a:srgbClr val="FFC000"/>
              </a:solidFill>
            </c:spPr>
          </c:dPt>
          <c:dPt>
            <c:idx val="10"/>
            <c:invertIfNegative val="0"/>
            <c:bubble3D val="0"/>
            <c:spPr>
              <a:solidFill>
                <a:srgbClr val="FFC000"/>
              </a:solidFill>
            </c:spPr>
          </c:dPt>
          <c:dPt>
            <c:idx val="11"/>
            <c:invertIfNegative val="0"/>
            <c:bubble3D val="0"/>
            <c:spPr>
              <a:solidFill>
                <a:srgbClr val="FFC000"/>
              </a:solidFill>
            </c:spPr>
          </c:dPt>
          <c:dPt>
            <c:idx val="12"/>
            <c:invertIfNegative val="0"/>
            <c:bubble3D val="0"/>
            <c:spPr>
              <a:solidFill>
                <a:srgbClr val="FFC000"/>
              </a:solidFill>
            </c:spPr>
          </c:dPt>
          <c:dPt>
            <c:idx val="13"/>
            <c:invertIfNegative val="0"/>
            <c:bubble3D val="0"/>
            <c:spPr>
              <a:solidFill>
                <a:srgbClr val="FFC000"/>
              </a:solidFill>
            </c:spPr>
          </c:dPt>
          <c:dPt>
            <c:idx val="14"/>
            <c:invertIfNegative val="0"/>
            <c:bubble3D val="0"/>
            <c:spPr>
              <a:solidFill>
                <a:srgbClr val="FFC000"/>
              </a:solidFill>
            </c:spPr>
          </c:dPt>
          <c:dPt>
            <c:idx val="15"/>
            <c:invertIfNegative val="0"/>
            <c:bubble3D val="0"/>
            <c:spPr>
              <a:solidFill>
                <a:srgbClr val="FFC000"/>
              </a:solidFill>
            </c:spPr>
          </c:dPt>
          <c:dPt>
            <c:idx val="16"/>
            <c:invertIfNegative val="0"/>
            <c:bubble3D val="0"/>
            <c:spPr>
              <a:solidFill>
                <a:srgbClr val="FFCC00"/>
              </a:solidFill>
            </c:spPr>
          </c:dPt>
          <c:dPt>
            <c:idx val="17"/>
            <c:invertIfNegative val="0"/>
            <c:bubble3D val="0"/>
            <c:spPr>
              <a:solidFill>
                <a:srgbClr val="FFC000"/>
              </a:solidFill>
            </c:spPr>
          </c:dPt>
          <c:dPt>
            <c:idx val="18"/>
            <c:invertIfNegative val="0"/>
            <c:bubble3D val="0"/>
            <c:spPr>
              <a:solidFill>
                <a:srgbClr val="FFC000"/>
              </a:solidFill>
            </c:spPr>
          </c:dPt>
          <c:dPt>
            <c:idx val="19"/>
            <c:invertIfNegative val="0"/>
            <c:bubble3D val="0"/>
            <c:spPr>
              <a:solidFill>
                <a:srgbClr val="FFCC00"/>
              </a:solidFill>
            </c:spPr>
          </c:dPt>
          <c:dPt>
            <c:idx val="20"/>
            <c:invertIfNegative val="0"/>
            <c:bubble3D val="0"/>
            <c:spPr>
              <a:solidFill>
                <a:srgbClr val="FFC000"/>
              </a:solidFill>
            </c:spPr>
          </c:dPt>
          <c:dPt>
            <c:idx val="22"/>
            <c:invertIfNegative val="0"/>
            <c:bubble3D val="0"/>
            <c:spPr>
              <a:solidFill>
                <a:srgbClr val="FFC000"/>
              </a:solidFill>
            </c:spPr>
          </c:dPt>
          <c:dPt>
            <c:idx val="23"/>
            <c:invertIfNegative val="0"/>
            <c:bubble3D val="0"/>
            <c:spPr>
              <a:solidFill>
                <a:srgbClr val="FFC000"/>
              </a:solidFill>
            </c:spPr>
          </c:dPt>
          <c:dLbls>
            <c:dLbl>
              <c:idx val="0"/>
              <c:layout>
                <c:manualLayout>
                  <c:x val="-2.8603883327654889E-3"/>
                  <c:y val="-0.32254408939609835"/>
                </c:manualLayout>
              </c:layout>
              <c:showLegendKey val="0"/>
              <c:showVal val="1"/>
              <c:showCatName val="0"/>
              <c:showSerName val="0"/>
              <c:showPercent val="0"/>
              <c:showBubbleSize val="0"/>
            </c:dLbl>
            <c:dLbl>
              <c:idx val="1"/>
              <c:layout>
                <c:manualLayout>
                  <c:x val="-1.6060097286887073E-3"/>
                  <c:y val="-0.25017600466681594"/>
                </c:manualLayout>
              </c:layout>
              <c:showLegendKey val="0"/>
              <c:showVal val="1"/>
              <c:showCatName val="0"/>
              <c:showSerName val="0"/>
              <c:showPercent val="0"/>
              <c:showBubbleSize val="0"/>
            </c:dLbl>
            <c:dLbl>
              <c:idx val="2"/>
              <c:layout>
                <c:manualLayout>
                  <c:x val="-1.4065244984477023E-3"/>
                  <c:y val="-0.24692008051710729"/>
                </c:manualLayout>
              </c:layout>
              <c:spPr/>
              <c:txPr>
                <a:bodyPr/>
                <a:lstStyle/>
                <a:p>
                  <a:pPr>
                    <a:defRPr sz="1200">
                      <a:solidFill>
                        <a:schemeClr val="tx1"/>
                      </a:solidFill>
                    </a:defRPr>
                  </a:pPr>
                  <a:endParaRPr lang="fr-FR"/>
                </a:p>
              </c:txPr>
              <c:showLegendKey val="0"/>
              <c:showVal val="1"/>
              <c:showCatName val="0"/>
              <c:showSerName val="0"/>
              <c:showPercent val="0"/>
              <c:showBubbleSize val="0"/>
            </c:dLbl>
            <c:dLbl>
              <c:idx val="3"/>
              <c:layout>
                <c:manualLayout>
                  <c:x val="-4.1278535320948178E-3"/>
                  <c:y val="-0.19748489136496322"/>
                </c:manualLayout>
              </c:layout>
              <c:spPr/>
              <c:txPr>
                <a:bodyPr/>
                <a:lstStyle/>
                <a:p>
                  <a:pPr>
                    <a:defRPr sz="1200">
                      <a:solidFill>
                        <a:schemeClr val="tx1"/>
                      </a:solidFill>
                    </a:defRPr>
                  </a:pPr>
                  <a:endParaRPr lang="fr-FR"/>
                </a:p>
              </c:txPr>
              <c:showLegendKey val="0"/>
              <c:showVal val="1"/>
              <c:showCatName val="0"/>
              <c:showSerName val="0"/>
              <c:showPercent val="0"/>
              <c:showBubbleSize val="0"/>
            </c:dLbl>
            <c:dLbl>
              <c:idx val="4"/>
              <c:layout>
                <c:manualLayout>
                  <c:x val="-4.2603126353466889E-3"/>
                  <c:y val="-0.19092270041112303"/>
                </c:manualLayout>
              </c:layout>
              <c:showLegendKey val="0"/>
              <c:showVal val="1"/>
              <c:showCatName val="0"/>
              <c:showSerName val="0"/>
              <c:showPercent val="0"/>
              <c:showBubbleSize val="0"/>
            </c:dLbl>
            <c:dLbl>
              <c:idx val="5"/>
              <c:layout>
                <c:manualLayout>
                  <c:x val="-2.8800751238845386E-3"/>
                  <c:y val="-0.18769506156724988"/>
                </c:manualLayout>
              </c:layout>
              <c:showLegendKey val="0"/>
              <c:showVal val="1"/>
              <c:showCatName val="0"/>
              <c:showSerName val="0"/>
              <c:showPercent val="0"/>
              <c:showBubbleSize val="0"/>
            </c:dLbl>
            <c:dLbl>
              <c:idx val="6"/>
              <c:layout>
                <c:manualLayout>
                  <c:x val="-4.309927900825912E-3"/>
                  <c:y val="-0.16796074103349318"/>
                </c:manualLayout>
              </c:layout>
              <c:spPr/>
              <c:txPr>
                <a:bodyPr/>
                <a:lstStyle/>
                <a:p>
                  <a:pPr>
                    <a:defRPr sz="1200">
                      <a:solidFill>
                        <a:schemeClr val="tx1"/>
                      </a:solidFill>
                    </a:defRPr>
                  </a:pPr>
                  <a:endParaRPr lang="fr-FR"/>
                </a:p>
              </c:txPr>
              <c:showLegendKey val="0"/>
              <c:showVal val="1"/>
              <c:showCatName val="0"/>
              <c:showSerName val="0"/>
              <c:showPercent val="0"/>
              <c:showBubbleSize val="0"/>
            </c:dLbl>
            <c:dLbl>
              <c:idx val="7"/>
              <c:layout>
                <c:manualLayout>
                  <c:x val="-1.4238215634771562E-3"/>
                  <c:y val="-0.14098071123790765"/>
                </c:manualLayout>
              </c:layout>
              <c:spPr/>
              <c:txPr>
                <a:bodyPr/>
                <a:lstStyle/>
                <a:p>
                  <a:pPr>
                    <a:defRPr sz="1200">
                      <a:solidFill>
                        <a:schemeClr val="tx1"/>
                      </a:solidFill>
                    </a:defRPr>
                  </a:pPr>
                  <a:endParaRPr lang="fr-FR"/>
                </a:p>
              </c:txPr>
              <c:showLegendKey val="0"/>
              <c:showVal val="1"/>
              <c:showCatName val="0"/>
              <c:showSerName val="0"/>
              <c:showPercent val="0"/>
              <c:showBubbleSize val="0"/>
            </c:dLbl>
            <c:dLbl>
              <c:idx val="8"/>
              <c:layout>
                <c:manualLayout>
                  <c:x val="1.3798961220207798E-3"/>
                  <c:y val="-6.1779519414488976E-2"/>
                </c:manualLayout>
              </c:layout>
              <c:spPr/>
              <c:txPr>
                <a:bodyPr/>
                <a:lstStyle/>
                <a:p>
                  <a:pPr>
                    <a:defRPr sz="1200">
                      <a:solidFill>
                        <a:schemeClr val="tx1"/>
                      </a:solidFill>
                    </a:defRPr>
                  </a:pPr>
                  <a:endParaRPr lang="fr-FR"/>
                </a:p>
              </c:txPr>
              <c:showLegendKey val="0"/>
              <c:showVal val="1"/>
              <c:showCatName val="0"/>
              <c:showSerName val="0"/>
              <c:showPercent val="0"/>
              <c:showBubbleSize val="0"/>
            </c:dLbl>
            <c:dLbl>
              <c:idx val="9"/>
              <c:layout>
                <c:manualLayout>
                  <c:x val="6.8007052650672903E-2"/>
                  <c:y val="-3.2177779115635262E-2"/>
                </c:manualLayout>
              </c:layout>
              <c:tx>
                <c:rich>
                  <a:bodyPr/>
                  <a:lstStyle/>
                  <a:p>
                    <a:r>
                      <a:rPr lang="en-US" dirty="0" smtClean="0"/>
                      <a:t>2 373</a:t>
                    </a:r>
                    <a:endParaRPr lang="en-US" dirty="0"/>
                  </a:p>
                </c:rich>
              </c:tx>
              <c:showLegendKey val="0"/>
              <c:showVal val="1"/>
              <c:showCatName val="0"/>
              <c:showSerName val="0"/>
              <c:showPercent val="0"/>
              <c:showBubbleSize val="0"/>
            </c:dLbl>
            <c:dLbl>
              <c:idx val="10"/>
              <c:layout>
                <c:manualLayout>
                  <c:x val="-7.0718140001078789E-2"/>
                  <c:y val="-0.49037741680422231"/>
                </c:manualLayout>
              </c:layout>
              <c:tx>
                <c:rich>
                  <a:bodyPr/>
                  <a:lstStyle/>
                  <a:p>
                    <a:r>
                      <a:rPr lang="en-US" dirty="0" smtClean="0"/>
                      <a:t>7 530</a:t>
                    </a:r>
                    <a:endParaRPr lang="en-US" dirty="0"/>
                  </a:p>
                </c:rich>
              </c:tx>
              <c:showLegendKey val="0"/>
              <c:showVal val="1"/>
              <c:showCatName val="0"/>
              <c:showSerName val="0"/>
              <c:showPercent val="0"/>
              <c:showBubbleSize val="0"/>
            </c:dLbl>
            <c:dLbl>
              <c:idx val="11"/>
              <c:layout>
                <c:manualLayout>
                  <c:x val="-1.4317873171091416E-3"/>
                  <c:y val="-0.18070495805081552"/>
                </c:manualLayout>
              </c:layout>
              <c:showLegendKey val="0"/>
              <c:showVal val="1"/>
              <c:showCatName val="0"/>
              <c:showSerName val="0"/>
              <c:showPercent val="0"/>
              <c:showBubbleSize val="0"/>
            </c:dLbl>
            <c:dLbl>
              <c:idx val="12"/>
              <c:layout>
                <c:manualLayout>
                  <c:x val="3.4480333578450949E-5"/>
                  <c:y val="-0.18079292794694604"/>
                </c:manualLayout>
              </c:layout>
              <c:showLegendKey val="0"/>
              <c:showVal val="1"/>
              <c:showCatName val="0"/>
              <c:showSerName val="0"/>
              <c:showPercent val="0"/>
              <c:showBubbleSize val="0"/>
            </c:dLbl>
            <c:dLbl>
              <c:idx val="13"/>
              <c:layout>
                <c:manualLayout>
                  <c:x val="1.1015499308231196E-4"/>
                  <c:y val="-0.12481475070914376"/>
                </c:manualLayout>
              </c:layout>
              <c:spPr/>
              <c:txPr>
                <a:bodyPr/>
                <a:lstStyle/>
                <a:p>
                  <a:pPr>
                    <a:defRPr sz="1200">
                      <a:solidFill>
                        <a:schemeClr val="tx1"/>
                      </a:solidFill>
                    </a:defRPr>
                  </a:pPr>
                  <a:endParaRPr lang="fr-FR"/>
                </a:p>
              </c:txPr>
              <c:showLegendKey val="0"/>
              <c:showVal val="1"/>
              <c:showCatName val="0"/>
              <c:showSerName val="0"/>
              <c:showPercent val="0"/>
              <c:showBubbleSize val="0"/>
            </c:dLbl>
            <c:dLbl>
              <c:idx val="14"/>
              <c:layout>
                <c:manualLayout>
                  <c:x val="4.3015069612720991E-5"/>
                  <c:y val="-0.13164007285671989"/>
                </c:manualLayout>
              </c:layout>
              <c:spPr/>
              <c:txPr>
                <a:bodyPr/>
                <a:lstStyle/>
                <a:p>
                  <a:pPr>
                    <a:defRPr sz="1200">
                      <a:solidFill>
                        <a:schemeClr val="tx2"/>
                      </a:solidFill>
                    </a:defRPr>
                  </a:pPr>
                  <a:endParaRPr lang="fr-FR"/>
                </a:p>
              </c:txPr>
              <c:showLegendKey val="0"/>
              <c:showVal val="1"/>
              <c:showCatName val="0"/>
              <c:showSerName val="0"/>
              <c:showPercent val="0"/>
              <c:showBubbleSize val="0"/>
            </c:dLbl>
            <c:dLbl>
              <c:idx val="15"/>
              <c:layout>
                <c:manualLayout>
                  <c:x val="-1.3737511120761052E-3"/>
                  <c:y val="-0.16791143637194497"/>
                </c:manualLayout>
              </c:layout>
              <c:spPr/>
              <c:txPr>
                <a:bodyPr/>
                <a:lstStyle/>
                <a:p>
                  <a:pPr>
                    <a:defRPr sz="1200">
                      <a:solidFill>
                        <a:schemeClr val="tx1"/>
                      </a:solidFill>
                    </a:defRPr>
                  </a:pPr>
                  <a:endParaRPr lang="fr-FR"/>
                </a:p>
              </c:txPr>
              <c:showLegendKey val="0"/>
              <c:showVal val="1"/>
              <c:showCatName val="0"/>
              <c:showSerName val="0"/>
              <c:showPercent val="0"/>
              <c:showBubbleSize val="0"/>
            </c:dLbl>
            <c:dLbl>
              <c:idx val="16"/>
              <c:layout>
                <c:manualLayout>
                  <c:x val="3.8690803355357501E-5"/>
                  <c:y val="-3.6037036623762099E-2"/>
                </c:manualLayout>
              </c:layout>
              <c:spPr/>
              <c:txPr>
                <a:bodyPr/>
                <a:lstStyle/>
                <a:p>
                  <a:pPr>
                    <a:defRPr sz="1200">
                      <a:solidFill>
                        <a:schemeClr val="tx1"/>
                      </a:solidFill>
                    </a:defRPr>
                  </a:pPr>
                  <a:endParaRPr lang="fr-FR"/>
                </a:p>
              </c:txPr>
              <c:showLegendKey val="0"/>
              <c:showVal val="1"/>
              <c:showCatName val="0"/>
              <c:showSerName val="0"/>
              <c:showPercent val="0"/>
              <c:showBubbleSize val="0"/>
            </c:dLbl>
            <c:dLbl>
              <c:idx val="17"/>
              <c:layout>
                <c:manualLayout>
                  <c:x val="-1.4153501856100071E-3"/>
                  <c:y val="-8.2166218469993307E-2"/>
                </c:manualLayout>
              </c:layout>
              <c:spPr/>
              <c:txPr>
                <a:bodyPr/>
                <a:lstStyle/>
                <a:p>
                  <a:pPr>
                    <a:defRPr sz="1200">
                      <a:solidFill>
                        <a:schemeClr val="tx1"/>
                      </a:solidFill>
                    </a:defRPr>
                  </a:pPr>
                  <a:endParaRPr lang="fr-FR"/>
                </a:p>
              </c:txPr>
              <c:showLegendKey val="0"/>
              <c:showVal val="1"/>
              <c:showCatName val="0"/>
              <c:showSerName val="0"/>
              <c:showPercent val="0"/>
              <c:showBubbleSize val="0"/>
            </c:dLbl>
            <c:dLbl>
              <c:idx val="18"/>
              <c:layout>
                <c:manualLayout>
                  <c:x val="-1.3934379031950489E-3"/>
                  <c:y val="-8.5550075241508511E-2"/>
                </c:manualLayout>
              </c:layout>
              <c:spPr/>
              <c:txPr>
                <a:bodyPr/>
                <a:lstStyle/>
                <a:p>
                  <a:pPr>
                    <a:defRPr sz="1200">
                      <a:solidFill>
                        <a:schemeClr val="tx1"/>
                      </a:solidFill>
                    </a:defRPr>
                  </a:pPr>
                  <a:endParaRPr lang="fr-FR"/>
                </a:p>
              </c:txPr>
              <c:showLegendKey val="0"/>
              <c:showVal val="1"/>
              <c:showCatName val="0"/>
              <c:showSerName val="0"/>
              <c:showPercent val="0"/>
              <c:showBubbleSize val="0"/>
            </c:dLbl>
            <c:dLbl>
              <c:idx val="19"/>
              <c:layout>
                <c:manualLayout>
                  <c:x val="-1.4149454380015154E-3"/>
                  <c:y val="-6.4949030657379059E-2"/>
                </c:manualLayout>
              </c:layout>
              <c:spPr/>
              <c:txPr>
                <a:bodyPr/>
                <a:lstStyle/>
                <a:p>
                  <a:pPr>
                    <a:defRPr sz="1200">
                      <a:solidFill>
                        <a:schemeClr val="tx1"/>
                      </a:solidFill>
                    </a:defRPr>
                  </a:pPr>
                  <a:endParaRPr lang="fr-FR"/>
                </a:p>
              </c:txPr>
              <c:showLegendKey val="0"/>
              <c:showVal val="1"/>
              <c:showCatName val="0"/>
              <c:showSerName val="0"/>
              <c:showPercent val="0"/>
              <c:showBubbleSize val="0"/>
            </c:dLbl>
            <c:dLbl>
              <c:idx val="20"/>
              <c:layout>
                <c:manualLayout>
                  <c:x val="-2.8474493580010639E-3"/>
                  <c:y val="-0.26615720687843158"/>
                </c:manualLayout>
              </c:layout>
              <c:showLegendKey val="0"/>
              <c:showVal val="1"/>
              <c:showCatName val="0"/>
              <c:showSerName val="0"/>
              <c:showPercent val="0"/>
              <c:showBubbleSize val="0"/>
            </c:dLbl>
            <c:dLbl>
              <c:idx val="22"/>
              <c:layout>
                <c:manualLayout>
                  <c:x val="2.8473372536956306E-3"/>
                  <c:y val="-0.35159038439496521"/>
                </c:manualLayout>
              </c:layout>
              <c:showLegendKey val="0"/>
              <c:showVal val="1"/>
              <c:showCatName val="0"/>
              <c:showSerName val="0"/>
              <c:showPercent val="0"/>
              <c:showBubbleSize val="0"/>
            </c:dLbl>
            <c:dLbl>
              <c:idx val="23"/>
              <c:layout>
                <c:manualLayout>
                  <c:x val="1.4237246790005319E-3"/>
                  <c:y val="-0.35159038439496521"/>
                </c:manualLayout>
              </c:layout>
              <c:showLegendKey val="0"/>
              <c:showVal val="1"/>
              <c:showCatName val="0"/>
              <c:showSerName val="0"/>
              <c:showPercent val="0"/>
              <c:showBubbleSize val="0"/>
            </c:dLbl>
            <c:txPr>
              <a:bodyPr/>
              <a:lstStyle/>
              <a:p>
                <a:pPr>
                  <a:defRPr sz="1200"/>
                </a:pPr>
                <a:endParaRPr lang="fr-FR"/>
              </a:p>
            </c:txPr>
            <c:showLegendKey val="0"/>
            <c:showVal val="1"/>
            <c:showCatName val="0"/>
            <c:showSerName val="0"/>
            <c:showPercent val="0"/>
            <c:showBubbleSize val="0"/>
            <c:showLeaderLines val="0"/>
          </c:dLbls>
          <c:cat>
            <c:strRef>
              <c:f>Sheet1!$A$3:$A$24</c:f>
              <c:strCache>
                <c:ptCount val="14"/>
                <c:pt idx="0">
                  <c:v>BNPP</c:v>
                </c:pt>
                <c:pt idx="1">
                  <c:v>UCI</c:v>
                </c:pt>
                <c:pt idx="2">
                  <c:v>SAN</c:v>
                </c:pt>
                <c:pt idx="3">
                  <c:v>ING</c:v>
                </c:pt>
                <c:pt idx="4">
                  <c:v>BBVA</c:v>
                </c:pt>
                <c:pt idx="5">
                  <c:v>ISP</c:v>
                </c:pt>
                <c:pt idx="6">
                  <c:v>CASA</c:v>
                </c:pt>
                <c:pt idx="7">
                  <c:v>SG</c:v>
                </c:pt>
                <c:pt idx="9">
                  <c:v>HSBC</c:v>
                </c:pt>
                <c:pt idx="10">
                  <c:v>BARC</c:v>
                </c:pt>
                <c:pt idx="12">
                  <c:v>UBS</c:v>
                </c:pt>
                <c:pt idx="13">
                  <c:v>CS</c:v>
                </c:pt>
              </c:strCache>
            </c:strRef>
          </c:cat>
          <c:val>
            <c:numRef>
              <c:f>Sheet1!$B$3:$B$24</c:f>
              <c:numCache>
                <c:formatCode>_-* #,##0\ _€_-;\-* #,##0\ _€_-;_-* "-"??\ _€_-;_-@_-</c:formatCode>
                <c:ptCount val="14"/>
                <c:pt idx="0">
                  <c:v>4386</c:v>
                </c:pt>
                <c:pt idx="1">
                  <c:v>3241</c:v>
                </c:pt>
                <c:pt idx="2">
                  <c:v>3231</c:v>
                </c:pt>
                <c:pt idx="3">
                  <c:v>2557</c:v>
                </c:pt>
                <c:pt idx="4">
                  <c:v>2442</c:v>
                </c:pt>
                <c:pt idx="5">
                  <c:v>2266</c:v>
                </c:pt>
                <c:pt idx="6">
                  <c:v>1985</c:v>
                </c:pt>
                <c:pt idx="7">
                  <c:v>1740</c:v>
                </c:pt>
                <c:pt idx="9">
                  <c:v>4700</c:v>
                </c:pt>
                <c:pt idx="10">
                  <c:v>2373</c:v>
                </c:pt>
                <c:pt idx="12">
                  <c:v>2243</c:v>
                </c:pt>
                <c:pt idx="13">
                  <c:v>1493</c:v>
                </c:pt>
              </c:numCache>
            </c:numRef>
          </c:val>
        </c:ser>
        <c:dLbls>
          <c:showLegendKey val="0"/>
          <c:showVal val="1"/>
          <c:showCatName val="0"/>
          <c:showSerName val="0"/>
          <c:showPercent val="0"/>
          <c:showBubbleSize val="0"/>
        </c:dLbls>
        <c:gapWidth val="63"/>
        <c:overlap val="100"/>
        <c:axId val="192805888"/>
        <c:axId val="192701184"/>
      </c:barChart>
      <c:catAx>
        <c:axId val="192805888"/>
        <c:scaling>
          <c:orientation val="minMax"/>
        </c:scaling>
        <c:delete val="0"/>
        <c:axPos val="b"/>
        <c:numFmt formatCode="General" sourceLinked="1"/>
        <c:majorTickMark val="none"/>
        <c:minorTickMark val="none"/>
        <c:tickLblPos val="low"/>
        <c:spPr>
          <a:ln>
            <a:noFill/>
          </a:ln>
        </c:spPr>
        <c:txPr>
          <a:bodyPr rot="0" vert="horz"/>
          <a:lstStyle/>
          <a:p>
            <a:pPr>
              <a:defRPr sz="1000" b="1" i="0" u="none" strike="noStrike" baseline="0">
                <a:solidFill>
                  <a:schemeClr val="tx1"/>
                </a:solidFill>
                <a:latin typeface="Arial"/>
                <a:ea typeface="Arial"/>
                <a:cs typeface="Arial"/>
              </a:defRPr>
            </a:pPr>
            <a:endParaRPr lang="fr-FR"/>
          </a:p>
        </c:txPr>
        <c:crossAx val="192701184"/>
        <c:crosses val="autoZero"/>
        <c:auto val="1"/>
        <c:lblAlgn val="ctr"/>
        <c:lblOffset val="200"/>
        <c:noMultiLvlLbl val="0"/>
      </c:catAx>
      <c:valAx>
        <c:axId val="192701184"/>
        <c:scaling>
          <c:orientation val="minMax"/>
        </c:scaling>
        <c:delete val="1"/>
        <c:axPos val="l"/>
        <c:numFmt formatCode="_-* #,##0\ _€_-;\-* #,##0\ _€_-;_-* &quot;-&quot;??\ _€_-;_-@_-" sourceLinked="1"/>
        <c:majorTickMark val="out"/>
        <c:minorTickMark val="none"/>
        <c:tickLblPos val="nextTo"/>
        <c:crossAx val="192805888"/>
        <c:crosses val="autoZero"/>
        <c:crossBetween val="between"/>
      </c:valAx>
      <c:spPr>
        <a:noFill/>
        <a:ln w="25399">
          <a:noFill/>
        </a:ln>
      </c:spPr>
    </c:plotArea>
    <c:plotVisOnly val="1"/>
    <c:dispBlanksAs val="gap"/>
    <c:showDLblsOverMax val="0"/>
  </c:chart>
  <c:spPr>
    <a:noFill/>
    <a:ln>
      <a:noFill/>
    </a:ln>
  </c:spPr>
  <c:txPr>
    <a:bodyPr/>
    <a:lstStyle/>
    <a:p>
      <a:pPr>
        <a:defRPr sz="690" b="1" i="0" u="none" strike="noStrike" baseline="0">
          <a:solidFill>
            <a:schemeClr val="tx1"/>
          </a:solidFill>
          <a:latin typeface="Arial Narrow"/>
          <a:ea typeface="Arial Narrow"/>
          <a:cs typeface="Arial Narrow"/>
        </a:defRPr>
      </a:pPr>
      <a:endParaRPr lang="fr-F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1664554625984253"/>
          <c:w val="1"/>
          <c:h val="0.69539554625984257"/>
        </c:manualLayout>
      </c:layout>
      <c:barChart>
        <c:barDir val="col"/>
        <c:grouping val="clustered"/>
        <c:varyColors val="0"/>
        <c:ser>
          <c:idx val="0"/>
          <c:order val="0"/>
          <c:spPr>
            <a:solidFill>
              <a:schemeClr val="accent2"/>
            </a:solidFill>
            <a:ln w="9525">
              <a:solidFill>
                <a:schemeClr val="tx2"/>
              </a:solidFill>
            </a:ln>
          </c:spPr>
          <c:invertIfNegative val="0"/>
          <c:dPt>
            <c:idx val="4"/>
            <c:invertIfNegative val="0"/>
            <c:bubble3D val="0"/>
          </c:dPt>
          <c:dLbls>
            <c:txPr>
              <a:bodyPr/>
              <a:lstStyle/>
              <a:p>
                <a:pPr>
                  <a:defRPr sz="1100" b="1"/>
                </a:pPr>
                <a:endParaRPr lang="fr-FR"/>
              </a:p>
            </c:txPr>
            <c:dLblPos val="outEnd"/>
            <c:showLegendKey val="0"/>
            <c:showVal val="1"/>
            <c:showCatName val="0"/>
            <c:showSerName val="0"/>
            <c:showPercent val="0"/>
            <c:showBubbleSize val="0"/>
            <c:showLeaderLines val="0"/>
          </c:dLbls>
          <c:cat>
            <c:strRef>
              <c:f>Feuil1!$B$1:$C$1</c:f>
              <c:strCache>
                <c:ptCount val="2"/>
                <c:pt idx="0">
                  <c:v>31.12.18</c:v>
                </c:pt>
                <c:pt idx="1">
                  <c:v>30.06.19</c:v>
                </c:pt>
              </c:strCache>
            </c:strRef>
          </c:cat>
          <c:val>
            <c:numRef>
              <c:f>Feuil1!$B$2:$C$2</c:f>
              <c:numCache>
                <c:formatCode>General</c:formatCode>
                <c:ptCount val="2"/>
                <c:pt idx="0">
                  <c:v>308</c:v>
                </c:pt>
                <c:pt idx="1">
                  <c:v>330</c:v>
                </c:pt>
              </c:numCache>
            </c:numRef>
          </c:val>
        </c:ser>
        <c:dLbls>
          <c:dLblPos val="outEnd"/>
          <c:showLegendKey val="0"/>
          <c:showVal val="1"/>
          <c:showCatName val="0"/>
          <c:showSerName val="0"/>
          <c:showPercent val="0"/>
          <c:showBubbleSize val="0"/>
        </c:dLbls>
        <c:gapWidth val="150"/>
        <c:axId val="192101760"/>
        <c:axId val="192121088"/>
      </c:barChart>
      <c:catAx>
        <c:axId val="192101760"/>
        <c:scaling>
          <c:orientation val="minMax"/>
        </c:scaling>
        <c:delete val="0"/>
        <c:axPos val="b"/>
        <c:numFmt formatCode="@" sourceLinked="1"/>
        <c:majorTickMark val="out"/>
        <c:minorTickMark val="none"/>
        <c:tickLblPos val="nextTo"/>
        <c:spPr>
          <a:ln>
            <a:noFill/>
          </a:ln>
        </c:spPr>
        <c:txPr>
          <a:bodyPr/>
          <a:lstStyle/>
          <a:p>
            <a:pPr>
              <a:defRPr sz="1400" b="1">
                <a:latin typeface="+mj-lt"/>
              </a:defRPr>
            </a:pPr>
            <a:endParaRPr lang="fr-FR"/>
          </a:p>
        </c:txPr>
        <c:crossAx val="192121088"/>
        <c:crosses val="autoZero"/>
        <c:auto val="0"/>
        <c:lblAlgn val="ctr"/>
        <c:lblOffset val="100"/>
        <c:noMultiLvlLbl val="0"/>
      </c:catAx>
      <c:valAx>
        <c:axId val="192121088"/>
        <c:scaling>
          <c:orientation val="minMax"/>
          <c:max val="350"/>
          <c:min val="1.0000000000000002E-2"/>
        </c:scaling>
        <c:delete val="0"/>
        <c:axPos val="l"/>
        <c:numFmt formatCode="General" sourceLinked="1"/>
        <c:majorTickMark val="none"/>
        <c:minorTickMark val="none"/>
        <c:tickLblPos val="none"/>
        <c:spPr>
          <a:ln>
            <a:noFill/>
          </a:ln>
        </c:spPr>
        <c:crossAx val="192101760"/>
        <c:crosses val="autoZero"/>
        <c:crossBetween val="between"/>
      </c:valAx>
    </c:plotArea>
    <c:plotVisOnly val="1"/>
    <c:dispBlanksAs val="gap"/>
    <c:showDLblsOverMax val="0"/>
  </c:chart>
  <c:txPr>
    <a:bodyPr/>
    <a:lstStyle/>
    <a:p>
      <a:pPr>
        <a:defRPr sz="1793"/>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1664554625984253"/>
          <c:w val="1"/>
          <c:h val="0.69539554625984257"/>
        </c:manualLayout>
      </c:layout>
      <c:barChart>
        <c:barDir val="col"/>
        <c:grouping val="clustered"/>
        <c:varyColors val="0"/>
        <c:ser>
          <c:idx val="0"/>
          <c:order val="0"/>
          <c:spPr>
            <a:solidFill>
              <a:srgbClr val="FFCC00"/>
            </a:solidFill>
            <a:ln w="9525">
              <a:solidFill>
                <a:schemeClr val="tx2"/>
              </a:solidFill>
            </a:ln>
          </c:spPr>
          <c:invertIfNegative val="0"/>
          <c:dPt>
            <c:idx val="4"/>
            <c:invertIfNegative val="0"/>
            <c:bubble3D val="0"/>
            <c:spPr>
              <a:solidFill>
                <a:srgbClr val="FF9900"/>
              </a:solidFill>
              <a:ln w="9525">
                <a:solidFill>
                  <a:schemeClr val="tx2"/>
                </a:solidFill>
              </a:ln>
            </c:spPr>
          </c:dPt>
          <c:dLbls>
            <c:txPr>
              <a:bodyPr/>
              <a:lstStyle/>
              <a:p>
                <a:pPr>
                  <a:defRPr sz="1100" b="1"/>
                </a:pPr>
                <a:endParaRPr lang="fr-FR"/>
              </a:p>
            </c:txPr>
            <c:dLblPos val="outEnd"/>
            <c:showLegendKey val="0"/>
            <c:showVal val="1"/>
            <c:showCatName val="0"/>
            <c:showSerName val="0"/>
            <c:showPercent val="0"/>
            <c:showBubbleSize val="0"/>
            <c:showLeaderLines val="0"/>
          </c:dLbls>
          <c:cat>
            <c:strRef>
              <c:f>Feuil1!$T$1:$U$1</c:f>
              <c:strCache>
                <c:ptCount val="2"/>
                <c:pt idx="0">
                  <c:v>31.12.18</c:v>
                </c:pt>
                <c:pt idx="1">
                  <c:v>30.06.19</c:v>
                </c:pt>
              </c:strCache>
            </c:strRef>
          </c:cat>
          <c:val>
            <c:numRef>
              <c:f>Feuil1!$T$2:$U$2</c:f>
              <c:numCache>
                <c:formatCode>0.0%</c:formatCode>
                <c:ptCount val="2"/>
                <c:pt idx="0">
                  <c:v>0.11799999999999999</c:v>
                </c:pt>
                <c:pt idx="1">
                  <c:v>0.11899999999999999</c:v>
                </c:pt>
              </c:numCache>
            </c:numRef>
          </c:val>
        </c:ser>
        <c:dLbls>
          <c:dLblPos val="outEnd"/>
          <c:showLegendKey val="0"/>
          <c:showVal val="1"/>
          <c:showCatName val="0"/>
          <c:showSerName val="0"/>
          <c:showPercent val="0"/>
          <c:showBubbleSize val="0"/>
        </c:dLbls>
        <c:gapWidth val="150"/>
        <c:axId val="192152320"/>
        <c:axId val="192163840"/>
      </c:barChart>
      <c:catAx>
        <c:axId val="192152320"/>
        <c:scaling>
          <c:orientation val="minMax"/>
        </c:scaling>
        <c:delete val="0"/>
        <c:axPos val="b"/>
        <c:numFmt formatCode="@" sourceLinked="1"/>
        <c:majorTickMark val="out"/>
        <c:minorTickMark val="none"/>
        <c:tickLblPos val="nextTo"/>
        <c:spPr>
          <a:ln>
            <a:noFill/>
          </a:ln>
        </c:spPr>
        <c:txPr>
          <a:bodyPr/>
          <a:lstStyle/>
          <a:p>
            <a:pPr>
              <a:defRPr sz="1400" b="1">
                <a:latin typeface="+mj-lt"/>
              </a:defRPr>
            </a:pPr>
            <a:endParaRPr lang="fr-FR"/>
          </a:p>
        </c:txPr>
        <c:crossAx val="192163840"/>
        <c:crosses val="autoZero"/>
        <c:auto val="0"/>
        <c:lblAlgn val="ctr"/>
        <c:lblOffset val="100"/>
        <c:noMultiLvlLbl val="0"/>
      </c:catAx>
      <c:valAx>
        <c:axId val="192163840"/>
        <c:scaling>
          <c:orientation val="minMax"/>
          <c:max val="0.12000000000000001"/>
          <c:min val="8.0000000000000016E-2"/>
        </c:scaling>
        <c:delete val="0"/>
        <c:axPos val="l"/>
        <c:numFmt formatCode="0.0%" sourceLinked="1"/>
        <c:majorTickMark val="none"/>
        <c:minorTickMark val="none"/>
        <c:tickLblPos val="none"/>
        <c:spPr>
          <a:ln>
            <a:noFill/>
          </a:ln>
        </c:spPr>
        <c:crossAx val="192152320"/>
        <c:crosses val="autoZero"/>
        <c:crossBetween val="between"/>
      </c:valAx>
    </c:plotArea>
    <c:plotVisOnly val="1"/>
    <c:dispBlanksAs val="gap"/>
    <c:showDLblsOverMax val="0"/>
  </c:chart>
  <c:txPr>
    <a:bodyPr/>
    <a:lstStyle/>
    <a:p>
      <a:pPr>
        <a:defRPr sz="1793"/>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53454672924703E-2"/>
          <c:y val="0.11423360652769832"/>
          <c:w val="0.97309417040360924"/>
          <c:h val="0.72454206349206352"/>
        </c:manualLayout>
      </c:layout>
      <c:barChart>
        <c:barDir val="col"/>
        <c:grouping val="stacked"/>
        <c:varyColors val="0"/>
        <c:ser>
          <c:idx val="1"/>
          <c:order val="0"/>
          <c:tx>
            <c:strRef>
              <c:f>Sheet1!$B$1</c:f>
              <c:strCache>
                <c:ptCount val="1"/>
                <c:pt idx="0">
                  <c:v>Plan</c:v>
                </c:pt>
              </c:strCache>
            </c:strRef>
          </c:tx>
          <c:spPr>
            <a:solidFill>
              <a:schemeClr val="accent2"/>
            </a:solidFill>
            <a:ln w="9525">
              <a:solidFill>
                <a:schemeClr val="tx2"/>
              </a:solidFill>
            </a:ln>
          </c:spPr>
          <c:invertIfNegative val="0"/>
          <c:dPt>
            <c:idx val="0"/>
            <c:invertIfNegative val="0"/>
            <c:bubble3D val="0"/>
          </c:dPt>
          <c:dPt>
            <c:idx val="2"/>
            <c:invertIfNegative val="0"/>
            <c:bubble3D val="0"/>
          </c:dPt>
          <c:dLbls>
            <c:dLbl>
              <c:idx val="0"/>
              <c:delete val="1"/>
            </c:dLbl>
            <c:dLbl>
              <c:idx val="1"/>
              <c:delete val="1"/>
            </c:dLbl>
            <c:dLbl>
              <c:idx val="2"/>
              <c:layout>
                <c:manualLayout>
                  <c:x val="-1.0486692357802392E-3"/>
                  <c:y val="-0.41476040577523937"/>
                </c:manualLayout>
              </c:layout>
              <c:tx>
                <c:rich>
                  <a:bodyPr/>
                  <a:lstStyle/>
                  <a:p>
                    <a:r>
                      <a:rPr lang="en-US" dirty="0" smtClean="0"/>
                      <a:t>+1.9bn</a:t>
                    </a:r>
                    <a:endParaRPr lang="en-US" dirty="0"/>
                  </a:p>
                </c:rich>
              </c:tx>
              <c:dLblPos val="ctr"/>
              <c:showLegendKey val="0"/>
              <c:showVal val="1"/>
              <c:showCatName val="0"/>
              <c:showSerName val="0"/>
              <c:showPercent val="0"/>
              <c:showBubbleSize val="0"/>
            </c:dLbl>
            <c:txPr>
              <a:bodyPr/>
              <a:lstStyle/>
              <a:p>
                <a:pPr>
                  <a:defRPr sz="1400"/>
                </a:pPr>
                <a:endParaRPr lang="fr-FR"/>
              </a:p>
            </c:txPr>
            <c:dLblPos val="inBase"/>
            <c:showLegendKey val="0"/>
            <c:showVal val="1"/>
            <c:showCatName val="0"/>
            <c:showSerName val="0"/>
            <c:showPercent val="0"/>
            <c:showBubbleSize val="0"/>
            <c:showLeaderLines val="0"/>
          </c:dLbls>
          <c:cat>
            <c:strRef>
              <c:f>Sheet1!$A$2:$A$3</c:f>
              <c:strCache>
                <c:ptCount val="2"/>
                <c:pt idx="0">
                  <c:v>2019 / 2018</c:v>
                </c:pt>
                <c:pt idx="1">
                  <c:v>2020 / 2019</c:v>
                </c:pt>
              </c:strCache>
            </c:strRef>
          </c:cat>
          <c:val>
            <c:numRef>
              <c:f>Sheet1!$B$2:$B$3</c:f>
              <c:numCache>
                <c:formatCode>0.0</c:formatCode>
                <c:ptCount val="2"/>
                <c:pt idx="0" formatCode="#,##0.0">
                  <c:v>1.1000000000000001</c:v>
                </c:pt>
                <c:pt idx="1">
                  <c:v>2.2000000000000002</c:v>
                </c:pt>
              </c:numCache>
            </c:numRef>
          </c:val>
        </c:ser>
        <c:dLbls>
          <c:dLblPos val="inBase"/>
          <c:showLegendKey val="0"/>
          <c:showVal val="1"/>
          <c:showCatName val="0"/>
          <c:showSerName val="0"/>
          <c:showPercent val="0"/>
          <c:showBubbleSize val="0"/>
        </c:dLbls>
        <c:gapWidth val="90"/>
        <c:overlap val="100"/>
        <c:axId val="192274816"/>
        <c:axId val="192277504"/>
      </c:barChart>
      <c:catAx>
        <c:axId val="192274816"/>
        <c:scaling>
          <c:orientation val="minMax"/>
        </c:scaling>
        <c:delete val="0"/>
        <c:axPos val="b"/>
        <c:numFmt formatCode="General" sourceLinked="1"/>
        <c:majorTickMark val="out"/>
        <c:minorTickMark val="none"/>
        <c:tickLblPos val="nextTo"/>
        <c:spPr>
          <a:ln w="5085">
            <a:noFill/>
          </a:ln>
        </c:spPr>
        <c:txPr>
          <a:bodyPr rot="0" vert="horz"/>
          <a:lstStyle/>
          <a:p>
            <a:pPr>
              <a:defRPr sz="1400" b="1" i="0" u="none" strike="noStrike" baseline="0">
                <a:solidFill>
                  <a:schemeClr val="tx2"/>
                </a:solidFill>
                <a:latin typeface="Arial Narrow"/>
                <a:ea typeface="Arial Narrow"/>
                <a:cs typeface="Arial Narrow"/>
              </a:defRPr>
            </a:pPr>
            <a:endParaRPr lang="fr-FR"/>
          </a:p>
        </c:txPr>
        <c:crossAx val="192277504"/>
        <c:crosses val="autoZero"/>
        <c:auto val="1"/>
        <c:lblAlgn val="ctr"/>
        <c:lblOffset val="100"/>
        <c:noMultiLvlLbl val="0"/>
      </c:catAx>
      <c:valAx>
        <c:axId val="192277504"/>
        <c:scaling>
          <c:orientation val="minMax"/>
          <c:max val="2.25"/>
          <c:min val="0"/>
        </c:scaling>
        <c:delete val="1"/>
        <c:axPos val="l"/>
        <c:numFmt formatCode="#,##0.0" sourceLinked="1"/>
        <c:majorTickMark val="out"/>
        <c:minorTickMark val="none"/>
        <c:tickLblPos val="nextTo"/>
        <c:crossAx val="192274816"/>
        <c:crosses val="autoZero"/>
        <c:crossBetween val="between"/>
        <c:majorUnit val="100"/>
        <c:minorUnit val="4"/>
      </c:valAx>
      <c:spPr>
        <a:noFill/>
        <a:ln w="25368">
          <a:noFill/>
        </a:ln>
      </c:spPr>
    </c:plotArea>
    <c:plotVisOnly val="1"/>
    <c:dispBlanksAs val="gap"/>
    <c:showDLblsOverMax val="0"/>
  </c:chart>
  <c:spPr>
    <a:noFill/>
    <a:ln>
      <a:noFill/>
    </a:ln>
  </c:spPr>
  <c:txPr>
    <a:bodyPr/>
    <a:lstStyle/>
    <a:p>
      <a:pPr>
        <a:defRPr sz="1175" b="1" i="0" u="none" strike="noStrike" baseline="0">
          <a:solidFill>
            <a:schemeClr val="tx1"/>
          </a:solidFill>
          <a:latin typeface="Arial Narrow"/>
          <a:ea typeface="Arial Narrow"/>
          <a:cs typeface="Arial Narrow"/>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4798206278028E-2"/>
          <c:y val="2.3518793641360863E-2"/>
          <c:w val="0.97309417040360924"/>
          <c:h val="0.72454206349206352"/>
        </c:manualLayout>
      </c:layout>
      <c:barChart>
        <c:barDir val="col"/>
        <c:grouping val="stacked"/>
        <c:varyColors val="0"/>
        <c:ser>
          <c:idx val="0"/>
          <c:order val="0"/>
          <c:tx>
            <c:strRef>
              <c:f>Sheet1!$B$1</c:f>
              <c:strCache>
                <c:ptCount val="1"/>
                <c:pt idx="0">
                  <c:v>Réalisé</c:v>
                </c:pt>
              </c:strCache>
            </c:strRef>
          </c:tx>
          <c:spPr>
            <a:solidFill>
              <a:srgbClr val="D9D9D9"/>
            </a:solidFill>
            <a:ln w="9525">
              <a:solidFill>
                <a:schemeClr val="tx2"/>
              </a:solidFill>
              <a:prstDash val="solid"/>
            </a:ln>
          </c:spPr>
          <c:invertIfNegative val="0"/>
          <c:dPt>
            <c:idx val="2"/>
            <c:invertIfNegative val="0"/>
            <c:bubble3D val="0"/>
            <c:spPr>
              <a:solidFill>
                <a:srgbClr val="D9D9D9"/>
              </a:solidFill>
              <a:ln w="9525">
                <a:solidFill>
                  <a:schemeClr val="tx2"/>
                </a:solidFill>
                <a:prstDash val="solid"/>
              </a:ln>
            </c:spPr>
          </c:dPt>
          <c:dLbls>
            <c:showLegendKey val="0"/>
            <c:showVal val="1"/>
            <c:showCatName val="0"/>
            <c:showSerName val="0"/>
            <c:showPercent val="0"/>
            <c:showBubbleSize val="0"/>
            <c:showLeaderLines val="0"/>
          </c:dLbls>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2" formatCode="#,##0.0">
                  <c:v>0.4</c:v>
                </c:pt>
              </c:numCache>
            </c:numRef>
          </c:val>
        </c:ser>
        <c:ser>
          <c:idx val="1"/>
          <c:order val="1"/>
          <c:tx>
            <c:strRef>
              <c:f>Sheet1!$C$1</c:f>
              <c:strCache>
                <c:ptCount val="1"/>
                <c:pt idx="0">
                  <c:v>Plan</c:v>
                </c:pt>
              </c:strCache>
            </c:strRef>
          </c:tx>
          <c:spPr>
            <a:solidFill>
              <a:srgbClr val="B9DEBA"/>
            </a:solidFill>
            <a:ln w="9525">
              <a:solidFill>
                <a:schemeClr val="tx2"/>
              </a:solidFill>
            </a:ln>
          </c:spPr>
          <c:invertIfNegative val="0"/>
          <c:dPt>
            <c:idx val="0"/>
            <c:invertIfNegative val="0"/>
            <c:bubble3D val="0"/>
            <c:spPr>
              <a:solidFill>
                <a:srgbClr val="D9D9D9"/>
              </a:solidFill>
              <a:ln w="9525">
                <a:solidFill>
                  <a:schemeClr val="tx2"/>
                </a:solidFill>
              </a:ln>
            </c:spPr>
          </c:dPt>
          <c:dPt>
            <c:idx val="1"/>
            <c:invertIfNegative val="0"/>
            <c:bubble3D val="0"/>
            <c:spPr>
              <a:solidFill>
                <a:srgbClr val="D9D9D9"/>
              </a:solidFill>
              <a:ln w="9525">
                <a:solidFill>
                  <a:schemeClr val="tx2"/>
                </a:solidFill>
              </a:ln>
            </c:spPr>
          </c:dPt>
          <c:dPt>
            <c:idx val="2"/>
            <c:invertIfNegative val="0"/>
            <c:bubble3D val="0"/>
          </c:dPt>
          <c:dLbls>
            <c:dLbl>
              <c:idx val="0"/>
              <c:layout>
                <c:manualLayout>
                  <c:x val="0"/>
                  <c:y val="-0.16553958253264298"/>
                </c:manualLayout>
              </c:layout>
              <c:tx>
                <c:rich>
                  <a:bodyPr/>
                  <a:lstStyle/>
                  <a:p>
                    <a:r>
                      <a:rPr lang="en-US" dirty="0" smtClean="0">
                        <a:solidFill>
                          <a:schemeClr val="tx2"/>
                        </a:solidFill>
                      </a:rPr>
                      <a:t>0,9</a:t>
                    </a:r>
                    <a:endParaRPr lang="en-US" dirty="0"/>
                  </a:p>
                </c:rich>
              </c:tx>
              <c:dLblPos val="ctr"/>
              <c:showLegendKey val="0"/>
              <c:showVal val="1"/>
              <c:showCatName val="0"/>
              <c:showSerName val="0"/>
              <c:showPercent val="0"/>
              <c:showBubbleSize val="0"/>
            </c:dLbl>
            <c:dLbl>
              <c:idx val="1"/>
              <c:layout>
                <c:manualLayout>
                  <c:x val="4.6705291084290917E-3"/>
                  <c:y val="-0.20109023438455881"/>
                </c:manualLayout>
              </c:layout>
              <c:tx>
                <c:rich>
                  <a:bodyPr/>
                  <a:lstStyle/>
                  <a:p>
                    <a:r>
                      <a:rPr lang="en-US" dirty="0" smtClean="0">
                        <a:solidFill>
                          <a:schemeClr val="tx2"/>
                        </a:solidFill>
                      </a:rPr>
                      <a:t>1,1</a:t>
                    </a:r>
                    <a:endParaRPr lang="en-US" dirty="0"/>
                  </a:p>
                </c:rich>
              </c:tx>
              <c:dLblPos val="ctr"/>
              <c:showLegendKey val="0"/>
              <c:showVal val="1"/>
              <c:showCatName val="0"/>
              <c:showSerName val="0"/>
              <c:showPercent val="0"/>
              <c:showBubbleSize val="0"/>
            </c:dLbl>
            <c:dLbl>
              <c:idx val="2"/>
              <c:layout>
                <c:manualLayout>
                  <c:x val="2.3999899969770278E-3"/>
                  <c:y val="-0.14862540358392604"/>
                </c:manualLayout>
              </c:layout>
              <c:tx>
                <c:rich>
                  <a:bodyPr/>
                  <a:lstStyle/>
                  <a:p>
                    <a:r>
                      <a:rPr lang="en-US" dirty="0" smtClean="0">
                        <a:solidFill>
                          <a:schemeClr val="tx2"/>
                        </a:solidFill>
                      </a:rPr>
                      <a:t>0,7</a:t>
                    </a:r>
                    <a:endParaRPr lang="en-US" dirty="0"/>
                  </a:p>
                </c:rich>
              </c:tx>
              <c:dLblPos val="ctr"/>
              <c:showLegendKey val="0"/>
              <c:showVal val="1"/>
              <c:showCatName val="0"/>
              <c:showSerName val="0"/>
              <c:showPercent val="0"/>
              <c:showBubbleSize val="0"/>
            </c:dLbl>
            <c:dLbl>
              <c:idx val="3"/>
              <c:layout>
                <c:manualLayout>
                  <c:x val="5.4273754789131131E-3"/>
                  <c:y val="-5.9343930515191164E-2"/>
                </c:manualLayout>
              </c:layout>
              <c:tx>
                <c:rich>
                  <a:bodyPr/>
                  <a:lstStyle/>
                  <a:p>
                    <a:r>
                      <a:rPr lang="en-US" dirty="0" smtClean="0">
                        <a:solidFill>
                          <a:schemeClr val="tx2"/>
                        </a:solidFill>
                      </a:rPr>
                      <a:t>0,0</a:t>
                    </a:r>
                    <a:endParaRPr lang="en-US" dirty="0"/>
                  </a:p>
                </c:rich>
              </c:tx>
              <c:dLblPos val="ctr"/>
              <c:showLegendKey val="0"/>
              <c:showVal val="1"/>
              <c:showCatName val="0"/>
              <c:showSerName val="0"/>
              <c:showPercent val="0"/>
              <c:showBubbleSize val="0"/>
            </c:dLbl>
            <c:txPr>
              <a:bodyPr/>
              <a:lstStyle/>
              <a:p>
                <a:pPr>
                  <a:defRPr sz="1400">
                    <a:solidFill>
                      <a:schemeClr val="tx2"/>
                    </a:solidFill>
                  </a:defRPr>
                </a:pPr>
                <a:endParaRPr lang="fr-FR"/>
              </a:p>
            </c:txPr>
            <c:dLblPos val="ctr"/>
            <c:showLegendKey val="0"/>
            <c:showVal val="1"/>
            <c:showCatName val="0"/>
            <c:showSerName val="0"/>
            <c:showPercent val="0"/>
            <c:showBubbleSize val="0"/>
            <c:showLeaderLines val="0"/>
          </c:dLbls>
          <c:cat>
            <c:numRef>
              <c:f>Sheet1!$A$2:$A$5</c:f>
              <c:numCache>
                <c:formatCode>General</c:formatCode>
                <c:ptCount val="4"/>
                <c:pt idx="0">
                  <c:v>2017</c:v>
                </c:pt>
                <c:pt idx="1">
                  <c:v>2018</c:v>
                </c:pt>
                <c:pt idx="2">
                  <c:v>2019</c:v>
                </c:pt>
                <c:pt idx="3">
                  <c:v>2020</c:v>
                </c:pt>
              </c:numCache>
            </c:numRef>
          </c:cat>
          <c:val>
            <c:numRef>
              <c:f>Sheet1!$C$2:$C$5</c:f>
              <c:numCache>
                <c:formatCode>General</c:formatCode>
                <c:ptCount val="4"/>
                <c:pt idx="0">
                  <c:v>0.9</c:v>
                </c:pt>
                <c:pt idx="1">
                  <c:v>1.1000000000000001</c:v>
                </c:pt>
                <c:pt idx="2" formatCode="#,##0.0">
                  <c:v>0.5</c:v>
                </c:pt>
                <c:pt idx="3" formatCode="#,##0.0">
                  <c:v>0</c:v>
                </c:pt>
              </c:numCache>
            </c:numRef>
          </c:val>
        </c:ser>
        <c:ser>
          <c:idx val="2"/>
          <c:order val="2"/>
          <c:tx>
            <c:strRef>
              <c:f>Sheet1!$D$1</c:f>
              <c:strCache>
                <c:ptCount val="1"/>
              </c:strCache>
            </c:strRef>
          </c:tx>
          <c:invertIfNegative val="0"/>
          <c:cat>
            <c:numRef>
              <c:f>Sheet1!$A$2:$A$5</c:f>
              <c:numCache>
                <c:formatCode>General</c:formatCode>
                <c:ptCount val="4"/>
                <c:pt idx="0">
                  <c:v>2017</c:v>
                </c:pt>
                <c:pt idx="1">
                  <c:v>2018</c:v>
                </c:pt>
                <c:pt idx="2">
                  <c:v>2019</c:v>
                </c:pt>
                <c:pt idx="3">
                  <c:v>2020</c:v>
                </c:pt>
              </c:numCache>
            </c:numRef>
          </c:cat>
          <c:val>
            <c:numRef>
              <c:f>Sheet1!$D$2:$D$5</c:f>
              <c:numCache>
                <c:formatCode>General</c:formatCode>
                <c:ptCount val="4"/>
              </c:numCache>
            </c:numRef>
          </c:val>
        </c:ser>
        <c:dLbls>
          <c:showLegendKey val="0"/>
          <c:showVal val="0"/>
          <c:showCatName val="0"/>
          <c:showSerName val="0"/>
          <c:showPercent val="0"/>
          <c:showBubbleSize val="0"/>
        </c:dLbls>
        <c:gapWidth val="90"/>
        <c:overlap val="100"/>
        <c:axId val="192342656"/>
        <c:axId val="192422272"/>
      </c:barChart>
      <c:catAx>
        <c:axId val="192342656"/>
        <c:scaling>
          <c:orientation val="minMax"/>
        </c:scaling>
        <c:delete val="0"/>
        <c:axPos val="b"/>
        <c:numFmt formatCode="General" sourceLinked="1"/>
        <c:majorTickMark val="out"/>
        <c:minorTickMark val="none"/>
        <c:tickLblPos val="nextTo"/>
        <c:spPr>
          <a:ln w="5085">
            <a:noFill/>
          </a:ln>
        </c:spPr>
        <c:txPr>
          <a:bodyPr rot="0" vert="horz"/>
          <a:lstStyle/>
          <a:p>
            <a:pPr>
              <a:defRPr sz="1200" b="1" i="0" u="none" strike="noStrike" baseline="0">
                <a:solidFill>
                  <a:schemeClr val="tx2"/>
                </a:solidFill>
                <a:latin typeface="Arial Narrow"/>
                <a:ea typeface="Arial Narrow"/>
                <a:cs typeface="Arial Narrow"/>
              </a:defRPr>
            </a:pPr>
            <a:endParaRPr lang="fr-FR"/>
          </a:p>
        </c:txPr>
        <c:crossAx val="192422272"/>
        <c:crosses val="autoZero"/>
        <c:auto val="1"/>
        <c:lblAlgn val="ctr"/>
        <c:lblOffset val="100"/>
        <c:noMultiLvlLbl val="0"/>
      </c:catAx>
      <c:valAx>
        <c:axId val="192422272"/>
        <c:scaling>
          <c:orientation val="minMax"/>
          <c:max val="3.7"/>
          <c:min val="0"/>
        </c:scaling>
        <c:delete val="1"/>
        <c:axPos val="l"/>
        <c:numFmt formatCode="General" sourceLinked="1"/>
        <c:majorTickMark val="out"/>
        <c:minorTickMark val="none"/>
        <c:tickLblPos val="nextTo"/>
        <c:crossAx val="192342656"/>
        <c:crosses val="autoZero"/>
        <c:crossBetween val="between"/>
        <c:majorUnit val="100"/>
        <c:minorUnit val="4"/>
      </c:valAx>
      <c:spPr>
        <a:noFill/>
        <a:ln w="25368">
          <a:noFill/>
        </a:ln>
      </c:spPr>
    </c:plotArea>
    <c:plotVisOnly val="1"/>
    <c:dispBlanksAs val="gap"/>
    <c:showDLblsOverMax val="0"/>
  </c:chart>
  <c:spPr>
    <a:noFill/>
    <a:ln>
      <a:noFill/>
    </a:ln>
  </c:spPr>
  <c:txPr>
    <a:bodyPr/>
    <a:lstStyle/>
    <a:p>
      <a:pPr>
        <a:defRPr sz="1175" b="1" i="0" u="none" strike="noStrike" baseline="0">
          <a:solidFill>
            <a:schemeClr val="tx1"/>
          </a:solidFill>
          <a:latin typeface="Arial Narrow"/>
          <a:ea typeface="Arial Narrow"/>
          <a:cs typeface="Arial Narrow"/>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4798206278028E-2"/>
          <c:y val="2.3518793641360863E-2"/>
          <c:w val="0.97309417040360924"/>
          <c:h val="0.72454206349206352"/>
        </c:manualLayout>
      </c:layout>
      <c:barChart>
        <c:barDir val="col"/>
        <c:grouping val="stacked"/>
        <c:varyColors val="0"/>
        <c:ser>
          <c:idx val="0"/>
          <c:order val="0"/>
          <c:tx>
            <c:strRef>
              <c:f>Sheet1!$B$1</c:f>
              <c:strCache>
                <c:ptCount val="1"/>
                <c:pt idx="0">
                  <c:v>Réalisé</c:v>
                </c:pt>
              </c:strCache>
            </c:strRef>
          </c:tx>
          <c:spPr>
            <a:solidFill>
              <a:srgbClr val="D9D9D9"/>
            </a:solidFill>
            <a:ln w="9525">
              <a:solidFill>
                <a:schemeClr val="tx2"/>
              </a:solidFill>
              <a:prstDash val="solid"/>
            </a:ln>
          </c:spPr>
          <c:invertIfNegative val="0"/>
          <c:dPt>
            <c:idx val="2"/>
            <c:invertIfNegative val="0"/>
            <c:bubble3D val="0"/>
            <c:spPr>
              <a:solidFill>
                <a:srgbClr val="D9D9D9"/>
              </a:solidFill>
              <a:ln w="9525">
                <a:solidFill>
                  <a:schemeClr val="tx2"/>
                </a:solidFill>
                <a:prstDash val="solid"/>
              </a:ln>
            </c:spPr>
          </c:dPt>
          <c:dLbls>
            <c:dLbl>
              <c:idx val="0"/>
              <c:layout>
                <c:manualLayout>
                  <c:x val="0"/>
                  <c:y val="-0.1413489881689784"/>
                </c:manualLayout>
              </c:layout>
              <c:showLegendKey val="0"/>
              <c:showVal val="1"/>
              <c:showCatName val="0"/>
              <c:showSerName val="0"/>
              <c:showPercent val="0"/>
              <c:showBubbleSize val="0"/>
            </c:dLbl>
            <c:dLbl>
              <c:idx val="1"/>
              <c:layout>
                <c:manualLayout>
                  <c:x val="0"/>
                  <c:y val="-0.18484098452866404"/>
                </c:manualLayout>
              </c:layout>
              <c:showLegendKey val="0"/>
              <c:showVal val="1"/>
              <c:showCatName val="0"/>
              <c:showSerName val="0"/>
              <c:showPercent val="0"/>
              <c:showBubbleSize val="0"/>
            </c:dLbl>
            <c:txPr>
              <a:bodyPr/>
              <a:lstStyle/>
              <a:p>
                <a:pPr>
                  <a:defRPr sz="1400"/>
                </a:pPr>
                <a:endParaRPr lang="fr-FR"/>
              </a:p>
            </c:txPr>
            <c:showLegendKey val="0"/>
            <c:showVal val="1"/>
            <c:showCatName val="0"/>
            <c:showSerName val="0"/>
            <c:showPercent val="0"/>
            <c:showBubbleSize val="0"/>
            <c:showLeaderLines val="0"/>
          </c:dLbls>
          <c:cat>
            <c:numRef>
              <c:f>Sheet1!$A$2:$A$7</c:f>
              <c:numCache>
                <c:formatCode>General</c:formatCode>
                <c:ptCount val="6"/>
                <c:pt idx="0">
                  <c:v>2017</c:v>
                </c:pt>
                <c:pt idx="1">
                  <c:v>2018</c:v>
                </c:pt>
                <c:pt idx="2">
                  <c:v>2019</c:v>
                </c:pt>
                <c:pt idx="3">
                  <c:v>2020</c:v>
                </c:pt>
                <c:pt idx="5">
                  <c:v>2020</c:v>
                </c:pt>
              </c:numCache>
            </c:numRef>
          </c:cat>
          <c:val>
            <c:numRef>
              <c:f>Sheet1!$B$2:$B$7</c:f>
              <c:numCache>
                <c:formatCode>General</c:formatCode>
                <c:ptCount val="6"/>
                <c:pt idx="0">
                  <c:v>0.5</c:v>
                </c:pt>
                <c:pt idx="1">
                  <c:v>1.1000000000000001</c:v>
                </c:pt>
                <c:pt idx="2" formatCode="#,##0.0">
                  <c:v>1.5</c:v>
                </c:pt>
              </c:numCache>
            </c:numRef>
          </c:val>
        </c:ser>
        <c:ser>
          <c:idx val="1"/>
          <c:order val="1"/>
          <c:tx>
            <c:strRef>
              <c:f>Sheet1!$C$1</c:f>
              <c:strCache>
                <c:ptCount val="1"/>
                <c:pt idx="0">
                  <c:v>Plan</c:v>
                </c:pt>
              </c:strCache>
            </c:strRef>
          </c:tx>
          <c:spPr>
            <a:solidFill>
              <a:srgbClr val="B9DEBA"/>
            </a:solidFill>
            <a:ln w="9525">
              <a:solidFill>
                <a:schemeClr val="tx2"/>
              </a:solidFill>
            </a:ln>
          </c:spPr>
          <c:invertIfNegative val="0"/>
          <c:dPt>
            <c:idx val="0"/>
            <c:invertIfNegative val="0"/>
            <c:bubble3D val="0"/>
          </c:dPt>
          <c:dPt>
            <c:idx val="2"/>
            <c:invertIfNegative val="0"/>
            <c:bubble3D val="0"/>
          </c:dPt>
          <c:dLbls>
            <c:dLbl>
              <c:idx val="0"/>
              <c:layout>
                <c:manualLayout>
                  <c:x val="-5.4272247132974363E-3"/>
                  <c:y val="-0.24277337183459788"/>
                </c:manualLayout>
              </c:layout>
              <c:tx>
                <c:rich>
                  <a:bodyPr/>
                  <a:lstStyle/>
                  <a:p>
                    <a:r>
                      <a:rPr lang="en-US" dirty="0" smtClean="0">
                        <a:solidFill>
                          <a:schemeClr val="tx2"/>
                        </a:solidFill>
                      </a:rPr>
                      <a:t>1,8</a:t>
                    </a:r>
                    <a:endParaRPr lang="en-US" dirty="0"/>
                  </a:p>
                </c:rich>
              </c:tx>
              <c:dLblPos val="ctr"/>
              <c:showLegendKey val="0"/>
              <c:showVal val="1"/>
              <c:showCatName val="0"/>
              <c:showSerName val="0"/>
              <c:showPercent val="0"/>
              <c:showBubbleSize val="0"/>
            </c:dLbl>
            <c:dLbl>
              <c:idx val="1"/>
              <c:layout>
                <c:manualLayout>
                  <c:x val="-1.2903491642103374E-2"/>
                  <c:y val="-0.33435699346652559"/>
                </c:manualLayout>
              </c:layout>
              <c:tx>
                <c:rich>
                  <a:bodyPr/>
                  <a:lstStyle/>
                  <a:p>
                    <a:r>
                      <a:rPr lang="en-US" dirty="0" smtClean="0">
                        <a:solidFill>
                          <a:schemeClr val="tx2"/>
                        </a:solidFill>
                      </a:rPr>
                      <a:t>2,7</a:t>
                    </a:r>
                    <a:endParaRPr lang="en-US" dirty="0"/>
                  </a:p>
                </c:rich>
              </c:tx>
              <c:dLblPos val="ctr"/>
              <c:showLegendKey val="0"/>
              <c:showVal val="1"/>
              <c:showCatName val="0"/>
              <c:showSerName val="0"/>
              <c:showPercent val="0"/>
              <c:showBubbleSize val="0"/>
            </c:dLbl>
            <c:dLbl>
              <c:idx val="2"/>
              <c:layout>
                <c:manualLayout>
                  <c:x val="0"/>
                  <c:y val="-0.1533366837010319"/>
                </c:manualLayout>
              </c:layout>
              <c:tx>
                <c:rich>
                  <a:bodyPr/>
                  <a:lstStyle/>
                  <a:p>
                    <a:r>
                      <a:rPr lang="en-US" dirty="0" smtClean="0">
                        <a:solidFill>
                          <a:schemeClr val="tx2"/>
                        </a:solidFill>
                      </a:rPr>
                      <a:t>1,8</a:t>
                    </a:r>
                    <a:endParaRPr lang="en-US" dirty="0"/>
                  </a:p>
                </c:rich>
              </c:tx>
              <c:dLblPos val="ctr"/>
              <c:showLegendKey val="0"/>
              <c:showVal val="1"/>
              <c:showCatName val="0"/>
              <c:showSerName val="0"/>
              <c:showPercent val="0"/>
              <c:showBubbleSize val="0"/>
            </c:dLbl>
            <c:dLbl>
              <c:idx val="3"/>
              <c:layout>
                <c:manualLayout>
                  <c:x val="-1.3888345458656463E-3"/>
                  <c:y val="-0.34934261162589009"/>
                </c:manualLayout>
              </c:layout>
              <c:tx>
                <c:rich>
                  <a:bodyPr/>
                  <a:lstStyle/>
                  <a:p>
                    <a:r>
                      <a:rPr lang="en-US" dirty="0" smtClean="0">
                        <a:solidFill>
                          <a:schemeClr val="tx2"/>
                        </a:solidFill>
                      </a:rPr>
                      <a:t>2,7</a:t>
                    </a:r>
                    <a:endParaRPr lang="en-US" dirty="0"/>
                  </a:p>
                </c:rich>
              </c:tx>
              <c:dLblPos val="ctr"/>
              <c:showLegendKey val="0"/>
              <c:showVal val="1"/>
              <c:showCatName val="0"/>
              <c:showSerName val="0"/>
              <c:showPercent val="0"/>
              <c:showBubbleSize val="0"/>
            </c:dLbl>
            <c:dLbl>
              <c:idx val="5"/>
              <c:layout>
                <c:manualLayout>
                  <c:x val="0"/>
                  <c:y val="-0.36775639365521046"/>
                </c:manualLayout>
              </c:layout>
              <c:tx>
                <c:rich>
                  <a:bodyPr/>
                  <a:lstStyle/>
                  <a:p>
                    <a:r>
                      <a:rPr lang="en-US" dirty="0" smtClean="0">
                        <a:solidFill>
                          <a:schemeClr val="tx2"/>
                        </a:solidFill>
                      </a:rPr>
                      <a:t>3,3</a:t>
                    </a:r>
                    <a:endParaRPr lang="en-US" dirty="0"/>
                  </a:p>
                </c:rich>
              </c:tx>
              <c:dLblPos val="ctr"/>
              <c:showLegendKey val="0"/>
              <c:showVal val="1"/>
              <c:showCatName val="0"/>
              <c:showSerName val="0"/>
              <c:showPercent val="0"/>
              <c:showBubbleSize val="0"/>
            </c:dLbl>
            <c:dLbl>
              <c:idx val="7"/>
              <c:layout>
                <c:manualLayout>
                  <c:x val="4.1846911804997349E-3"/>
                  <c:y val="-0.35411086179421208"/>
                </c:manualLayout>
              </c:layout>
              <c:dLblPos val="ctr"/>
              <c:showLegendKey val="0"/>
              <c:showVal val="1"/>
              <c:showCatName val="0"/>
              <c:showSerName val="0"/>
              <c:showPercent val="0"/>
              <c:showBubbleSize val="0"/>
            </c:dLbl>
            <c:txPr>
              <a:bodyPr/>
              <a:lstStyle/>
              <a:p>
                <a:pPr>
                  <a:defRPr sz="1400">
                    <a:solidFill>
                      <a:schemeClr val="tx2"/>
                    </a:solidFill>
                  </a:defRPr>
                </a:pPr>
                <a:endParaRPr lang="fr-FR"/>
              </a:p>
            </c:txPr>
            <c:dLblPos val="ctr"/>
            <c:showLegendKey val="0"/>
            <c:showVal val="1"/>
            <c:showCatName val="0"/>
            <c:showSerName val="0"/>
            <c:showPercent val="0"/>
            <c:showBubbleSize val="0"/>
            <c:showLeaderLines val="0"/>
          </c:dLbls>
          <c:cat>
            <c:numRef>
              <c:f>Sheet1!$A$2:$A$7</c:f>
              <c:numCache>
                <c:formatCode>General</c:formatCode>
                <c:ptCount val="6"/>
                <c:pt idx="0">
                  <c:v>2017</c:v>
                </c:pt>
                <c:pt idx="1">
                  <c:v>2018</c:v>
                </c:pt>
                <c:pt idx="2">
                  <c:v>2019</c:v>
                </c:pt>
                <c:pt idx="3">
                  <c:v>2020</c:v>
                </c:pt>
                <c:pt idx="5">
                  <c:v>2020</c:v>
                </c:pt>
              </c:numCache>
            </c:numRef>
          </c:cat>
          <c:val>
            <c:numRef>
              <c:f>Sheet1!$C$2:$C$7</c:f>
              <c:numCache>
                <c:formatCode>General</c:formatCode>
                <c:ptCount val="6"/>
                <c:pt idx="2" formatCode="#,##0.0">
                  <c:v>0.3</c:v>
                </c:pt>
                <c:pt idx="3" formatCode="#,##0.0">
                  <c:v>2.7</c:v>
                </c:pt>
                <c:pt idx="5" formatCode="0.0">
                  <c:v>3.3</c:v>
                </c:pt>
              </c:numCache>
            </c:numRef>
          </c:val>
        </c:ser>
        <c:dLbls>
          <c:showLegendKey val="0"/>
          <c:showVal val="0"/>
          <c:showCatName val="0"/>
          <c:showSerName val="0"/>
          <c:showPercent val="0"/>
          <c:showBubbleSize val="0"/>
        </c:dLbls>
        <c:gapWidth val="90"/>
        <c:overlap val="100"/>
        <c:axId val="192501248"/>
        <c:axId val="192502784"/>
      </c:barChart>
      <c:catAx>
        <c:axId val="192501248"/>
        <c:scaling>
          <c:orientation val="minMax"/>
        </c:scaling>
        <c:delete val="0"/>
        <c:axPos val="b"/>
        <c:numFmt formatCode="General" sourceLinked="1"/>
        <c:majorTickMark val="out"/>
        <c:minorTickMark val="none"/>
        <c:tickLblPos val="nextTo"/>
        <c:spPr>
          <a:ln w="5085">
            <a:noFill/>
          </a:ln>
        </c:spPr>
        <c:txPr>
          <a:bodyPr rot="0" vert="horz"/>
          <a:lstStyle/>
          <a:p>
            <a:pPr>
              <a:defRPr sz="1200" b="1" i="0" u="none" strike="noStrike" baseline="0">
                <a:solidFill>
                  <a:schemeClr val="tx2"/>
                </a:solidFill>
                <a:latin typeface="Arial Narrow"/>
                <a:ea typeface="Arial Narrow"/>
                <a:cs typeface="Arial Narrow"/>
              </a:defRPr>
            </a:pPr>
            <a:endParaRPr lang="fr-FR"/>
          </a:p>
        </c:txPr>
        <c:crossAx val="192502784"/>
        <c:crosses val="autoZero"/>
        <c:auto val="1"/>
        <c:lblAlgn val="ctr"/>
        <c:lblOffset val="80"/>
        <c:noMultiLvlLbl val="0"/>
      </c:catAx>
      <c:valAx>
        <c:axId val="192502784"/>
        <c:scaling>
          <c:orientation val="minMax"/>
          <c:max val="4.3"/>
          <c:min val="0"/>
        </c:scaling>
        <c:delete val="1"/>
        <c:axPos val="l"/>
        <c:numFmt formatCode="General" sourceLinked="1"/>
        <c:majorTickMark val="out"/>
        <c:minorTickMark val="none"/>
        <c:tickLblPos val="nextTo"/>
        <c:crossAx val="192501248"/>
        <c:crosses val="autoZero"/>
        <c:crossBetween val="between"/>
        <c:majorUnit val="100"/>
        <c:minorUnit val="4"/>
      </c:valAx>
      <c:spPr>
        <a:noFill/>
        <a:ln w="25368">
          <a:noFill/>
        </a:ln>
      </c:spPr>
    </c:plotArea>
    <c:plotVisOnly val="1"/>
    <c:dispBlanksAs val="gap"/>
    <c:showDLblsOverMax val="0"/>
  </c:chart>
  <c:spPr>
    <a:noFill/>
    <a:ln>
      <a:noFill/>
    </a:ln>
  </c:spPr>
  <c:txPr>
    <a:bodyPr/>
    <a:lstStyle/>
    <a:p>
      <a:pPr>
        <a:defRPr sz="1175" b="1" i="0" u="none" strike="noStrike" baseline="0">
          <a:solidFill>
            <a:schemeClr val="tx1"/>
          </a:solidFill>
          <a:latin typeface="Arial Narrow"/>
          <a:ea typeface="Arial Narrow"/>
          <a:cs typeface="Arial Narrow"/>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65213995837899E-2"/>
          <c:y val="2.8535353535353501E-2"/>
          <c:w val="0.85512565286674502"/>
          <c:h val="0.939393939393939"/>
        </c:manualLayout>
      </c:layout>
      <c:doughnutChart>
        <c:varyColors val="1"/>
        <c:ser>
          <c:idx val="0"/>
          <c:order val="0"/>
          <c:tx>
            <c:strRef>
              <c:f>Sheet1!$B$1</c:f>
              <c:strCache>
                <c:ptCount val="1"/>
                <c:pt idx="0">
                  <c:v>2000</c:v>
                </c:pt>
              </c:strCache>
            </c:strRef>
          </c:tx>
          <c:spPr>
            <a:solidFill>
              <a:schemeClr val="accent2"/>
            </a:solidFill>
            <a:ln w="16892">
              <a:noFill/>
            </a:ln>
          </c:spPr>
          <c:dPt>
            <c:idx val="0"/>
            <c:bubble3D val="0"/>
            <c:spPr>
              <a:solidFill>
                <a:srgbClr val="F0F050"/>
              </a:solidFill>
              <a:ln w="16892">
                <a:noFill/>
              </a:ln>
            </c:spPr>
          </c:dPt>
          <c:dPt>
            <c:idx val="1"/>
            <c:bubble3D val="0"/>
            <c:spPr>
              <a:solidFill>
                <a:srgbClr val="DCDC1E"/>
              </a:solidFill>
              <a:ln w="16892">
                <a:noFill/>
              </a:ln>
            </c:spPr>
          </c:dPt>
          <c:dPt>
            <c:idx val="2"/>
            <c:bubble3D val="0"/>
            <c:spPr>
              <a:solidFill>
                <a:srgbClr val="E6A01E"/>
              </a:solidFill>
              <a:ln w="16892">
                <a:noFill/>
              </a:ln>
            </c:spPr>
          </c:dPt>
          <c:dPt>
            <c:idx val="3"/>
            <c:bubble3D val="0"/>
            <c:spPr>
              <a:solidFill>
                <a:srgbClr val="DC7D32"/>
              </a:solidFill>
              <a:ln w="16892">
                <a:noFill/>
              </a:ln>
            </c:spPr>
          </c:dPt>
          <c:dLbls>
            <c:dLbl>
              <c:idx val="0"/>
              <c:layout>
                <c:manualLayout>
                  <c:x val="1.13171092843633E-3"/>
                  <c:y val="-2.8939393939393901E-3"/>
                </c:manualLayout>
              </c:layout>
              <c:showLegendKey val="0"/>
              <c:showVal val="0"/>
              <c:showCatName val="0"/>
              <c:showSerName val="0"/>
              <c:showPercent val="1"/>
              <c:showBubbleSize val="0"/>
            </c:dLbl>
            <c:dLbl>
              <c:idx val="1"/>
              <c:layout>
                <c:manualLayout>
                  <c:x val="-1.52133187073125E-2"/>
                  <c:y val="7.6782828282828302E-3"/>
                </c:manualLayout>
              </c:layout>
              <c:showLegendKey val="0"/>
              <c:showVal val="0"/>
              <c:showCatName val="0"/>
              <c:showSerName val="0"/>
              <c:showPercent val="1"/>
              <c:showBubbleSize val="0"/>
            </c:dLbl>
            <c:dLbl>
              <c:idx val="2"/>
              <c:layout>
                <c:manualLayout>
                  <c:x val="5.5569850534707504E-4"/>
                  <c:y val="7.3747474747475304E-3"/>
                </c:manualLayout>
              </c:layout>
              <c:numFmt formatCode="0%" sourceLinked="0"/>
              <c:spPr>
                <a:noFill/>
                <a:ln w="16892">
                  <a:noFill/>
                </a:ln>
              </c:spPr>
              <c:txPr>
                <a:bodyPr/>
                <a:lstStyle/>
                <a:p>
                  <a:pPr>
                    <a:defRPr sz="1463" b="1" i="0" u="none" strike="noStrike" baseline="0">
                      <a:solidFill>
                        <a:srgbClr val="FFFFFF"/>
                      </a:solidFill>
                      <a:latin typeface="Arial Narrow"/>
                      <a:ea typeface="Arial Narrow"/>
                      <a:cs typeface="Arial Narrow"/>
                    </a:defRPr>
                  </a:pPr>
                  <a:endParaRPr lang="fr-FR"/>
                </a:p>
              </c:txPr>
              <c:showLegendKey val="0"/>
              <c:showVal val="0"/>
              <c:showCatName val="0"/>
              <c:showSerName val="0"/>
              <c:showPercent val="1"/>
              <c:showBubbleSize val="0"/>
            </c:dLbl>
            <c:dLbl>
              <c:idx val="3"/>
              <c:layout>
                <c:manualLayout>
                  <c:x val="1.6928264785151699E-4"/>
                  <c:y val="3.18853535353536E-2"/>
                </c:manualLayout>
              </c:layout>
              <c:numFmt formatCode="0%" sourceLinked="0"/>
              <c:spPr>
                <a:noFill/>
                <a:ln w="16892">
                  <a:noFill/>
                </a:ln>
              </c:spPr>
              <c:txPr>
                <a:bodyPr/>
                <a:lstStyle/>
                <a:p>
                  <a:pPr>
                    <a:defRPr sz="1463" b="1" i="0" u="none" strike="noStrike" baseline="0">
                      <a:solidFill>
                        <a:srgbClr val="FFFFFF"/>
                      </a:solidFill>
                      <a:latin typeface="Arial Narrow"/>
                      <a:ea typeface="Arial Narrow"/>
                      <a:cs typeface="Arial Narrow"/>
                    </a:defRPr>
                  </a:pPr>
                  <a:endParaRPr lang="fr-FR"/>
                </a:p>
              </c:txPr>
              <c:showLegendKey val="0"/>
              <c:showVal val="0"/>
              <c:showCatName val="0"/>
              <c:showSerName val="0"/>
              <c:showPercent val="1"/>
              <c:showBubbleSize val="0"/>
            </c:dLbl>
            <c:dLbl>
              <c:idx val="4"/>
              <c:delete val="1"/>
            </c:dLbl>
            <c:numFmt formatCode="0%" sourceLinked="0"/>
            <c:spPr>
              <a:noFill/>
              <a:ln w="16892">
                <a:noFill/>
              </a:ln>
            </c:spPr>
            <c:txPr>
              <a:bodyPr/>
              <a:lstStyle/>
              <a:p>
                <a:pPr>
                  <a:defRPr sz="1463" b="1" i="0" u="none" strike="noStrike" baseline="0">
                    <a:solidFill>
                      <a:schemeClr val="tx1"/>
                    </a:solidFill>
                    <a:latin typeface="Arial Narrow"/>
                    <a:ea typeface="Arial Narrow"/>
                    <a:cs typeface="Arial Narrow"/>
                  </a:defRPr>
                </a:pPr>
                <a:endParaRPr lang="fr-FR"/>
              </a:p>
            </c:txPr>
            <c:showLegendKey val="0"/>
            <c:showVal val="0"/>
            <c:showCatName val="0"/>
            <c:showSerName val="0"/>
            <c:showPercent val="1"/>
            <c:showBubbleSize val="0"/>
            <c:showLeaderLines val="0"/>
          </c:dLbls>
          <c:cat>
            <c:strRef>
              <c:f>Sheet1!$A$2:$A$5</c:f>
              <c:strCache>
                <c:ptCount val="4"/>
                <c:pt idx="0">
                  <c:v>France</c:v>
                </c:pt>
                <c:pt idx="1">
                  <c:v>Europe hors France</c:v>
                </c:pt>
                <c:pt idx="2">
                  <c:v>Amerique du Nord</c:v>
                </c:pt>
                <c:pt idx="3">
                  <c:v>Reste du Monde</c:v>
                </c:pt>
              </c:strCache>
            </c:strRef>
          </c:cat>
          <c:val>
            <c:numRef>
              <c:f>Sheet1!$B$2:$B$5</c:f>
              <c:numCache>
                <c:formatCode>General</c:formatCode>
                <c:ptCount val="4"/>
                <c:pt idx="0">
                  <c:v>40</c:v>
                </c:pt>
                <c:pt idx="1">
                  <c:v>26</c:v>
                </c:pt>
                <c:pt idx="2">
                  <c:v>22</c:v>
                </c:pt>
                <c:pt idx="3">
                  <c:v>12</c:v>
                </c:pt>
              </c:numCache>
            </c:numRef>
          </c:val>
        </c:ser>
        <c:dLbls>
          <c:showLegendKey val="0"/>
          <c:showVal val="1"/>
          <c:showCatName val="0"/>
          <c:showSerName val="0"/>
          <c:showPercent val="0"/>
          <c:showBubbleSize val="0"/>
          <c:showLeaderLines val="0"/>
        </c:dLbls>
        <c:firstSliceAng val="0"/>
        <c:holeSize val="50"/>
      </c:doughnutChart>
      <c:spPr>
        <a:noFill/>
        <a:ln w="16892">
          <a:noFill/>
        </a:ln>
      </c:spPr>
    </c:plotArea>
    <c:plotVisOnly val="1"/>
    <c:dispBlanksAs val="zero"/>
    <c:showDLblsOverMax val="0"/>
  </c:chart>
  <c:spPr>
    <a:noFill/>
    <a:ln>
      <a:noFill/>
    </a:ln>
  </c:spPr>
  <c:txPr>
    <a:bodyPr/>
    <a:lstStyle/>
    <a:p>
      <a:pPr>
        <a:defRPr sz="1463" b="1" i="0" u="none" strike="noStrike" baseline="0">
          <a:solidFill>
            <a:schemeClr val="tx1"/>
          </a:solidFill>
          <a:latin typeface="Arial Narrow"/>
          <a:ea typeface="Arial Narrow"/>
          <a:cs typeface="Arial Narrow"/>
        </a:defRPr>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44384724946925E-2"/>
          <c:y val="0"/>
          <c:w val="0.9555555555555556"/>
          <c:h val="0.69400299667981102"/>
        </c:manualLayout>
      </c:layout>
      <c:barChart>
        <c:barDir val="col"/>
        <c:grouping val="stacked"/>
        <c:varyColors val="0"/>
        <c:ser>
          <c:idx val="3"/>
          <c:order val="0"/>
          <c:tx>
            <c:strRef>
              <c:f>Sheet1!$A$2</c:f>
              <c:strCache>
                <c:ptCount val="1"/>
                <c:pt idx="0">
                  <c:v>BDDF</c:v>
                </c:pt>
              </c:strCache>
            </c:strRef>
          </c:tx>
          <c:spPr>
            <a:solidFill>
              <a:srgbClr val="FF6600"/>
            </a:solidFill>
            <a:ln w="9525">
              <a:solidFill>
                <a:schemeClr val="tx2"/>
              </a:solidFill>
            </a:ln>
          </c:spPr>
          <c:invertIfNegative val="0"/>
          <c:dLbls>
            <c:txPr>
              <a:bodyPr/>
              <a:lstStyle/>
              <a:p>
                <a:pPr>
                  <a:defRPr sz="1100" b="1">
                    <a:latin typeface="+mj-lt"/>
                  </a:defRPr>
                </a:pPr>
                <a:endParaRPr lang="fr-FR"/>
              </a:p>
            </c:txPr>
            <c:dLblPos val="ct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Sheet1!$B$2:$R$2</c:f>
              <c:numCache>
                <c:formatCode>0</c:formatCode>
                <c:ptCount val="2"/>
                <c:pt idx="0">
                  <c:v>163.1</c:v>
                </c:pt>
                <c:pt idx="1">
                  <c:v>170.9</c:v>
                </c:pt>
              </c:numCache>
            </c:numRef>
          </c:val>
        </c:ser>
        <c:ser>
          <c:idx val="1"/>
          <c:order val="1"/>
          <c:tx>
            <c:strRef>
              <c:f>Sheet1!$A$3</c:f>
              <c:strCache>
                <c:ptCount val="1"/>
                <c:pt idx="0">
                  <c:v>BNL bc</c:v>
                </c:pt>
              </c:strCache>
            </c:strRef>
          </c:tx>
          <c:spPr>
            <a:solidFill>
              <a:srgbClr val="FF9900"/>
            </a:solidFill>
            <a:ln w="9525">
              <a:solidFill>
                <a:schemeClr val="tx1"/>
              </a:solidFill>
            </a:ln>
          </c:spPr>
          <c:invertIfNegative val="0"/>
          <c:dLbls>
            <c:txPr>
              <a:bodyPr/>
              <a:lstStyle/>
              <a:p>
                <a:pPr>
                  <a:defRPr sz="1100" b="1">
                    <a:latin typeface="+mj-lt"/>
                  </a:defRPr>
                </a:pPr>
                <a:endParaRPr lang="fr-FR"/>
              </a:p>
            </c:txPr>
            <c:dLblPos val="ct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Sheet1!$B$3:$R$3</c:f>
              <c:numCache>
                <c:formatCode>0</c:formatCode>
                <c:ptCount val="2"/>
                <c:pt idx="0">
                  <c:v>78.2</c:v>
                </c:pt>
                <c:pt idx="1">
                  <c:v>77.900000000000006</c:v>
                </c:pt>
              </c:numCache>
            </c:numRef>
          </c:val>
        </c:ser>
        <c:ser>
          <c:idx val="2"/>
          <c:order val="2"/>
          <c:tx>
            <c:strRef>
              <c:f>Sheet1!$A$4</c:f>
              <c:strCache>
                <c:ptCount val="1"/>
                <c:pt idx="0">
                  <c:v>BDDB</c:v>
                </c:pt>
              </c:strCache>
            </c:strRef>
          </c:tx>
          <c:spPr>
            <a:solidFill>
              <a:srgbClr val="FFC000"/>
            </a:solidFill>
            <a:ln w="9525">
              <a:solidFill>
                <a:srgbClr val="333333"/>
              </a:solidFill>
            </a:ln>
          </c:spPr>
          <c:invertIfNegative val="0"/>
          <c:dLbls>
            <c:txPr>
              <a:bodyPr/>
              <a:lstStyle/>
              <a:p>
                <a:pPr>
                  <a:defRPr sz="1100" b="1">
                    <a:latin typeface="+mj-lt"/>
                  </a:defRPr>
                </a:pPr>
                <a:endParaRPr lang="fr-FR"/>
              </a:p>
            </c:txPr>
            <c:dLblPos val="ct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Sheet1!$B$4:$R$4</c:f>
              <c:numCache>
                <c:formatCode>0</c:formatCode>
                <c:ptCount val="2"/>
                <c:pt idx="0">
                  <c:v>104.8</c:v>
                </c:pt>
                <c:pt idx="1">
                  <c:v>109.5</c:v>
                </c:pt>
              </c:numCache>
            </c:numRef>
          </c:val>
        </c:ser>
        <c:ser>
          <c:idx val="4"/>
          <c:order val="3"/>
          <c:tx>
            <c:strRef>
              <c:f>Sheet1!$A$5</c:f>
              <c:strCache>
                <c:ptCount val="1"/>
                <c:pt idx="0">
                  <c:v>Autres DM</c:v>
                </c:pt>
              </c:strCache>
            </c:strRef>
          </c:tx>
          <c:spPr>
            <a:solidFill>
              <a:schemeClr val="bg2"/>
            </a:solidFill>
            <a:ln w="9525">
              <a:solidFill>
                <a:schemeClr val="tx2"/>
              </a:solidFill>
            </a:ln>
          </c:spPr>
          <c:invertIfNegative val="0"/>
          <c:dLbls>
            <c:txPr>
              <a:bodyPr/>
              <a:lstStyle/>
              <a:p>
                <a:pPr>
                  <a:defRPr sz="1100" b="1">
                    <a:latin typeface="+mj-lt"/>
                  </a:defRPr>
                </a:pPr>
                <a:endParaRPr lang="fr-FR"/>
              </a:p>
            </c:txPr>
            <c:dLblPos val="ct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Sheet1!$B$5:$R$5</c:f>
              <c:numCache>
                <c:formatCode>0</c:formatCode>
                <c:ptCount val="2"/>
                <c:pt idx="0">
                  <c:v>46.599999999999994</c:v>
                </c:pt>
                <c:pt idx="1">
                  <c:v>50.7</c:v>
                </c:pt>
              </c:numCache>
            </c:numRef>
          </c:val>
        </c:ser>
        <c:dLbls>
          <c:dLblPos val="ctr"/>
          <c:showLegendKey val="0"/>
          <c:showVal val="1"/>
          <c:showCatName val="0"/>
          <c:showSerName val="0"/>
          <c:showPercent val="0"/>
          <c:showBubbleSize val="0"/>
        </c:dLbls>
        <c:gapWidth val="100"/>
        <c:overlap val="100"/>
        <c:axId val="193078016"/>
        <c:axId val="193079552"/>
      </c:barChart>
      <c:catAx>
        <c:axId val="193078016"/>
        <c:scaling>
          <c:orientation val="minMax"/>
        </c:scaling>
        <c:delete val="0"/>
        <c:axPos val="b"/>
        <c:numFmt formatCode="General" sourceLinked="1"/>
        <c:majorTickMark val="out"/>
        <c:minorTickMark val="none"/>
        <c:tickLblPos val="nextTo"/>
        <c:spPr>
          <a:ln>
            <a:noFill/>
          </a:ln>
        </c:spPr>
        <c:txPr>
          <a:bodyPr rot="0" vert="horz"/>
          <a:lstStyle/>
          <a:p>
            <a:pPr>
              <a:defRPr sz="1100" b="1">
                <a:latin typeface="+mj-lt"/>
              </a:defRPr>
            </a:pPr>
            <a:endParaRPr lang="fr-FR"/>
          </a:p>
        </c:txPr>
        <c:crossAx val="193079552"/>
        <c:crosses val="autoZero"/>
        <c:auto val="1"/>
        <c:lblAlgn val="ctr"/>
        <c:lblOffset val="100"/>
        <c:tickLblSkip val="1"/>
        <c:tickMarkSkip val="1"/>
        <c:noMultiLvlLbl val="0"/>
      </c:catAx>
      <c:valAx>
        <c:axId val="193079552"/>
        <c:scaling>
          <c:orientation val="minMax"/>
          <c:max val="420"/>
          <c:min val="0"/>
        </c:scaling>
        <c:delete val="1"/>
        <c:axPos val="l"/>
        <c:numFmt formatCode="0" sourceLinked="1"/>
        <c:majorTickMark val="out"/>
        <c:minorTickMark val="none"/>
        <c:tickLblPos val="nextTo"/>
        <c:crossAx val="193078016"/>
        <c:crosses val="autoZero"/>
        <c:crossBetween val="between"/>
      </c:valAx>
      <c:spPr>
        <a:noFill/>
        <a:ln w="25388">
          <a:noFill/>
        </a:ln>
      </c:spPr>
    </c:plotArea>
    <c:plotVisOnly val="1"/>
    <c:dispBlanksAs val="gap"/>
    <c:showDLblsOverMax val="0"/>
  </c:chart>
  <c:txPr>
    <a:bodyPr/>
    <a:lstStyle/>
    <a:p>
      <a:pPr>
        <a:defRPr sz="1797"/>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619047619047714E-2"/>
          <c:y val="0"/>
          <c:w val="0.9555555555555556"/>
          <c:h val="0.69400299667981102"/>
        </c:manualLayout>
      </c:layout>
      <c:barChart>
        <c:barDir val="col"/>
        <c:grouping val="stacked"/>
        <c:varyColors val="0"/>
        <c:ser>
          <c:idx val="3"/>
          <c:order val="0"/>
          <c:tx>
            <c:strRef>
              <c:f>Sheet1!$A$2</c:f>
              <c:strCache>
                <c:ptCount val="1"/>
                <c:pt idx="0">
                  <c:v>BDDF</c:v>
                </c:pt>
              </c:strCache>
            </c:strRef>
          </c:tx>
          <c:spPr>
            <a:solidFill>
              <a:srgbClr val="FF6600"/>
            </a:solidFill>
            <a:ln w="9525">
              <a:solidFill>
                <a:schemeClr val="tx2"/>
              </a:solidFill>
            </a:ln>
          </c:spPr>
          <c:invertIfNegative val="0"/>
          <c:dLbls>
            <c:txPr>
              <a:bodyPr/>
              <a:lstStyle/>
              <a:p>
                <a:pPr>
                  <a:defRPr sz="1100" b="1">
                    <a:latin typeface="+mj-lt"/>
                  </a:defRPr>
                </a:pPr>
                <a:endParaRPr lang="fr-FR"/>
              </a:p>
            </c:txP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Sheet1!$B$2:$R$2</c:f>
              <c:numCache>
                <c:formatCode>0</c:formatCode>
                <c:ptCount val="2"/>
                <c:pt idx="0">
                  <c:v>166.5</c:v>
                </c:pt>
                <c:pt idx="1">
                  <c:v>181.6</c:v>
                </c:pt>
              </c:numCache>
            </c:numRef>
          </c:val>
        </c:ser>
        <c:ser>
          <c:idx val="1"/>
          <c:order val="1"/>
          <c:tx>
            <c:strRef>
              <c:f>Sheet1!$A$3</c:f>
              <c:strCache>
                <c:ptCount val="1"/>
                <c:pt idx="0">
                  <c:v>BNL bc</c:v>
                </c:pt>
              </c:strCache>
            </c:strRef>
          </c:tx>
          <c:spPr>
            <a:solidFill>
              <a:srgbClr val="FF9900"/>
            </a:solidFill>
            <a:ln w="9525">
              <a:solidFill>
                <a:schemeClr val="tx1"/>
              </a:solidFill>
            </a:ln>
          </c:spPr>
          <c:invertIfNegative val="0"/>
          <c:dLbls>
            <c:txPr>
              <a:bodyPr/>
              <a:lstStyle/>
              <a:p>
                <a:pPr>
                  <a:defRPr sz="1100" b="1">
                    <a:latin typeface="+mj-lt"/>
                  </a:defRPr>
                </a:pPr>
                <a:endParaRPr lang="fr-FR"/>
              </a:p>
            </c:txP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Sheet1!$B$3:$R$3</c:f>
              <c:numCache>
                <c:formatCode>0</c:formatCode>
                <c:ptCount val="2"/>
                <c:pt idx="0">
                  <c:v>43.8</c:v>
                </c:pt>
                <c:pt idx="1">
                  <c:v>44.5</c:v>
                </c:pt>
              </c:numCache>
            </c:numRef>
          </c:val>
        </c:ser>
        <c:ser>
          <c:idx val="2"/>
          <c:order val="2"/>
          <c:tx>
            <c:strRef>
              <c:f>Sheet1!$A$4</c:f>
              <c:strCache>
                <c:ptCount val="1"/>
                <c:pt idx="0">
                  <c:v>BDDB</c:v>
                </c:pt>
              </c:strCache>
            </c:strRef>
          </c:tx>
          <c:spPr>
            <a:solidFill>
              <a:srgbClr val="FFC000"/>
            </a:solidFill>
            <a:ln w="9525">
              <a:solidFill>
                <a:srgbClr val="333333"/>
              </a:solidFill>
            </a:ln>
          </c:spPr>
          <c:invertIfNegative val="0"/>
          <c:dLbls>
            <c:txPr>
              <a:bodyPr/>
              <a:lstStyle/>
              <a:p>
                <a:pPr>
                  <a:defRPr sz="1100" b="1">
                    <a:latin typeface="+mj-lt"/>
                  </a:defRPr>
                </a:pPr>
                <a:endParaRPr lang="fr-FR"/>
              </a:p>
            </c:txP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Sheet1!$B$4:$R$4</c:f>
              <c:numCache>
                <c:formatCode>0</c:formatCode>
                <c:ptCount val="2"/>
                <c:pt idx="0">
                  <c:v>123.5</c:v>
                </c:pt>
                <c:pt idx="1">
                  <c:v>129.30000000000001</c:v>
                </c:pt>
              </c:numCache>
            </c:numRef>
          </c:val>
        </c:ser>
        <c:ser>
          <c:idx val="4"/>
          <c:order val="3"/>
          <c:tx>
            <c:strRef>
              <c:f>Sheet1!$A$5</c:f>
              <c:strCache>
                <c:ptCount val="1"/>
                <c:pt idx="0">
                  <c:v>Autres DM</c:v>
                </c:pt>
              </c:strCache>
            </c:strRef>
          </c:tx>
          <c:spPr>
            <a:solidFill>
              <a:schemeClr val="bg2"/>
            </a:solidFill>
            <a:ln w="9525">
              <a:solidFill>
                <a:schemeClr val="tx2"/>
              </a:solidFill>
            </a:ln>
          </c:spPr>
          <c:invertIfNegative val="0"/>
          <c:dLbls>
            <c:txPr>
              <a:bodyPr/>
              <a:lstStyle/>
              <a:p>
                <a:pPr>
                  <a:defRPr sz="1100" b="1">
                    <a:latin typeface="+mj-lt"/>
                  </a:defRPr>
                </a:pPr>
                <a:endParaRPr lang="fr-FR"/>
              </a:p>
            </c:txP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Sheet1!$B$5:$R$5</c:f>
              <c:numCache>
                <c:formatCode>0</c:formatCode>
                <c:ptCount val="2"/>
                <c:pt idx="0">
                  <c:v>43.5</c:v>
                </c:pt>
                <c:pt idx="1">
                  <c:v>45.7</c:v>
                </c:pt>
              </c:numCache>
            </c:numRef>
          </c:val>
        </c:ser>
        <c:dLbls>
          <c:showLegendKey val="0"/>
          <c:showVal val="0"/>
          <c:showCatName val="0"/>
          <c:showSerName val="0"/>
          <c:showPercent val="0"/>
          <c:showBubbleSize val="0"/>
        </c:dLbls>
        <c:gapWidth val="100"/>
        <c:overlap val="100"/>
        <c:axId val="193017344"/>
        <c:axId val="193018880"/>
      </c:barChart>
      <c:catAx>
        <c:axId val="193017344"/>
        <c:scaling>
          <c:orientation val="minMax"/>
        </c:scaling>
        <c:delete val="0"/>
        <c:axPos val="b"/>
        <c:numFmt formatCode="General" sourceLinked="1"/>
        <c:majorTickMark val="out"/>
        <c:minorTickMark val="none"/>
        <c:tickLblPos val="nextTo"/>
        <c:spPr>
          <a:ln>
            <a:noFill/>
          </a:ln>
        </c:spPr>
        <c:txPr>
          <a:bodyPr rot="0" vert="horz"/>
          <a:lstStyle/>
          <a:p>
            <a:pPr>
              <a:defRPr sz="1100" b="1">
                <a:latin typeface="+mj-lt"/>
              </a:defRPr>
            </a:pPr>
            <a:endParaRPr lang="fr-FR"/>
          </a:p>
        </c:txPr>
        <c:crossAx val="193018880"/>
        <c:crosses val="autoZero"/>
        <c:auto val="1"/>
        <c:lblAlgn val="ctr"/>
        <c:lblOffset val="100"/>
        <c:tickLblSkip val="1"/>
        <c:tickMarkSkip val="1"/>
        <c:noMultiLvlLbl val="0"/>
      </c:catAx>
      <c:valAx>
        <c:axId val="193018880"/>
        <c:scaling>
          <c:orientation val="minMax"/>
          <c:max val="405"/>
          <c:min val="0"/>
        </c:scaling>
        <c:delete val="1"/>
        <c:axPos val="l"/>
        <c:numFmt formatCode="0" sourceLinked="1"/>
        <c:majorTickMark val="out"/>
        <c:minorTickMark val="none"/>
        <c:tickLblPos val="nextTo"/>
        <c:crossAx val="193017344"/>
        <c:crosses val="autoZero"/>
        <c:crossBetween val="between"/>
      </c:valAx>
      <c:spPr>
        <a:noFill/>
        <a:ln w="25388">
          <a:noFill/>
        </a:ln>
      </c:spPr>
    </c:plotArea>
    <c:plotVisOnly val="1"/>
    <c:dispBlanksAs val="gap"/>
    <c:showDLblsOverMax val="0"/>
  </c:chart>
  <c:txPr>
    <a:bodyPr/>
    <a:lstStyle/>
    <a:p>
      <a:pPr>
        <a:defRPr sz="1797"/>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28042024088883E-2"/>
          <c:y val="0"/>
          <c:w val="0.9555555555555556"/>
          <c:h val="0.69400299667981102"/>
        </c:manualLayout>
      </c:layout>
      <c:barChart>
        <c:barDir val="col"/>
        <c:grouping val="stacked"/>
        <c:varyColors val="0"/>
        <c:ser>
          <c:idx val="3"/>
          <c:order val="0"/>
          <c:tx>
            <c:strRef>
              <c:f>Sheet1!#REF!</c:f>
              <c:strCache>
                <c:ptCount val="1"/>
                <c:pt idx="0">
                  <c:v>#REF!</c:v>
                </c:pt>
              </c:strCache>
            </c:strRef>
          </c:tx>
          <c:spPr>
            <a:solidFill>
              <a:srgbClr val="FF9900"/>
            </a:solidFill>
            <a:ln w="9525">
              <a:solidFill>
                <a:schemeClr val="tx2"/>
              </a:solidFill>
            </a:ln>
          </c:spPr>
          <c:invertIfNegative val="0"/>
          <c:cat>
            <c:strRef>
              <c:f>Sheet1!$B$1:$R$1</c:f>
              <c:strCache>
                <c:ptCount val="2"/>
                <c:pt idx="0">
                  <c:v>1S18</c:v>
                </c:pt>
                <c:pt idx="1">
                  <c:v>1S19</c:v>
                </c:pt>
              </c:strCache>
            </c:strRef>
          </c:cat>
          <c:val>
            <c:numRef>
              <c:f>Sheet1!#REF!</c:f>
              <c:numCache>
                <c:formatCode>General</c:formatCode>
                <c:ptCount val="1"/>
                <c:pt idx="0">
                  <c:v>1</c:v>
                </c:pt>
              </c:numCache>
            </c:numRef>
          </c:val>
        </c:ser>
        <c:ser>
          <c:idx val="2"/>
          <c:order val="1"/>
          <c:tx>
            <c:strRef>
              <c:f>Sheet1!$A$2</c:f>
              <c:strCache>
                <c:ptCount val="1"/>
                <c:pt idx="0">
                  <c:v>Networks</c:v>
                </c:pt>
              </c:strCache>
            </c:strRef>
          </c:tx>
          <c:spPr>
            <a:solidFill>
              <a:srgbClr val="FFCC00"/>
            </a:solidFill>
            <a:ln w="9525">
              <a:solidFill>
                <a:srgbClr val="333333"/>
              </a:solidFill>
            </a:ln>
          </c:spPr>
          <c:invertIfNegative val="0"/>
          <c:cat>
            <c:strRef>
              <c:f>Sheet1!$B$1:$R$1</c:f>
              <c:strCache>
                <c:ptCount val="2"/>
                <c:pt idx="0">
                  <c:v>1S18</c:v>
                </c:pt>
                <c:pt idx="1">
                  <c:v>1S19</c:v>
                </c:pt>
              </c:strCache>
            </c:strRef>
          </c:cat>
          <c:val>
            <c:numRef>
              <c:f>Sheet1!$B$2:$R$2</c:f>
              <c:numCache>
                <c:formatCode>0</c:formatCode>
                <c:ptCount val="2"/>
                <c:pt idx="0">
                  <c:v>9000</c:v>
                </c:pt>
                <c:pt idx="1">
                  <c:v>8940</c:v>
                </c:pt>
              </c:numCache>
            </c:numRef>
          </c:val>
        </c:ser>
        <c:dLbls>
          <c:showLegendKey val="0"/>
          <c:showVal val="0"/>
          <c:showCatName val="0"/>
          <c:showSerName val="0"/>
          <c:showPercent val="0"/>
          <c:showBubbleSize val="0"/>
        </c:dLbls>
        <c:gapWidth val="175"/>
        <c:overlap val="100"/>
        <c:axId val="193193856"/>
        <c:axId val="193195392"/>
      </c:barChart>
      <c:catAx>
        <c:axId val="193193856"/>
        <c:scaling>
          <c:orientation val="minMax"/>
        </c:scaling>
        <c:delete val="0"/>
        <c:axPos val="b"/>
        <c:numFmt formatCode="General" sourceLinked="1"/>
        <c:majorTickMark val="out"/>
        <c:minorTickMark val="none"/>
        <c:tickLblPos val="nextTo"/>
        <c:spPr>
          <a:ln>
            <a:noFill/>
          </a:ln>
        </c:spPr>
        <c:txPr>
          <a:bodyPr rot="0" vert="horz"/>
          <a:lstStyle/>
          <a:p>
            <a:pPr>
              <a:defRPr sz="1200" b="1">
                <a:solidFill>
                  <a:schemeClr val="tx2"/>
                </a:solidFill>
                <a:latin typeface="+mj-lt"/>
              </a:defRPr>
            </a:pPr>
            <a:endParaRPr lang="fr-FR"/>
          </a:p>
        </c:txPr>
        <c:crossAx val="193195392"/>
        <c:crosses val="autoZero"/>
        <c:auto val="1"/>
        <c:lblAlgn val="ctr"/>
        <c:lblOffset val="100"/>
        <c:tickLblSkip val="1"/>
        <c:tickMarkSkip val="1"/>
        <c:noMultiLvlLbl val="0"/>
      </c:catAx>
      <c:valAx>
        <c:axId val="193195392"/>
        <c:scaling>
          <c:orientation val="minMax"/>
          <c:max val="12000"/>
          <c:min val="0"/>
        </c:scaling>
        <c:delete val="1"/>
        <c:axPos val="l"/>
        <c:numFmt formatCode="General" sourceLinked="1"/>
        <c:majorTickMark val="out"/>
        <c:minorTickMark val="none"/>
        <c:tickLblPos val="nextTo"/>
        <c:crossAx val="193193856"/>
        <c:crosses val="autoZero"/>
        <c:crossBetween val="between"/>
      </c:valAx>
      <c:spPr>
        <a:noFill/>
        <a:ln w="25388">
          <a:noFill/>
        </a:ln>
      </c:spPr>
    </c:plotArea>
    <c:plotVisOnly val="1"/>
    <c:dispBlanksAs val="gap"/>
    <c:showDLblsOverMax val="0"/>
  </c:chart>
  <c:txPr>
    <a:bodyPr/>
    <a:lstStyle/>
    <a:p>
      <a:pPr>
        <a:defRPr sz="1797"/>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6666666666666E-2"/>
          <c:y val="0.11627906976744186"/>
          <c:w val="0.77777777777777779"/>
          <c:h val="0.7558139534883721"/>
        </c:manualLayout>
      </c:layout>
      <c:barChart>
        <c:barDir val="col"/>
        <c:grouping val="stacked"/>
        <c:varyColors val="0"/>
        <c:ser>
          <c:idx val="0"/>
          <c:order val="0"/>
          <c:spPr>
            <a:solidFill>
              <a:srgbClr val="FFC000"/>
            </a:solidFill>
            <a:ln w="9525">
              <a:solidFill>
                <a:schemeClr val="tx1"/>
              </a:solidFill>
            </a:ln>
          </c:spPr>
          <c:invertIfNegative val="0"/>
          <c:dPt>
            <c:idx val="0"/>
            <c:invertIfNegative val="0"/>
            <c:bubble3D val="0"/>
            <c:spPr>
              <a:solidFill>
                <a:schemeClr val="accent2"/>
              </a:solidFill>
              <a:ln w="9525">
                <a:solidFill>
                  <a:schemeClr val="tx1"/>
                </a:solidFill>
              </a:ln>
            </c:spPr>
          </c:dPt>
          <c:dPt>
            <c:idx val="1"/>
            <c:invertIfNegative val="0"/>
            <c:bubble3D val="0"/>
            <c:spPr>
              <a:solidFill>
                <a:srgbClr val="B9DEBA"/>
              </a:solidFill>
              <a:ln w="9525">
                <a:solidFill>
                  <a:schemeClr val="tx1"/>
                </a:solidFill>
              </a:ln>
            </c:spPr>
          </c:dPt>
          <c:dPt>
            <c:idx val="2"/>
            <c:invertIfNegative val="0"/>
            <c:bubble3D val="0"/>
            <c:spPr>
              <a:solidFill>
                <a:srgbClr val="008D53"/>
              </a:solidFill>
              <a:ln w="9525">
                <a:solidFill>
                  <a:schemeClr val="tx1"/>
                </a:solidFill>
              </a:ln>
            </c:spPr>
          </c:dPt>
          <c:dPt>
            <c:idx val="3"/>
            <c:invertIfNegative val="0"/>
            <c:bubble3D val="0"/>
          </c:dPt>
          <c:cat>
            <c:strRef>
              <c:f>Sheet1!$B$1:$D$1</c:f>
              <c:strCache>
                <c:ptCount val="3"/>
                <c:pt idx="0">
                  <c:v>31.12.12</c:v>
                </c:pt>
                <c:pt idx="1">
                  <c:v>31.12.16</c:v>
                </c:pt>
                <c:pt idx="2">
                  <c:v>30.06.18</c:v>
                </c:pt>
              </c:strCache>
            </c:strRef>
          </c:cat>
          <c:val>
            <c:numRef>
              <c:f>Sheet1!$B$2:$D$2</c:f>
              <c:numCache>
                <c:formatCode>#,##0.0"%";\-#,##0.0"%"</c:formatCode>
                <c:ptCount val="3"/>
                <c:pt idx="0">
                  <c:v>4.55</c:v>
                </c:pt>
                <c:pt idx="1">
                  <c:v>4.3499999999999996</c:v>
                </c:pt>
                <c:pt idx="2">
                  <c:v>4.25</c:v>
                </c:pt>
              </c:numCache>
            </c:numRef>
          </c:val>
        </c:ser>
        <c:dLbls>
          <c:showLegendKey val="0"/>
          <c:showVal val="0"/>
          <c:showCatName val="0"/>
          <c:showSerName val="0"/>
          <c:showPercent val="0"/>
          <c:showBubbleSize val="0"/>
        </c:dLbls>
        <c:gapWidth val="80"/>
        <c:overlap val="100"/>
        <c:axId val="193488768"/>
        <c:axId val="193490304"/>
      </c:barChart>
      <c:catAx>
        <c:axId val="193488768"/>
        <c:scaling>
          <c:orientation val="minMax"/>
        </c:scaling>
        <c:delete val="0"/>
        <c:axPos val="b"/>
        <c:numFmt formatCode="General" sourceLinked="1"/>
        <c:majorTickMark val="none"/>
        <c:minorTickMark val="none"/>
        <c:tickLblPos val="none"/>
        <c:spPr>
          <a:ln w="12699">
            <a:solidFill>
              <a:schemeClr val="tx1"/>
            </a:solidFill>
            <a:prstDash val="solid"/>
          </a:ln>
        </c:spPr>
        <c:crossAx val="193490304"/>
        <c:crossesAt val="3.5"/>
        <c:auto val="0"/>
        <c:lblAlgn val="ctr"/>
        <c:lblOffset val="100"/>
        <c:tickLblSkip val="1"/>
        <c:tickMarkSkip val="1"/>
        <c:noMultiLvlLbl val="0"/>
      </c:catAx>
      <c:valAx>
        <c:axId val="193490304"/>
        <c:scaling>
          <c:orientation val="minMax"/>
          <c:max val="4.7"/>
          <c:min val="3.5"/>
        </c:scaling>
        <c:delete val="0"/>
        <c:axPos val="l"/>
        <c:numFmt formatCode="#,##0.0&quot;%&quot;;\-#,##0.0&quot;%&quot;" sourceLinked="1"/>
        <c:majorTickMark val="none"/>
        <c:minorTickMark val="none"/>
        <c:tickLblPos val="none"/>
        <c:spPr>
          <a:ln w="9524">
            <a:noFill/>
          </a:ln>
        </c:spPr>
        <c:crossAx val="193488768"/>
        <c:crosses val="autoZero"/>
        <c:crossBetween val="between"/>
        <c:majorUnit val="0.5"/>
      </c:valAx>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6666666666666E-2"/>
          <c:y val="0.11627921284510008"/>
          <c:w val="0.77777777777777779"/>
          <c:h val="0.7558136530252898"/>
        </c:manualLayout>
      </c:layout>
      <c:barChart>
        <c:barDir val="col"/>
        <c:grouping val="stacked"/>
        <c:varyColors val="0"/>
        <c:ser>
          <c:idx val="0"/>
          <c:order val="0"/>
          <c:spPr>
            <a:solidFill>
              <a:srgbClr val="FFC000"/>
            </a:solidFill>
            <a:ln w="9525">
              <a:solidFill>
                <a:schemeClr val="tx1"/>
              </a:solidFill>
            </a:ln>
          </c:spPr>
          <c:invertIfNegative val="0"/>
          <c:dPt>
            <c:idx val="0"/>
            <c:invertIfNegative val="0"/>
            <c:bubble3D val="0"/>
            <c:spPr>
              <a:solidFill>
                <a:schemeClr val="accent2"/>
              </a:solidFill>
              <a:ln w="9525">
                <a:solidFill>
                  <a:schemeClr val="tx1"/>
                </a:solidFill>
              </a:ln>
            </c:spPr>
          </c:dPt>
          <c:dPt>
            <c:idx val="1"/>
            <c:invertIfNegative val="0"/>
            <c:bubble3D val="0"/>
            <c:spPr>
              <a:solidFill>
                <a:srgbClr val="B9DEBA"/>
              </a:solidFill>
              <a:ln w="9525">
                <a:solidFill>
                  <a:schemeClr val="tx1"/>
                </a:solidFill>
              </a:ln>
            </c:spPr>
          </c:dPt>
          <c:dPt>
            <c:idx val="2"/>
            <c:invertIfNegative val="0"/>
            <c:bubble3D val="0"/>
            <c:spPr>
              <a:solidFill>
                <a:srgbClr val="008D53"/>
              </a:solidFill>
              <a:ln w="9525">
                <a:solidFill>
                  <a:schemeClr val="tx1"/>
                </a:solidFill>
              </a:ln>
            </c:spPr>
          </c:dPt>
          <c:dPt>
            <c:idx val="3"/>
            <c:invertIfNegative val="0"/>
            <c:bubble3D val="0"/>
          </c:dPt>
          <c:cat>
            <c:strRef>
              <c:f>Sheet1!$B$1:$D$1</c:f>
              <c:strCache>
                <c:ptCount val="3"/>
                <c:pt idx="0">
                  <c:v>31.12.12</c:v>
                </c:pt>
                <c:pt idx="1">
                  <c:v>31.12.16</c:v>
                </c:pt>
                <c:pt idx="2">
                  <c:v>30.06.18</c:v>
                </c:pt>
              </c:strCache>
            </c:strRef>
          </c:cat>
          <c:val>
            <c:numRef>
              <c:f>Sheet1!$B$2:$D$2</c:f>
              <c:numCache>
                <c:formatCode>#,##0.0"%";\-#,##0.0"%"</c:formatCode>
                <c:ptCount val="3"/>
                <c:pt idx="0">
                  <c:v>4.5999999999999996</c:v>
                </c:pt>
                <c:pt idx="1">
                  <c:v>4.4000000000000004</c:v>
                </c:pt>
                <c:pt idx="2">
                  <c:v>4.25</c:v>
                </c:pt>
              </c:numCache>
            </c:numRef>
          </c:val>
        </c:ser>
        <c:dLbls>
          <c:showLegendKey val="0"/>
          <c:showVal val="0"/>
          <c:showCatName val="0"/>
          <c:showSerName val="0"/>
          <c:showPercent val="0"/>
          <c:showBubbleSize val="0"/>
        </c:dLbls>
        <c:gapWidth val="80"/>
        <c:overlap val="100"/>
        <c:axId val="193507328"/>
        <c:axId val="193508864"/>
      </c:barChart>
      <c:catAx>
        <c:axId val="193507328"/>
        <c:scaling>
          <c:orientation val="minMax"/>
        </c:scaling>
        <c:delete val="0"/>
        <c:axPos val="b"/>
        <c:numFmt formatCode="General" sourceLinked="1"/>
        <c:majorTickMark val="none"/>
        <c:minorTickMark val="none"/>
        <c:tickLblPos val="none"/>
        <c:spPr>
          <a:ln w="12699">
            <a:solidFill>
              <a:schemeClr val="tx1"/>
            </a:solidFill>
            <a:prstDash val="solid"/>
          </a:ln>
        </c:spPr>
        <c:crossAx val="193508864"/>
        <c:crossesAt val="3.5"/>
        <c:auto val="0"/>
        <c:lblAlgn val="ctr"/>
        <c:lblOffset val="100"/>
        <c:tickLblSkip val="1"/>
        <c:tickMarkSkip val="1"/>
        <c:noMultiLvlLbl val="0"/>
      </c:catAx>
      <c:valAx>
        <c:axId val="193508864"/>
        <c:scaling>
          <c:orientation val="minMax"/>
          <c:max val="4.7"/>
          <c:min val="3.5"/>
        </c:scaling>
        <c:delete val="0"/>
        <c:axPos val="l"/>
        <c:numFmt formatCode="#,##0.0&quot;%&quot;;\-#,##0.0&quot;%&quot;" sourceLinked="1"/>
        <c:majorTickMark val="none"/>
        <c:minorTickMark val="none"/>
        <c:tickLblPos val="none"/>
        <c:spPr>
          <a:ln w="9524">
            <a:noFill/>
          </a:ln>
        </c:spPr>
        <c:crossAx val="193507328"/>
        <c:crosses val="autoZero"/>
        <c:crossBetween val="between"/>
        <c:majorUnit val="0.5"/>
      </c:valAx>
      <c:spPr>
        <a:noFill/>
        <a:ln w="2539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6666666666666E-2"/>
          <c:y val="8.5025329180914461E-2"/>
          <c:w val="0.77777777777777779"/>
          <c:h val="0.78706753668947549"/>
        </c:manualLayout>
      </c:layout>
      <c:barChart>
        <c:barDir val="col"/>
        <c:grouping val="stacked"/>
        <c:varyColors val="0"/>
        <c:ser>
          <c:idx val="0"/>
          <c:order val="0"/>
          <c:spPr>
            <a:solidFill>
              <a:srgbClr val="FFC000"/>
            </a:solidFill>
            <a:ln w="9525">
              <a:solidFill>
                <a:schemeClr val="tx1"/>
              </a:solidFill>
            </a:ln>
          </c:spPr>
          <c:invertIfNegative val="0"/>
          <c:dPt>
            <c:idx val="0"/>
            <c:invertIfNegative val="0"/>
            <c:bubble3D val="0"/>
            <c:spPr>
              <a:solidFill>
                <a:schemeClr val="accent2"/>
              </a:solidFill>
              <a:ln w="9525">
                <a:solidFill>
                  <a:schemeClr val="tx1"/>
                </a:solidFill>
              </a:ln>
            </c:spPr>
          </c:dPt>
          <c:dPt>
            <c:idx val="1"/>
            <c:invertIfNegative val="0"/>
            <c:bubble3D val="0"/>
            <c:spPr>
              <a:solidFill>
                <a:srgbClr val="B9DEBA"/>
              </a:solidFill>
              <a:ln w="9525">
                <a:solidFill>
                  <a:schemeClr val="tx1"/>
                </a:solidFill>
              </a:ln>
            </c:spPr>
          </c:dPt>
          <c:dPt>
            <c:idx val="2"/>
            <c:invertIfNegative val="0"/>
            <c:bubble3D val="0"/>
            <c:spPr>
              <a:solidFill>
                <a:srgbClr val="008D53"/>
              </a:solidFill>
              <a:ln w="9525">
                <a:solidFill>
                  <a:schemeClr val="tx1"/>
                </a:solidFill>
              </a:ln>
            </c:spPr>
          </c:dPt>
          <c:dPt>
            <c:idx val="3"/>
            <c:invertIfNegative val="0"/>
            <c:bubble3D val="0"/>
          </c:dPt>
          <c:cat>
            <c:strRef>
              <c:f>Sheet1!$B$1:$D$1</c:f>
              <c:strCache>
                <c:ptCount val="3"/>
                <c:pt idx="0">
                  <c:v>31.12.12</c:v>
                </c:pt>
                <c:pt idx="1">
                  <c:v>31.12.16</c:v>
                </c:pt>
                <c:pt idx="2">
                  <c:v>30.06.18</c:v>
                </c:pt>
              </c:strCache>
            </c:strRef>
          </c:cat>
          <c:val>
            <c:numRef>
              <c:f>Sheet1!$B$2:$D$2</c:f>
              <c:numCache>
                <c:formatCode>#,##0.0"%";\-#,##0.0"%"</c:formatCode>
                <c:ptCount val="3"/>
                <c:pt idx="0">
                  <c:v>4.55</c:v>
                </c:pt>
                <c:pt idx="1">
                  <c:v>4.4000000000000004</c:v>
                </c:pt>
                <c:pt idx="2">
                  <c:v>4.3</c:v>
                </c:pt>
              </c:numCache>
            </c:numRef>
          </c:val>
        </c:ser>
        <c:dLbls>
          <c:showLegendKey val="0"/>
          <c:showVal val="0"/>
          <c:showCatName val="0"/>
          <c:showSerName val="0"/>
          <c:showPercent val="0"/>
          <c:showBubbleSize val="0"/>
        </c:dLbls>
        <c:gapWidth val="80"/>
        <c:overlap val="100"/>
        <c:axId val="193943424"/>
        <c:axId val="193944960"/>
      </c:barChart>
      <c:catAx>
        <c:axId val="193943424"/>
        <c:scaling>
          <c:orientation val="minMax"/>
        </c:scaling>
        <c:delete val="0"/>
        <c:axPos val="b"/>
        <c:numFmt formatCode="General" sourceLinked="1"/>
        <c:majorTickMark val="none"/>
        <c:minorTickMark val="none"/>
        <c:tickLblPos val="none"/>
        <c:spPr>
          <a:ln w="12699">
            <a:solidFill>
              <a:schemeClr val="tx1"/>
            </a:solidFill>
            <a:prstDash val="solid"/>
          </a:ln>
        </c:spPr>
        <c:crossAx val="193944960"/>
        <c:crossesAt val="3.5"/>
        <c:auto val="0"/>
        <c:lblAlgn val="ctr"/>
        <c:lblOffset val="100"/>
        <c:tickLblSkip val="1"/>
        <c:tickMarkSkip val="1"/>
        <c:noMultiLvlLbl val="0"/>
      </c:catAx>
      <c:valAx>
        <c:axId val="193944960"/>
        <c:scaling>
          <c:orientation val="minMax"/>
          <c:max val="4.7"/>
          <c:min val="3.5"/>
        </c:scaling>
        <c:delete val="0"/>
        <c:axPos val="l"/>
        <c:numFmt formatCode="#,##0.0&quot;%&quot;;\-#,##0.0&quot;%&quot;" sourceLinked="1"/>
        <c:majorTickMark val="none"/>
        <c:minorTickMark val="none"/>
        <c:tickLblPos val="none"/>
        <c:spPr>
          <a:ln w="9524">
            <a:noFill/>
          </a:ln>
        </c:spPr>
        <c:crossAx val="193943424"/>
        <c:crosses val="autoZero"/>
        <c:crossBetween val="between"/>
        <c:majorUnit val="0.5"/>
      </c:valAx>
      <c:spPr>
        <a:noFill/>
        <a:ln w="2539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619047619047714E-2"/>
          <c:y val="0"/>
          <c:w val="0.90359484879083396"/>
          <c:h val="0.69400299667981102"/>
        </c:manualLayout>
      </c:layout>
      <c:barChart>
        <c:barDir val="col"/>
        <c:grouping val="stacked"/>
        <c:varyColors val="0"/>
        <c:ser>
          <c:idx val="3"/>
          <c:order val="0"/>
          <c:tx>
            <c:strRef>
              <c:f>Sheet1!$A$2</c:f>
              <c:strCache>
                <c:ptCount val="1"/>
                <c:pt idx="0">
                  <c:v>Assurance &amp; WAM</c:v>
                </c:pt>
              </c:strCache>
            </c:strRef>
          </c:tx>
          <c:spPr>
            <a:solidFill>
              <a:schemeClr val="bg2">
                <a:lumMod val="90000"/>
              </a:schemeClr>
            </a:solidFill>
            <a:ln w="9525">
              <a:solidFill>
                <a:schemeClr val="tx2"/>
              </a:solidFill>
            </a:ln>
          </c:spPr>
          <c:invertIfNegative val="0"/>
          <c:dLbls>
            <c:txPr>
              <a:bodyPr/>
              <a:lstStyle/>
              <a:p>
                <a:pPr>
                  <a:defRPr sz="1100" b="1">
                    <a:latin typeface="+mj-lt"/>
                  </a:defRPr>
                </a:pPr>
                <a:endParaRPr lang="fr-FR"/>
              </a:p>
            </c:txP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Sheet1!$B$2:$R$2</c:f>
              <c:numCache>
                <c:formatCode>_-* #,##0\ _€_-;\-* #,##0\ _€_-;_-* "-"??\ _€_-;_-@_-</c:formatCode>
                <c:ptCount val="2"/>
                <c:pt idx="0">
                  <c:v>3027</c:v>
                </c:pt>
                <c:pt idx="1">
                  <c:v>3214</c:v>
                </c:pt>
              </c:numCache>
            </c:numRef>
          </c:val>
        </c:ser>
        <c:ser>
          <c:idx val="1"/>
          <c:order val="1"/>
          <c:tx>
            <c:strRef>
              <c:f>Sheet1!$A$3</c:f>
              <c:strCache>
                <c:ptCount val="1"/>
                <c:pt idx="0">
                  <c:v>IRB</c:v>
                </c:pt>
              </c:strCache>
            </c:strRef>
          </c:tx>
          <c:spPr>
            <a:solidFill>
              <a:srgbClr val="FF9900"/>
            </a:solidFill>
            <a:ln w="9525">
              <a:solidFill>
                <a:schemeClr val="tx1"/>
              </a:solidFill>
            </a:ln>
          </c:spPr>
          <c:invertIfNegative val="0"/>
          <c:dLbls>
            <c:txPr>
              <a:bodyPr/>
              <a:lstStyle/>
              <a:p>
                <a:pPr>
                  <a:defRPr sz="1100" b="1">
                    <a:latin typeface="+mj-lt"/>
                  </a:defRPr>
                </a:pPr>
                <a:endParaRPr lang="fr-FR"/>
              </a:p>
            </c:txP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Sheet1!$B$3:$R$3</c:f>
              <c:numCache>
                <c:formatCode>_-* #,##0\ _€_-;\-* #,##0\ _€_-;_-* "-"??\ _€_-;_-@_-</c:formatCode>
                <c:ptCount val="2"/>
                <c:pt idx="0">
                  <c:v>2307</c:v>
                </c:pt>
                <c:pt idx="1">
                  <c:v>2502</c:v>
                </c:pt>
              </c:numCache>
            </c:numRef>
          </c:val>
        </c:ser>
        <c:ser>
          <c:idx val="2"/>
          <c:order val="2"/>
          <c:tx>
            <c:strRef>
              <c:f>Sheet1!#REF!</c:f>
              <c:strCache>
                <c:ptCount val="1"/>
                <c:pt idx="0">
                  <c:v>#REF!</c:v>
                </c:pt>
              </c:strCache>
            </c:strRef>
          </c:tx>
          <c:spPr>
            <a:solidFill>
              <a:srgbClr val="FFC000"/>
            </a:solidFill>
            <a:ln>
              <a:solidFill>
                <a:srgbClr val="333333"/>
              </a:solidFill>
            </a:ln>
          </c:spPr>
          <c:invertIfNegative val="0"/>
          <c:cat>
            <c:strRef>
              <c:f>Sheet1!$B$1:$R$1</c:f>
              <c:strCache>
                <c:ptCount val="2"/>
                <c:pt idx="0">
                  <c:v>1S18</c:v>
                </c:pt>
                <c:pt idx="1">
                  <c:v>1S19</c:v>
                </c:pt>
              </c:strCache>
            </c:strRef>
          </c:cat>
          <c:val>
            <c:numRef>
              <c:f>Sheet1!#REF!</c:f>
              <c:numCache>
                <c:formatCode>General</c:formatCode>
                <c:ptCount val="1"/>
                <c:pt idx="0">
                  <c:v>1</c:v>
                </c:pt>
              </c:numCache>
            </c:numRef>
          </c:val>
        </c:ser>
        <c:ser>
          <c:idx val="4"/>
          <c:order val="3"/>
          <c:tx>
            <c:strRef>
              <c:f>Sheet1!#REF!</c:f>
              <c:strCache>
                <c:ptCount val="1"/>
                <c:pt idx="0">
                  <c:v>#REF!</c:v>
                </c:pt>
              </c:strCache>
            </c:strRef>
          </c:tx>
          <c:spPr>
            <a:solidFill>
              <a:schemeClr val="accent2"/>
            </a:solidFill>
            <a:ln>
              <a:solidFill>
                <a:schemeClr val="tx2"/>
              </a:solidFill>
            </a:ln>
          </c:spPr>
          <c:invertIfNegative val="0"/>
          <c:dLbls>
            <c:dLbl>
              <c:idx val="0"/>
              <c:delete val="1"/>
            </c:dLbl>
            <c:txPr>
              <a:bodyPr/>
              <a:lstStyle/>
              <a:p>
                <a:pPr>
                  <a:defRPr sz="1100" b="1">
                    <a:latin typeface="+mj-lt"/>
                  </a:defRPr>
                </a:pPr>
                <a:endParaRPr lang="fr-FR"/>
              </a:p>
            </c:txP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Sheet1!#REF!</c:f>
              <c:numCache>
                <c:formatCode>General</c:formatCode>
                <c:ptCount val="1"/>
                <c:pt idx="0">
                  <c:v>1</c:v>
                </c:pt>
              </c:numCache>
            </c:numRef>
          </c:val>
        </c:ser>
        <c:ser>
          <c:idx val="0"/>
          <c:order val="4"/>
          <c:tx>
            <c:strRef>
              <c:f>Sheet1!$A$4</c:f>
              <c:strCache>
                <c:ptCount val="1"/>
                <c:pt idx="0">
                  <c:v>PF</c:v>
                </c:pt>
              </c:strCache>
            </c:strRef>
          </c:tx>
          <c:spPr>
            <a:solidFill>
              <a:schemeClr val="accent2"/>
            </a:solidFill>
            <a:ln w="9525">
              <a:solidFill>
                <a:schemeClr val="tx2"/>
              </a:solidFill>
            </a:ln>
          </c:spPr>
          <c:invertIfNegative val="0"/>
          <c:dLbls>
            <c:txPr>
              <a:bodyPr/>
              <a:lstStyle/>
              <a:p>
                <a:pPr>
                  <a:defRPr sz="1100" b="1">
                    <a:latin typeface="+mj-lt"/>
                  </a:defRPr>
                </a:pPr>
                <a:endParaRPr lang="fr-FR"/>
              </a:p>
            </c:txPr>
            <c:showLegendKey val="0"/>
            <c:showVal val="1"/>
            <c:showCatName val="0"/>
            <c:showSerName val="0"/>
            <c:showPercent val="0"/>
            <c:showBubbleSize val="0"/>
            <c:showLeaderLines val="0"/>
          </c:dLbls>
          <c:cat>
            <c:strRef>
              <c:f>Sheet1!$B$1:$R$1</c:f>
              <c:strCache>
                <c:ptCount val="2"/>
                <c:pt idx="0">
                  <c:v>1S18</c:v>
                </c:pt>
                <c:pt idx="1">
                  <c:v>1S19</c:v>
                </c:pt>
              </c:strCache>
            </c:strRef>
          </c:cat>
          <c:val>
            <c:numRef>
              <c:f>Sheet1!$B$4:$R$4</c:f>
              <c:numCache>
                <c:formatCode>_-* #,##0\ _€_-;\-* #,##0\ _€_-;_-* "-"??\ _€_-;_-@_-</c:formatCode>
                <c:ptCount val="2"/>
                <c:pt idx="0">
                  <c:v>2735</c:v>
                </c:pt>
                <c:pt idx="1">
                  <c:v>2866</c:v>
                </c:pt>
              </c:numCache>
            </c:numRef>
          </c:val>
        </c:ser>
        <c:dLbls>
          <c:showLegendKey val="0"/>
          <c:showVal val="0"/>
          <c:showCatName val="0"/>
          <c:showSerName val="0"/>
          <c:showPercent val="0"/>
          <c:showBubbleSize val="0"/>
        </c:dLbls>
        <c:gapWidth val="133"/>
        <c:overlap val="100"/>
        <c:axId val="193327872"/>
        <c:axId val="193329408"/>
      </c:barChart>
      <c:catAx>
        <c:axId val="193327872"/>
        <c:scaling>
          <c:orientation val="minMax"/>
        </c:scaling>
        <c:delete val="0"/>
        <c:axPos val="b"/>
        <c:numFmt formatCode="General" sourceLinked="1"/>
        <c:majorTickMark val="out"/>
        <c:minorTickMark val="none"/>
        <c:tickLblPos val="nextTo"/>
        <c:spPr>
          <a:ln>
            <a:noFill/>
          </a:ln>
        </c:spPr>
        <c:txPr>
          <a:bodyPr rot="0" vert="horz"/>
          <a:lstStyle/>
          <a:p>
            <a:pPr>
              <a:defRPr sz="1100" b="1">
                <a:latin typeface="+mj-lt"/>
              </a:defRPr>
            </a:pPr>
            <a:endParaRPr lang="fr-FR"/>
          </a:p>
        </c:txPr>
        <c:crossAx val="193329408"/>
        <c:crosses val="autoZero"/>
        <c:auto val="1"/>
        <c:lblAlgn val="ctr"/>
        <c:lblOffset val="100"/>
        <c:tickLblSkip val="1"/>
        <c:tickMarkSkip val="1"/>
        <c:noMultiLvlLbl val="0"/>
      </c:catAx>
      <c:valAx>
        <c:axId val="193329408"/>
        <c:scaling>
          <c:orientation val="minMax"/>
          <c:max val="9100"/>
          <c:min val="0"/>
        </c:scaling>
        <c:delete val="1"/>
        <c:axPos val="l"/>
        <c:numFmt formatCode="_-* #,##0\ _€_-;\-* #,##0\ _€_-;_-* &quot;-&quot;??\ _€_-;_-@_-" sourceLinked="1"/>
        <c:majorTickMark val="out"/>
        <c:minorTickMark val="none"/>
        <c:tickLblPos val="nextTo"/>
        <c:crossAx val="193327872"/>
        <c:crosses val="autoZero"/>
        <c:crossBetween val="between"/>
      </c:valAx>
      <c:spPr>
        <a:noFill/>
        <a:ln w="25388">
          <a:noFill/>
        </a:ln>
      </c:spPr>
    </c:plotArea>
    <c:plotVisOnly val="1"/>
    <c:dispBlanksAs val="gap"/>
    <c:showDLblsOverMax val="0"/>
  </c:chart>
  <c:txPr>
    <a:bodyPr/>
    <a:lstStyle/>
    <a:p>
      <a:pPr>
        <a:defRPr sz="1797"/>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619047619047714E-2"/>
          <c:y val="0"/>
          <c:w val="0.9555555555555556"/>
          <c:h val="0.69400299667981102"/>
        </c:manualLayout>
      </c:layout>
      <c:barChart>
        <c:barDir val="col"/>
        <c:grouping val="stacked"/>
        <c:varyColors val="0"/>
        <c:ser>
          <c:idx val="3"/>
          <c:order val="0"/>
          <c:tx>
            <c:strRef>
              <c:f>Sheet1!$A$2</c:f>
              <c:strCache>
                <c:ptCount val="1"/>
                <c:pt idx="0">
                  <c:v>Gestion d'actifs</c:v>
                </c:pt>
              </c:strCache>
            </c:strRef>
          </c:tx>
          <c:spPr>
            <a:solidFill>
              <a:schemeClr val="accent1"/>
            </a:solidFill>
            <a:ln w="9525">
              <a:solidFill>
                <a:schemeClr val="tx2"/>
              </a:solidFill>
            </a:ln>
          </c:spPr>
          <c:invertIfNegative val="0"/>
          <c:dLbls>
            <c:txPr>
              <a:bodyPr/>
              <a:lstStyle/>
              <a:p>
                <a:pPr>
                  <a:defRPr sz="1000" b="1">
                    <a:latin typeface="+mj-lt"/>
                  </a:defRPr>
                </a:pPr>
                <a:endParaRPr lang="fr-FR"/>
              </a:p>
            </c:txPr>
            <c:showLegendKey val="0"/>
            <c:showVal val="1"/>
            <c:showCatName val="0"/>
            <c:showSerName val="0"/>
            <c:showPercent val="0"/>
            <c:showBubbleSize val="0"/>
            <c:showLeaderLines val="0"/>
          </c:dLbls>
          <c:cat>
            <c:strRef>
              <c:f>Sheet1!$B$1:$R$1</c:f>
              <c:strCache>
                <c:ptCount val="2"/>
                <c:pt idx="1">
                  <c:v>2T19</c:v>
                </c:pt>
              </c:strCache>
            </c:strRef>
          </c:cat>
          <c:val>
            <c:numRef>
              <c:f>Sheet1!$B$2:$R$2</c:f>
              <c:numCache>
                <c:formatCode>0</c:formatCode>
                <c:ptCount val="2"/>
                <c:pt idx="1">
                  <c:v>427</c:v>
                </c:pt>
              </c:numCache>
            </c:numRef>
          </c:val>
        </c:ser>
        <c:ser>
          <c:idx val="1"/>
          <c:order val="1"/>
          <c:tx>
            <c:strRef>
              <c:f>Sheet1!$A$3</c:f>
              <c:strCache>
                <c:ptCount val="1"/>
                <c:pt idx="0">
                  <c:v>Wealth Management</c:v>
                </c:pt>
              </c:strCache>
            </c:strRef>
          </c:tx>
          <c:spPr>
            <a:solidFill>
              <a:schemeClr val="accent2"/>
            </a:solidFill>
            <a:ln w="9525">
              <a:solidFill>
                <a:schemeClr val="tx1"/>
              </a:solidFill>
            </a:ln>
          </c:spPr>
          <c:invertIfNegative val="0"/>
          <c:dLbls>
            <c:txPr>
              <a:bodyPr/>
              <a:lstStyle/>
              <a:p>
                <a:pPr>
                  <a:defRPr sz="1000" b="1">
                    <a:latin typeface="+mj-lt"/>
                  </a:defRPr>
                </a:pPr>
                <a:endParaRPr lang="fr-FR"/>
              </a:p>
            </c:txPr>
            <c:showLegendKey val="0"/>
            <c:showVal val="1"/>
            <c:showCatName val="0"/>
            <c:showSerName val="0"/>
            <c:showPercent val="0"/>
            <c:showBubbleSize val="0"/>
            <c:showLeaderLines val="0"/>
          </c:dLbls>
          <c:cat>
            <c:strRef>
              <c:f>Sheet1!$B$1:$R$1</c:f>
              <c:strCache>
                <c:ptCount val="2"/>
                <c:pt idx="1">
                  <c:v>2T19</c:v>
                </c:pt>
              </c:strCache>
            </c:strRef>
          </c:cat>
          <c:val>
            <c:numRef>
              <c:f>Sheet1!$B$3:$R$3</c:f>
              <c:numCache>
                <c:formatCode>0</c:formatCode>
                <c:ptCount val="2"/>
                <c:pt idx="1">
                  <c:v>380</c:v>
                </c:pt>
              </c:numCache>
            </c:numRef>
          </c:val>
        </c:ser>
        <c:ser>
          <c:idx val="2"/>
          <c:order val="2"/>
          <c:tx>
            <c:strRef>
              <c:f>Sheet1!$A$4</c:f>
              <c:strCache>
                <c:ptCount val="1"/>
                <c:pt idx="0">
                  <c:v>Real Estate</c:v>
                </c:pt>
              </c:strCache>
            </c:strRef>
          </c:tx>
          <c:spPr>
            <a:solidFill>
              <a:schemeClr val="bg2"/>
            </a:solidFill>
            <a:ln w="9525">
              <a:solidFill>
                <a:srgbClr val="333333"/>
              </a:solidFill>
            </a:ln>
          </c:spPr>
          <c:invertIfNegative val="0"/>
          <c:dLbls>
            <c:dLbl>
              <c:idx val="1"/>
              <c:layout>
                <c:manualLayout>
                  <c:x val="0"/>
                  <c:y val="8.3994708994708997E-3"/>
                </c:manualLayout>
              </c:layout>
              <c:showLegendKey val="0"/>
              <c:showVal val="1"/>
              <c:showCatName val="0"/>
              <c:showSerName val="0"/>
              <c:showPercent val="0"/>
              <c:showBubbleSize val="0"/>
            </c:dLbl>
            <c:txPr>
              <a:bodyPr/>
              <a:lstStyle/>
              <a:p>
                <a:pPr>
                  <a:defRPr sz="1000" b="1">
                    <a:latin typeface="+mj-lt"/>
                  </a:defRPr>
                </a:pPr>
                <a:endParaRPr lang="fr-FR"/>
              </a:p>
            </c:txPr>
            <c:showLegendKey val="0"/>
            <c:showVal val="1"/>
            <c:showCatName val="0"/>
            <c:showSerName val="0"/>
            <c:showPercent val="0"/>
            <c:showBubbleSize val="0"/>
            <c:showLeaderLines val="0"/>
          </c:dLbls>
          <c:cat>
            <c:strRef>
              <c:f>Sheet1!$B$1:$R$1</c:f>
              <c:strCache>
                <c:ptCount val="2"/>
                <c:pt idx="1">
                  <c:v>2T19</c:v>
                </c:pt>
              </c:strCache>
            </c:strRef>
          </c:cat>
          <c:val>
            <c:numRef>
              <c:f>Sheet1!$B$4:$R$4</c:f>
              <c:numCache>
                <c:formatCode>0</c:formatCode>
                <c:ptCount val="2"/>
                <c:pt idx="1">
                  <c:v>29</c:v>
                </c:pt>
              </c:numCache>
            </c:numRef>
          </c:val>
        </c:ser>
        <c:ser>
          <c:idx val="4"/>
          <c:order val="3"/>
          <c:tx>
            <c:strRef>
              <c:f>Sheet1!$A$5</c:f>
              <c:strCache>
                <c:ptCount val="1"/>
                <c:pt idx="0">
                  <c:v>Assurance</c:v>
                </c:pt>
              </c:strCache>
            </c:strRef>
          </c:tx>
          <c:spPr>
            <a:solidFill>
              <a:srgbClr val="FFCC00"/>
            </a:solidFill>
            <a:ln w="9525">
              <a:solidFill>
                <a:schemeClr val="tx2"/>
              </a:solidFill>
            </a:ln>
          </c:spPr>
          <c:invertIfNegative val="0"/>
          <c:dLbls>
            <c:txPr>
              <a:bodyPr/>
              <a:lstStyle/>
              <a:p>
                <a:pPr>
                  <a:defRPr sz="1000" b="1">
                    <a:latin typeface="+mj-lt"/>
                  </a:defRPr>
                </a:pPr>
                <a:endParaRPr lang="fr-FR"/>
              </a:p>
            </c:txPr>
            <c:showLegendKey val="0"/>
            <c:showVal val="1"/>
            <c:showCatName val="0"/>
            <c:showSerName val="0"/>
            <c:showPercent val="0"/>
            <c:showBubbleSize val="0"/>
            <c:showLeaderLines val="0"/>
          </c:dLbls>
          <c:cat>
            <c:strRef>
              <c:f>Sheet1!$B$1:$R$1</c:f>
              <c:strCache>
                <c:ptCount val="2"/>
                <c:pt idx="1">
                  <c:v>2T19</c:v>
                </c:pt>
              </c:strCache>
            </c:strRef>
          </c:cat>
          <c:val>
            <c:numRef>
              <c:f>Sheet1!$B$5:$R$5</c:f>
              <c:numCache>
                <c:formatCode>0</c:formatCode>
                <c:ptCount val="2"/>
                <c:pt idx="1">
                  <c:v>252</c:v>
                </c:pt>
              </c:numCache>
            </c:numRef>
          </c:val>
        </c:ser>
        <c:dLbls>
          <c:showLegendKey val="0"/>
          <c:showVal val="0"/>
          <c:showCatName val="0"/>
          <c:showSerName val="0"/>
          <c:showPercent val="0"/>
          <c:showBubbleSize val="0"/>
        </c:dLbls>
        <c:gapWidth val="100"/>
        <c:overlap val="100"/>
        <c:axId val="193447424"/>
        <c:axId val="193448960"/>
      </c:barChart>
      <c:catAx>
        <c:axId val="193447424"/>
        <c:scaling>
          <c:orientation val="minMax"/>
        </c:scaling>
        <c:delete val="1"/>
        <c:axPos val="b"/>
        <c:numFmt formatCode="General" sourceLinked="1"/>
        <c:majorTickMark val="out"/>
        <c:minorTickMark val="none"/>
        <c:tickLblPos val="nextTo"/>
        <c:crossAx val="193448960"/>
        <c:crosses val="autoZero"/>
        <c:auto val="1"/>
        <c:lblAlgn val="ctr"/>
        <c:lblOffset val="100"/>
        <c:tickLblSkip val="1"/>
        <c:tickMarkSkip val="1"/>
        <c:noMultiLvlLbl val="0"/>
      </c:catAx>
      <c:valAx>
        <c:axId val="193448960"/>
        <c:scaling>
          <c:orientation val="minMax"/>
          <c:max val="1100"/>
          <c:min val="0"/>
        </c:scaling>
        <c:delete val="1"/>
        <c:axPos val="l"/>
        <c:numFmt formatCode="0" sourceLinked="1"/>
        <c:majorTickMark val="out"/>
        <c:minorTickMark val="none"/>
        <c:tickLblPos val="nextTo"/>
        <c:crossAx val="193447424"/>
        <c:crosses val="autoZero"/>
        <c:crossBetween val="between"/>
      </c:valAx>
      <c:spPr>
        <a:noFill/>
        <a:ln w="25388">
          <a:noFill/>
        </a:ln>
      </c:spPr>
    </c:plotArea>
    <c:plotVisOnly val="1"/>
    <c:dispBlanksAs val="gap"/>
    <c:showDLblsOverMax val="0"/>
  </c:chart>
  <c:txPr>
    <a:bodyPr/>
    <a:lstStyle/>
    <a:p>
      <a:pPr>
        <a:defRPr sz="1797"/>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82132564841696E-2"/>
          <c:y val="0.23463376151705045"/>
          <c:w val="0.96829971181556262"/>
          <c:h val="0.59493259290759648"/>
        </c:manualLayout>
      </c:layout>
      <c:barChart>
        <c:barDir val="col"/>
        <c:grouping val="clustered"/>
        <c:varyColors val="0"/>
        <c:ser>
          <c:idx val="0"/>
          <c:order val="0"/>
          <c:tx>
            <c:strRef>
              <c:f>Sheet1!$B$1</c:f>
              <c:strCache>
                <c:ptCount val="1"/>
                <c:pt idx="0">
                  <c:v>AuM</c:v>
                </c:pt>
              </c:strCache>
            </c:strRef>
          </c:tx>
          <c:spPr>
            <a:solidFill>
              <a:srgbClr val="FFCC00"/>
            </a:solidFill>
            <a:ln w="7727">
              <a:solidFill>
                <a:schemeClr val="tx1"/>
              </a:solidFill>
              <a:prstDash val="solid"/>
            </a:ln>
          </c:spPr>
          <c:invertIfNegative val="0"/>
          <c:dPt>
            <c:idx val="1"/>
            <c:invertIfNegative val="0"/>
            <c:bubble3D val="0"/>
          </c:dPt>
          <c:dPt>
            <c:idx val="2"/>
            <c:invertIfNegative val="0"/>
            <c:bubble3D val="0"/>
            <c:spPr>
              <a:solidFill>
                <a:srgbClr val="FFC000"/>
              </a:solidFill>
              <a:ln w="7727">
                <a:solidFill>
                  <a:schemeClr val="tx1"/>
                </a:solidFill>
                <a:prstDash val="solid"/>
              </a:ln>
            </c:spPr>
          </c:dPt>
          <c:dPt>
            <c:idx val="3"/>
            <c:invertIfNegative val="0"/>
            <c:bubble3D val="0"/>
            <c:spPr>
              <a:solidFill>
                <a:srgbClr val="FFC000"/>
              </a:solidFill>
              <a:ln w="7727">
                <a:solidFill>
                  <a:schemeClr val="tx1"/>
                </a:solidFill>
                <a:prstDash val="solid"/>
              </a:ln>
            </c:spPr>
          </c:dPt>
          <c:dPt>
            <c:idx val="4"/>
            <c:invertIfNegative val="0"/>
            <c:bubble3D val="0"/>
            <c:spPr>
              <a:solidFill>
                <a:srgbClr val="FF9933"/>
              </a:solidFill>
              <a:ln w="7727">
                <a:solidFill>
                  <a:schemeClr val="tx1"/>
                </a:solidFill>
                <a:prstDash val="solid"/>
              </a:ln>
            </c:spPr>
          </c:dPt>
          <c:dLbls>
            <c:dLbl>
              <c:idx val="1"/>
              <c:layout>
                <c:manualLayout>
                  <c:x val="0"/>
                  <c:y val="1.5679012345679012E-2"/>
                </c:manualLayout>
              </c:layout>
              <c:dLblPos val="outEnd"/>
              <c:showLegendKey val="0"/>
              <c:showVal val="1"/>
              <c:showCatName val="0"/>
              <c:showSerName val="0"/>
              <c:showPercent val="0"/>
              <c:showBubbleSize val="0"/>
            </c:dLbl>
            <c:dLbl>
              <c:idx val="2"/>
              <c:layout>
                <c:manualLayout>
                  <c:x val="0"/>
                  <c:y val="2.3518518518518518E-2"/>
                </c:manualLayout>
              </c:layout>
              <c:dLblPos val="outEnd"/>
              <c:showLegendKey val="0"/>
              <c:showVal val="1"/>
              <c:showCatName val="0"/>
              <c:showSerName val="0"/>
              <c:showPercent val="0"/>
              <c:showBubbleSize val="0"/>
            </c:dLbl>
            <c:dLbl>
              <c:idx val="3"/>
              <c:layout>
                <c:manualLayout>
                  <c:x val="0"/>
                  <c:y val="-7.8395061728395062E-3"/>
                </c:manualLayout>
              </c:layout>
              <c:dLblPos val="outEnd"/>
              <c:showLegendKey val="0"/>
              <c:showVal val="1"/>
              <c:showCatName val="0"/>
              <c:showSerName val="0"/>
              <c:showPercent val="0"/>
              <c:showBubbleSize val="0"/>
            </c:dLbl>
            <c:txPr>
              <a:bodyPr/>
              <a:lstStyle/>
              <a:p>
                <a:pPr>
                  <a:defRPr sz="1000"/>
                </a:pPr>
                <a:endParaRPr lang="fr-FR"/>
              </a:p>
            </c:txPr>
            <c:dLblPos val="outEnd"/>
            <c:showLegendKey val="0"/>
            <c:showVal val="1"/>
            <c:showCatName val="0"/>
            <c:showSerName val="0"/>
            <c:showPercent val="0"/>
            <c:showBubbleSize val="0"/>
            <c:showLeaderLines val="0"/>
          </c:dLbls>
          <c:cat>
            <c:strRef>
              <c:f>Sheet1!$A$2:$A$7</c:f>
              <c:strCache>
                <c:ptCount val="5"/>
                <c:pt idx="0">
                  <c:v>31.12.15</c:v>
                </c:pt>
                <c:pt idx="1">
                  <c:v>31.12.16</c:v>
                </c:pt>
                <c:pt idx="2">
                  <c:v>31.12.17</c:v>
                </c:pt>
                <c:pt idx="3">
                  <c:v>31.12.18</c:v>
                </c:pt>
                <c:pt idx="4">
                  <c:v>30.06.19</c:v>
                </c:pt>
              </c:strCache>
            </c:strRef>
          </c:cat>
          <c:val>
            <c:numRef>
              <c:f>Sheet1!$B$2:$B$7</c:f>
              <c:numCache>
                <c:formatCode>0</c:formatCode>
                <c:ptCount val="5"/>
                <c:pt idx="0">
                  <c:v>954</c:v>
                </c:pt>
                <c:pt idx="1">
                  <c:v>1010</c:v>
                </c:pt>
                <c:pt idx="2" formatCode="General">
                  <c:v>1051</c:v>
                </c:pt>
                <c:pt idx="3" formatCode="General">
                  <c:v>1028</c:v>
                </c:pt>
                <c:pt idx="4" formatCode="General">
                  <c:v>1089</c:v>
                </c:pt>
              </c:numCache>
            </c:numRef>
          </c:val>
        </c:ser>
        <c:dLbls>
          <c:dLblPos val="outEnd"/>
          <c:showLegendKey val="0"/>
          <c:showVal val="1"/>
          <c:showCatName val="0"/>
          <c:showSerName val="0"/>
          <c:showPercent val="0"/>
          <c:showBubbleSize val="0"/>
        </c:dLbls>
        <c:gapWidth val="149"/>
        <c:axId val="194262528"/>
        <c:axId val="194270720"/>
      </c:barChart>
      <c:catAx>
        <c:axId val="194262528"/>
        <c:scaling>
          <c:orientation val="minMax"/>
        </c:scaling>
        <c:delete val="0"/>
        <c:axPos val="b"/>
        <c:numFmt formatCode="General" sourceLinked="1"/>
        <c:majorTickMark val="out"/>
        <c:minorTickMark val="none"/>
        <c:tickLblPos val="nextTo"/>
        <c:spPr>
          <a:ln w="5795">
            <a:noFill/>
          </a:ln>
        </c:spPr>
        <c:txPr>
          <a:bodyPr rot="0" vert="horz"/>
          <a:lstStyle/>
          <a:p>
            <a:pPr>
              <a:defRPr sz="1000" b="1" i="0" u="none" strike="noStrike" baseline="0">
                <a:solidFill>
                  <a:schemeClr val="tx1"/>
                </a:solidFill>
                <a:latin typeface="Arial Narrow"/>
                <a:ea typeface="Arial Narrow"/>
                <a:cs typeface="Arial Narrow"/>
              </a:defRPr>
            </a:pPr>
            <a:endParaRPr lang="fr-FR"/>
          </a:p>
        </c:txPr>
        <c:crossAx val="194270720"/>
        <c:crosses val="autoZero"/>
        <c:auto val="1"/>
        <c:lblAlgn val="ctr"/>
        <c:lblOffset val="100"/>
        <c:tickLblSkip val="1"/>
        <c:tickMarkSkip val="1"/>
        <c:noMultiLvlLbl val="0"/>
      </c:catAx>
      <c:valAx>
        <c:axId val="194270720"/>
        <c:scaling>
          <c:orientation val="minMax"/>
          <c:max val="1100"/>
          <c:min val="500"/>
        </c:scaling>
        <c:delete val="1"/>
        <c:axPos val="l"/>
        <c:numFmt formatCode="0" sourceLinked="1"/>
        <c:majorTickMark val="out"/>
        <c:minorTickMark val="none"/>
        <c:tickLblPos val="nextTo"/>
        <c:crossAx val="194262528"/>
        <c:crosses val="autoZero"/>
        <c:crossBetween val="between"/>
      </c:valAx>
      <c:spPr>
        <a:noFill/>
        <a:ln w="25370">
          <a:noFill/>
        </a:ln>
      </c:spPr>
    </c:plotArea>
    <c:plotVisOnly val="1"/>
    <c:dispBlanksAs val="gap"/>
    <c:showDLblsOverMax val="0"/>
  </c:chart>
  <c:spPr>
    <a:noFill/>
    <a:ln>
      <a:noFill/>
    </a:ln>
  </c:spPr>
  <c:txPr>
    <a:bodyPr/>
    <a:lstStyle/>
    <a:p>
      <a:pPr>
        <a:defRPr sz="1338" b="1" i="0" u="none" strike="noStrike" baseline="0">
          <a:solidFill>
            <a:schemeClr val="tx1"/>
          </a:solidFill>
          <a:latin typeface="Arial Narrow"/>
          <a:ea typeface="Arial Narrow"/>
          <a:cs typeface="Arial Narrow"/>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4798206278028E-2"/>
          <c:y val="8.7109196635363886E-2"/>
          <c:w val="0.97309417040360924"/>
          <c:h val="0.66095184653386363"/>
        </c:manualLayout>
      </c:layout>
      <c:barChart>
        <c:barDir val="col"/>
        <c:grouping val="clustered"/>
        <c:varyColors val="0"/>
        <c:ser>
          <c:idx val="0"/>
          <c:order val="0"/>
          <c:tx>
            <c:strRef>
              <c:f>Sheet1!$B$1</c:f>
              <c:strCache>
                <c:ptCount val="1"/>
                <c:pt idx="0">
                  <c:v>RNAI</c:v>
                </c:pt>
              </c:strCache>
            </c:strRef>
          </c:tx>
          <c:spPr>
            <a:solidFill>
              <a:srgbClr val="FFCC00"/>
            </a:solidFill>
            <a:ln w="9525">
              <a:solidFill>
                <a:schemeClr val="tx1"/>
              </a:solidFill>
              <a:prstDash val="solid"/>
            </a:ln>
          </c:spPr>
          <c:invertIfNegative val="0"/>
          <c:dPt>
            <c:idx val="4"/>
            <c:invertIfNegative val="0"/>
            <c:bubble3D val="0"/>
            <c:spPr>
              <a:solidFill>
                <a:srgbClr val="FAC94E"/>
              </a:solidFill>
              <a:ln w="9525">
                <a:solidFill>
                  <a:schemeClr val="tx1"/>
                </a:solidFill>
                <a:prstDash val="solid"/>
              </a:ln>
            </c:spPr>
          </c:dPt>
          <c:dPt>
            <c:idx val="5"/>
            <c:invertIfNegative val="0"/>
            <c:bubble3D val="0"/>
            <c:spPr>
              <a:solidFill>
                <a:srgbClr val="FF9900"/>
              </a:solidFill>
              <a:ln w="9525">
                <a:solidFill>
                  <a:schemeClr val="tx1"/>
                </a:solidFill>
                <a:prstDash val="solid"/>
              </a:ln>
            </c:spPr>
          </c:dPt>
          <c:dPt>
            <c:idx val="6"/>
            <c:invertIfNegative val="0"/>
            <c:bubble3D val="0"/>
            <c:spPr>
              <a:solidFill>
                <a:srgbClr val="FFC000"/>
              </a:solidFill>
              <a:ln w="9525">
                <a:solidFill>
                  <a:schemeClr val="tx1"/>
                </a:solidFill>
                <a:prstDash val="solid"/>
              </a:ln>
            </c:spPr>
          </c:dPt>
          <c:dPt>
            <c:idx val="7"/>
            <c:invertIfNegative val="0"/>
            <c:bubble3D val="0"/>
            <c:spPr>
              <a:solidFill>
                <a:srgbClr val="FF9900"/>
              </a:solidFill>
              <a:ln w="9525">
                <a:solidFill>
                  <a:schemeClr val="tx1"/>
                </a:solidFill>
                <a:prstDash val="solid"/>
              </a:ln>
            </c:spPr>
          </c:dPt>
          <c:dLbls>
            <c:dLbl>
              <c:idx val="0"/>
              <c:layout/>
              <c:tx>
                <c:rich>
                  <a:bodyPr/>
                  <a:lstStyle/>
                  <a:p>
                    <a:r>
                      <a:rPr lang="en-US" dirty="0" smtClean="0">
                        <a:solidFill>
                          <a:schemeClr val="tx2"/>
                        </a:solidFill>
                      </a:rPr>
                      <a:t>2</a:t>
                    </a:r>
                    <a:r>
                      <a:rPr lang="en-US" baseline="0" dirty="0" smtClean="0">
                        <a:solidFill>
                          <a:schemeClr val="tx2"/>
                        </a:solidFill>
                      </a:rPr>
                      <a:t> </a:t>
                    </a:r>
                    <a:r>
                      <a:rPr lang="en-US" dirty="0" smtClean="0">
                        <a:solidFill>
                          <a:schemeClr val="tx2"/>
                        </a:solidFill>
                      </a:rPr>
                      <a:t>906</a:t>
                    </a:r>
                    <a:endParaRPr lang="en-US" dirty="0"/>
                  </a:p>
                </c:rich>
              </c:tx>
              <c:showLegendKey val="0"/>
              <c:showVal val="0"/>
              <c:showCatName val="0"/>
              <c:showSerName val="0"/>
              <c:showPercent val="0"/>
              <c:showBubbleSize val="0"/>
              <c:separator> </c:separator>
            </c:dLbl>
            <c:dLbl>
              <c:idx val="1"/>
              <c:layout/>
              <c:tx>
                <c:rich>
                  <a:bodyPr/>
                  <a:lstStyle/>
                  <a:p>
                    <a:r>
                      <a:rPr lang="en-US" dirty="0" smtClean="0">
                        <a:solidFill>
                          <a:schemeClr val="tx2"/>
                        </a:solidFill>
                      </a:rPr>
                      <a:t>2</a:t>
                    </a:r>
                    <a:r>
                      <a:rPr lang="en-US" baseline="0" dirty="0" smtClean="0">
                        <a:solidFill>
                          <a:schemeClr val="tx2"/>
                        </a:solidFill>
                      </a:rPr>
                      <a:t> </a:t>
                    </a:r>
                    <a:r>
                      <a:rPr lang="en-US" dirty="0" smtClean="0">
                        <a:solidFill>
                          <a:schemeClr val="tx2"/>
                        </a:solidFill>
                      </a:rPr>
                      <a:t>979</a:t>
                    </a:r>
                    <a:endParaRPr lang="en-US" dirty="0"/>
                  </a:p>
                </c:rich>
              </c:tx>
              <c:showLegendKey val="0"/>
              <c:showVal val="0"/>
              <c:showCatName val="0"/>
              <c:showSerName val="0"/>
              <c:showPercent val="0"/>
              <c:showBubbleSize val="0"/>
              <c:separator> </c:separator>
            </c:dLbl>
            <c:dLbl>
              <c:idx val="2"/>
              <c:layout/>
              <c:tx>
                <c:rich>
                  <a:bodyPr/>
                  <a:lstStyle/>
                  <a:p>
                    <a:r>
                      <a:rPr lang="en-US" dirty="0" smtClean="0">
                        <a:solidFill>
                          <a:schemeClr val="tx2"/>
                        </a:solidFill>
                      </a:rPr>
                      <a:t>2</a:t>
                    </a:r>
                    <a:r>
                      <a:rPr lang="en-US" baseline="0" dirty="0" smtClean="0">
                        <a:solidFill>
                          <a:schemeClr val="tx2"/>
                        </a:solidFill>
                      </a:rPr>
                      <a:t> </a:t>
                    </a:r>
                    <a:r>
                      <a:rPr lang="en-US" dirty="0" smtClean="0">
                        <a:solidFill>
                          <a:schemeClr val="tx2"/>
                        </a:solidFill>
                      </a:rPr>
                      <a:t>565</a:t>
                    </a:r>
                    <a:endParaRPr lang="en-US" dirty="0"/>
                  </a:p>
                </c:rich>
              </c:tx>
              <c:showLegendKey val="0"/>
              <c:showVal val="0"/>
              <c:showCatName val="0"/>
              <c:showSerName val="0"/>
              <c:showPercent val="0"/>
              <c:showBubbleSize val="0"/>
              <c:separator> </c:separator>
            </c:dLbl>
            <c:dLbl>
              <c:idx val="3"/>
              <c:layout/>
              <c:tx>
                <c:rich>
                  <a:bodyPr/>
                  <a:lstStyle/>
                  <a:p>
                    <a:r>
                      <a:rPr lang="en-US" dirty="0" smtClean="0">
                        <a:solidFill>
                          <a:schemeClr val="tx2"/>
                        </a:solidFill>
                      </a:rPr>
                      <a:t>2</a:t>
                    </a:r>
                    <a:r>
                      <a:rPr lang="en-US" baseline="0" dirty="0" smtClean="0">
                        <a:solidFill>
                          <a:schemeClr val="tx2"/>
                        </a:solidFill>
                      </a:rPr>
                      <a:t> </a:t>
                    </a:r>
                    <a:r>
                      <a:rPr lang="en-US" dirty="0" smtClean="0">
                        <a:solidFill>
                          <a:schemeClr val="tx2"/>
                        </a:solidFill>
                      </a:rPr>
                      <a:t>379</a:t>
                    </a:r>
                    <a:endParaRPr lang="en-US" dirty="0"/>
                  </a:p>
                </c:rich>
              </c:tx>
              <c:showLegendKey val="0"/>
              <c:showVal val="0"/>
              <c:showCatName val="0"/>
              <c:showSerName val="0"/>
              <c:showPercent val="0"/>
              <c:showBubbleSize val="0"/>
              <c:separator> </c:separator>
            </c:dLbl>
            <c:dLbl>
              <c:idx val="4"/>
              <c:layout/>
              <c:tx>
                <c:rich>
                  <a:bodyPr/>
                  <a:lstStyle/>
                  <a:p>
                    <a:r>
                      <a:rPr lang="en-US" dirty="0" smtClean="0">
                        <a:solidFill>
                          <a:schemeClr val="tx2"/>
                        </a:solidFill>
                      </a:rPr>
                      <a:t>3</a:t>
                    </a:r>
                    <a:r>
                      <a:rPr lang="en-US" baseline="0" dirty="0" smtClean="0">
                        <a:solidFill>
                          <a:schemeClr val="tx2"/>
                        </a:solidFill>
                      </a:rPr>
                      <a:t> </a:t>
                    </a:r>
                    <a:r>
                      <a:rPr lang="en-US" dirty="0" smtClean="0">
                        <a:solidFill>
                          <a:schemeClr val="tx2"/>
                        </a:solidFill>
                      </a:rPr>
                      <a:t>008</a:t>
                    </a:r>
                    <a:endParaRPr lang="en-US" dirty="0"/>
                  </a:p>
                </c:rich>
              </c:tx>
              <c:showLegendKey val="0"/>
              <c:showVal val="0"/>
              <c:showCatName val="0"/>
              <c:showSerName val="0"/>
              <c:showPercent val="0"/>
              <c:showBubbleSize val="0"/>
              <c:separator> </c:separator>
            </c:dLbl>
            <c:dLbl>
              <c:idx val="5"/>
              <c:layout>
                <c:manualLayout>
                  <c:x val="-8.6043360433604339E-3"/>
                  <c:y val="-2.0960208611840041E-2"/>
                </c:manualLayout>
              </c:layout>
              <c:tx>
                <c:rich>
                  <a:bodyPr/>
                  <a:lstStyle/>
                  <a:p>
                    <a:r>
                      <a:rPr lang="en-US" dirty="0" smtClean="0">
                        <a:solidFill>
                          <a:schemeClr val="tx2"/>
                        </a:solidFill>
                      </a:rPr>
                      <a:t>3</a:t>
                    </a:r>
                    <a:r>
                      <a:rPr lang="en-US" baseline="0" dirty="0" smtClean="0">
                        <a:solidFill>
                          <a:schemeClr val="tx2"/>
                        </a:solidFill>
                      </a:rPr>
                      <a:t> </a:t>
                    </a:r>
                    <a:r>
                      <a:rPr lang="en-US" dirty="0" smtClean="0">
                        <a:solidFill>
                          <a:schemeClr val="tx2"/>
                        </a:solidFill>
                      </a:rPr>
                      <a:t>099</a:t>
                    </a:r>
                    <a:endParaRPr lang="en-US" dirty="0"/>
                  </a:p>
                </c:rich>
              </c:tx>
              <c:showLegendKey val="0"/>
              <c:showVal val="0"/>
              <c:showCatName val="0"/>
              <c:showSerName val="0"/>
              <c:showPercent val="0"/>
              <c:showBubbleSize val="0"/>
              <c:separator> </c:separator>
            </c:dLbl>
            <c:numFmt formatCode="0" sourceLinked="0"/>
            <c:txPr>
              <a:bodyPr/>
              <a:lstStyle/>
              <a:p>
                <a:pPr>
                  <a:defRPr sz="1200">
                    <a:solidFill>
                      <a:schemeClr val="tx2"/>
                    </a:solidFill>
                  </a:defRPr>
                </a:pPr>
                <a:endParaRPr lang="fr-FR"/>
              </a:p>
            </c:txPr>
            <c:showLegendKey val="0"/>
            <c:showVal val="0"/>
            <c:showCatName val="0"/>
            <c:showSerName val="0"/>
            <c:showPercent val="0"/>
            <c:showBubbleSize val="0"/>
            <c:separator> </c:separator>
          </c:dLbls>
          <c:cat>
            <c:strRef>
              <c:f>Sheet1!$A$2:$A$11</c:f>
              <c:strCache>
                <c:ptCount val="6"/>
                <c:pt idx="0">
                  <c:v>1T18</c:v>
                </c:pt>
                <c:pt idx="1">
                  <c:v>2T18</c:v>
                </c:pt>
                <c:pt idx="2">
                  <c:v>3T18</c:v>
                </c:pt>
                <c:pt idx="3">
                  <c:v>4T18</c:v>
                </c:pt>
                <c:pt idx="4">
                  <c:v>1T19</c:v>
                </c:pt>
                <c:pt idx="5">
                  <c:v>2T19</c:v>
                </c:pt>
              </c:strCache>
            </c:strRef>
          </c:cat>
          <c:val>
            <c:numRef>
              <c:f>Sheet1!$B$2:$B$11</c:f>
              <c:numCache>
                <c:formatCode>_-* #,##0\ _€_-;\-* #,##0\ _€_-;_-* "-"??\ _€_-;_-@_-</c:formatCode>
                <c:ptCount val="6"/>
                <c:pt idx="0">
                  <c:v>2906</c:v>
                </c:pt>
                <c:pt idx="1">
                  <c:v>2979</c:v>
                </c:pt>
                <c:pt idx="2">
                  <c:v>2565</c:v>
                </c:pt>
                <c:pt idx="3">
                  <c:v>2379</c:v>
                </c:pt>
                <c:pt idx="4">
                  <c:v>3008</c:v>
                </c:pt>
                <c:pt idx="5">
                  <c:v>3099</c:v>
                </c:pt>
              </c:numCache>
            </c:numRef>
          </c:val>
        </c:ser>
        <c:dLbls>
          <c:showLegendKey val="0"/>
          <c:showVal val="1"/>
          <c:showCatName val="0"/>
          <c:showSerName val="0"/>
          <c:showPercent val="0"/>
          <c:showBubbleSize val="0"/>
        </c:dLbls>
        <c:gapWidth val="90"/>
        <c:axId val="194100224"/>
        <c:axId val="194126592"/>
      </c:barChart>
      <c:catAx>
        <c:axId val="194100224"/>
        <c:scaling>
          <c:orientation val="minMax"/>
        </c:scaling>
        <c:delete val="0"/>
        <c:axPos val="b"/>
        <c:numFmt formatCode="General" sourceLinked="1"/>
        <c:majorTickMark val="out"/>
        <c:minorTickMark val="none"/>
        <c:tickLblPos val="nextTo"/>
        <c:spPr>
          <a:ln w="5088">
            <a:noFill/>
          </a:ln>
        </c:spPr>
        <c:txPr>
          <a:bodyPr rot="0" vert="horz"/>
          <a:lstStyle/>
          <a:p>
            <a:pPr>
              <a:defRPr sz="1100" b="1" i="0" u="none" strike="noStrike" baseline="0">
                <a:solidFill>
                  <a:schemeClr val="tx2"/>
                </a:solidFill>
                <a:latin typeface="Arial Narrow"/>
                <a:ea typeface="Arial Narrow"/>
                <a:cs typeface="Arial Narrow"/>
              </a:defRPr>
            </a:pPr>
            <a:endParaRPr lang="fr-FR"/>
          </a:p>
        </c:txPr>
        <c:crossAx val="194126592"/>
        <c:crosses val="autoZero"/>
        <c:auto val="1"/>
        <c:lblAlgn val="ctr"/>
        <c:lblOffset val="100"/>
        <c:tickLblSkip val="1"/>
        <c:tickMarkSkip val="1"/>
        <c:noMultiLvlLbl val="0"/>
      </c:catAx>
      <c:valAx>
        <c:axId val="194126592"/>
        <c:scaling>
          <c:orientation val="minMax"/>
          <c:max val="3700"/>
          <c:min val="1000"/>
        </c:scaling>
        <c:delete val="0"/>
        <c:axPos val="l"/>
        <c:numFmt formatCode="_-* #,##0\ _€_-;\-* #,##0\ _€_-;_-* &quot;-&quot;??\ _€_-;_-@_-" sourceLinked="1"/>
        <c:majorTickMark val="none"/>
        <c:minorTickMark val="none"/>
        <c:tickLblPos val="none"/>
        <c:spPr>
          <a:ln w="6784">
            <a:solidFill>
              <a:srgbClr val="FFFFFF"/>
            </a:solidFill>
            <a:prstDash val="solid"/>
          </a:ln>
        </c:spPr>
        <c:crossAx val="194100224"/>
        <c:crosses val="autoZero"/>
        <c:crossBetween val="between"/>
        <c:majorUnit val="100"/>
        <c:minorUnit val="4"/>
      </c:valAx>
      <c:spPr>
        <a:noFill/>
        <a:ln w="13569">
          <a:noFill/>
        </a:ln>
      </c:spPr>
    </c:plotArea>
    <c:plotVisOnly val="1"/>
    <c:dispBlanksAs val="gap"/>
    <c:showDLblsOverMax val="0"/>
  </c:chart>
  <c:spPr>
    <a:noFill/>
    <a:ln>
      <a:noFill/>
    </a:ln>
  </c:spPr>
  <c:txPr>
    <a:bodyPr/>
    <a:lstStyle/>
    <a:p>
      <a:pPr>
        <a:defRPr sz="1175" b="1" i="0" u="none" strike="noStrike" baseline="0">
          <a:solidFill>
            <a:schemeClr val="tx1"/>
          </a:solidFill>
          <a:latin typeface="Arial Narrow"/>
          <a:ea typeface="Arial Narrow"/>
          <a:cs typeface="Arial Narrow"/>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14155251141499E-2"/>
          <c:y val="5.1401869158878503E-2"/>
          <c:w val="0.954337899543379"/>
          <c:h val="0.76635514018691597"/>
        </c:manualLayout>
      </c:layout>
      <c:lineChart>
        <c:grouping val="standard"/>
        <c:varyColors val="0"/>
        <c:ser>
          <c:idx val="0"/>
          <c:order val="0"/>
          <c:tx>
            <c:strRef>
              <c:f>Sheet1!$A$2</c:f>
              <c:strCache>
                <c:ptCount val="1"/>
                <c:pt idx="0">
                  <c:v>Est</c:v>
                </c:pt>
              </c:strCache>
            </c:strRef>
          </c:tx>
          <c:spPr>
            <a:ln w="29609">
              <a:solidFill>
                <a:srgbClr val="4BC8DC"/>
              </a:solidFill>
              <a:prstDash val="solid"/>
            </a:ln>
          </c:spPr>
          <c:marker>
            <c:symbol val="circle"/>
            <c:size val="6"/>
            <c:spPr>
              <a:solidFill>
                <a:srgbClr val="4BC8DC"/>
              </a:solidFill>
              <a:ln>
                <a:solidFill>
                  <a:srgbClr val="4BC8DC"/>
                </a:solidFill>
                <a:prstDash val="solid"/>
              </a:ln>
            </c:spPr>
          </c:marker>
          <c:dPt>
            <c:idx val="0"/>
            <c:bubble3D val="0"/>
            <c:spPr>
              <a:ln w="29609">
                <a:solidFill>
                  <a:srgbClr val="4BC8DC"/>
                </a:solidFill>
                <a:prstDash val="solid"/>
              </a:ln>
            </c:spPr>
          </c:dPt>
          <c:dPt>
            <c:idx val="1"/>
            <c:bubble3D val="0"/>
          </c:dPt>
          <c:dPt>
            <c:idx val="2"/>
            <c:bubble3D val="0"/>
          </c:dPt>
          <c:dPt>
            <c:idx val="3"/>
            <c:bubble3D val="0"/>
          </c:dPt>
          <c:dPt>
            <c:idx val="4"/>
            <c:bubble3D val="0"/>
          </c:dPt>
          <c:dLbls>
            <c:dLbl>
              <c:idx val="3"/>
              <c:layout>
                <c:manualLayout>
                  <c:x val="-7.3018709704647494E-2"/>
                  <c:y val="-0.14296234758849699"/>
                </c:manualLayout>
              </c:layout>
              <c:dLblPos val="r"/>
              <c:showLegendKey val="0"/>
              <c:showVal val="1"/>
              <c:showCatName val="0"/>
              <c:showSerName val="0"/>
              <c:showPercent val="0"/>
              <c:showBubbleSize val="0"/>
            </c:dLbl>
            <c:spPr>
              <a:noFill/>
              <a:ln w="19739">
                <a:noFill/>
              </a:ln>
            </c:spPr>
            <c:txPr>
              <a:bodyPr/>
              <a:lstStyle/>
              <a:p>
                <a:pPr>
                  <a:defRPr sz="933" b="1" i="0" u="none" strike="noStrike" baseline="0">
                    <a:solidFill>
                      <a:schemeClr val="bg1"/>
                    </a:solidFill>
                    <a:latin typeface="Arial"/>
                    <a:ea typeface="Arial"/>
                    <a:cs typeface="Arial"/>
                  </a:defRPr>
                </a:pPr>
                <a:endParaRPr lang="fr-FR"/>
              </a:p>
            </c:txPr>
            <c:dLblPos val="t"/>
            <c:showLegendKey val="0"/>
            <c:showVal val="1"/>
            <c:showCatName val="0"/>
            <c:showSerName val="0"/>
            <c:showPercent val="0"/>
            <c:showBubbleSize val="0"/>
            <c:showLeaderLines val="0"/>
          </c:dLbls>
          <c:cat>
            <c:numRef>
              <c:f>Sheet1!$B$1:$F$1</c:f>
              <c:numCache>
                <c:formatCode>General</c:formatCode>
                <c:ptCount val="5"/>
                <c:pt idx="0">
                  <c:v>2004</c:v>
                </c:pt>
                <c:pt idx="1">
                  <c:v>2005</c:v>
                </c:pt>
                <c:pt idx="2">
                  <c:v>2006</c:v>
                </c:pt>
                <c:pt idx="3">
                  <c:v>2007</c:v>
                </c:pt>
                <c:pt idx="4">
                  <c:v>2008</c:v>
                </c:pt>
              </c:numCache>
            </c:numRef>
          </c:cat>
          <c:val>
            <c:numRef>
              <c:f>Sheet1!$B$2:$F$2</c:f>
              <c:numCache>
                <c:formatCode>0.0%</c:formatCode>
                <c:ptCount val="5"/>
                <c:pt idx="0">
                  <c:v>0.02</c:v>
                </c:pt>
                <c:pt idx="1">
                  <c:v>0.03</c:v>
                </c:pt>
                <c:pt idx="2">
                  <c:v>0.1</c:v>
                </c:pt>
                <c:pt idx="3">
                  <c:v>5.6000000000000001E-2</c:v>
                </c:pt>
                <c:pt idx="4">
                  <c:v>0.06</c:v>
                </c:pt>
              </c:numCache>
            </c:numRef>
          </c:val>
          <c:smooth val="0"/>
        </c:ser>
        <c:ser>
          <c:idx val="1"/>
          <c:order val="1"/>
          <c:tx>
            <c:strRef>
              <c:f>Sheet1!$A$3</c:f>
              <c:strCache>
                <c:ptCount val="1"/>
                <c:pt idx="0">
                  <c:v>Est</c:v>
                </c:pt>
              </c:strCache>
            </c:strRef>
          </c:tx>
          <c:spPr>
            <a:ln w="29609">
              <a:solidFill>
                <a:srgbClr val="6473AF"/>
              </a:solidFill>
              <a:prstDash val="solid"/>
            </a:ln>
          </c:spPr>
          <c:marker>
            <c:symbol val="circle"/>
            <c:size val="6"/>
            <c:spPr>
              <a:solidFill>
                <a:srgbClr val="006EB9"/>
              </a:solidFill>
              <a:ln>
                <a:solidFill>
                  <a:srgbClr val="006EB9"/>
                </a:solidFill>
                <a:prstDash val="solid"/>
              </a:ln>
            </c:spPr>
          </c:marker>
          <c:dPt>
            <c:idx val="3"/>
            <c:marker>
              <c:spPr>
                <a:solidFill>
                  <a:srgbClr val="6473AF"/>
                </a:solidFill>
                <a:ln>
                  <a:solidFill>
                    <a:srgbClr val="6473AF"/>
                  </a:solidFill>
                  <a:prstDash val="solid"/>
                </a:ln>
              </c:spPr>
            </c:marker>
            <c:bubble3D val="0"/>
          </c:dPt>
          <c:dLbls>
            <c:dLbl>
              <c:idx val="0"/>
              <c:layout>
                <c:manualLayout>
                  <c:x val="-7.5758484310439703E-2"/>
                  <c:y val="-0.12209009851076801"/>
                </c:manualLayout>
              </c:layout>
              <c:dLblPos val="r"/>
              <c:showLegendKey val="0"/>
              <c:showVal val="1"/>
              <c:showCatName val="0"/>
              <c:showSerName val="0"/>
              <c:showPercent val="0"/>
              <c:showBubbleSize val="0"/>
            </c:dLbl>
            <c:dLbl>
              <c:idx val="1"/>
              <c:delete val="1"/>
            </c:dLbl>
            <c:dLbl>
              <c:idx val="2"/>
              <c:layout>
                <c:manualLayout>
                  <c:x val="-7.3932175288030699E-2"/>
                  <c:y val="7.8844480928484797E-2"/>
                </c:manualLayout>
              </c:layout>
              <c:dLblPos val="r"/>
              <c:showLegendKey val="0"/>
              <c:showVal val="1"/>
              <c:showCatName val="0"/>
              <c:showSerName val="0"/>
              <c:showPercent val="0"/>
              <c:showBubbleSize val="0"/>
            </c:dLbl>
            <c:dLbl>
              <c:idx val="3"/>
              <c:layout>
                <c:manualLayout>
                  <c:x val="-8.4434234818802606E-2"/>
                  <c:y val="5.5480182938970897E-2"/>
                </c:manualLayout>
              </c:layout>
              <c:dLblPos val="r"/>
              <c:showLegendKey val="0"/>
              <c:showVal val="1"/>
              <c:showCatName val="0"/>
              <c:showSerName val="0"/>
              <c:showPercent val="0"/>
              <c:showBubbleSize val="0"/>
            </c:dLbl>
            <c:dLbl>
              <c:idx val="4"/>
              <c:layout>
                <c:manualLayout>
                  <c:x val="-3.3883037076712801E-2"/>
                  <c:y val="6.48259773314942E-2"/>
                </c:manualLayout>
              </c:layout>
              <c:dLblPos val="r"/>
              <c:showLegendKey val="0"/>
              <c:showVal val="1"/>
              <c:showCatName val="0"/>
              <c:showSerName val="0"/>
              <c:showPercent val="0"/>
              <c:showBubbleSize val="0"/>
            </c:dLbl>
            <c:spPr>
              <a:noFill/>
              <a:ln w="19739">
                <a:noFill/>
              </a:ln>
            </c:spPr>
            <c:txPr>
              <a:bodyPr/>
              <a:lstStyle/>
              <a:p>
                <a:pPr>
                  <a:defRPr sz="933" b="1" i="0" u="none" strike="noStrike" baseline="0">
                    <a:solidFill>
                      <a:schemeClr val="bg1"/>
                    </a:solidFill>
                    <a:latin typeface="Arial"/>
                    <a:ea typeface="Arial"/>
                    <a:cs typeface="Arial"/>
                  </a:defRPr>
                </a:pPr>
                <a:endParaRPr lang="fr-FR"/>
              </a:p>
            </c:txPr>
            <c:showLegendKey val="0"/>
            <c:showVal val="1"/>
            <c:showCatName val="0"/>
            <c:showSerName val="0"/>
            <c:showPercent val="0"/>
            <c:showBubbleSize val="0"/>
            <c:showLeaderLines val="0"/>
          </c:dLbls>
          <c:cat>
            <c:numRef>
              <c:f>Sheet1!$B$1:$F$1</c:f>
              <c:numCache>
                <c:formatCode>General</c:formatCode>
                <c:ptCount val="5"/>
                <c:pt idx="0">
                  <c:v>2004</c:v>
                </c:pt>
                <c:pt idx="1">
                  <c:v>2005</c:v>
                </c:pt>
                <c:pt idx="2">
                  <c:v>2006</c:v>
                </c:pt>
                <c:pt idx="3">
                  <c:v>2007</c:v>
                </c:pt>
                <c:pt idx="4">
                  <c:v>2008</c:v>
                </c:pt>
              </c:numCache>
            </c:numRef>
          </c:cat>
          <c:val>
            <c:numRef>
              <c:f>Sheet1!$B$3:$F$3</c:f>
              <c:numCache>
                <c:formatCode>0.00%</c:formatCode>
                <c:ptCount val="5"/>
                <c:pt idx="0">
                  <c:v>0.06</c:v>
                </c:pt>
                <c:pt idx="1">
                  <c:v>0.03</c:v>
                </c:pt>
                <c:pt idx="2">
                  <c:v>0.06</c:v>
                </c:pt>
                <c:pt idx="3">
                  <c:v>0.03</c:v>
                </c:pt>
                <c:pt idx="4">
                  <c:v>0.03</c:v>
                </c:pt>
              </c:numCache>
            </c:numRef>
          </c:val>
          <c:smooth val="0"/>
        </c:ser>
        <c:dLbls>
          <c:showLegendKey val="0"/>
          <c:showVal val="1"/>
          <c:showCatName val="0"/>
          <c:showSerName val="0"/>
          <c:showPercent val="0"/>
          <c:showBubbleSize val="0"/>
        </c:dLbls>
        <c:marker val="1"/>
        <c:smooth val="0"/>
        <c:axId val="182902144"/>
        <c:axId val="183182464"/>
      </c:lineChart>
      <c:catAx>
        <c:axId val="182902144"/>
        <c:scaling>
          <c:orientation val="minMax"/>
        </c:scaling>
        <c:delete val="0"/>
        <c:axPos val="b"/>
        <c:numFmt formatCode="General" sourceLinked="1"/>
        <c:majorTickMark val="out"/>
        <c:minorTickMark val="none"/>
        <c:tickLblPos val="nextTo"/>
        <c:spPr>
          <a:ln w="2467">
            <a:solidFill>
              <a:schemeClr val="accent3"/>
            </a:solidFill>
            <a:prstDash val="solid"/>
          </a:ln>
        </c:spPr>
        <c:txPr>
          <a:bodyPr rot="0" vert="horz"/>
          <a:lstStyle/>
          <a:p>
            <a:pPr>
              <a:defRPr sz="699" b="1" i="0" u="none" strike="noStrike" baseline="0">
                <a:solidFill>
                  <a:schemeClr val="bg1"/>
                </a:solidFill>
                <a:latin typeface="Arial"/>
                <a:ea typeface="Arial"/>
                <a:cs typeface="Arial"/>
              </a:defRPr>
            </a:pPr>
            <a:endParaRPr lang="fr-FR"/>
          </a:p>
        </c:txPr>
        <c:crossAx val="183182464"/>
        <c:crosses val="autoZero"/>
        <c:auto val="1"/>
        <c:lblAlgn val="ctr"/>
        <c:lblOffset val="100"/>
        <c:tickLblSkip val="1"/>
        <c:tickMarkSkip val="1"/>
        <c:noMultiLvlLbl val="0"/>
      </c:catAx>
      <c:valAx>
        <c:axId val="183182464"/>
        <c:scaling>
          <c:orientation val="minMax"/>
        </c:scaling>
        <c:delete val="1"/>
        <c:axPos val="l"/>
        <c:numFmt formatCode="0.0%" sourceLinked="1"/>
        <c:majorTickMark val="out"/>
        <c:minorTickMark val="none"/>
        <c:tickLblPos val="nextTo"/>
        <c:crossAx val="182902144"/>
        <c:crosses val="autoZero"/>
        <c:crossBetween val="between"/>
      </c:valAx>
      <c:spPr>
        <a:noFill/>
        <a:ln w="19739">
          <a:noFill/>
        </a:ln>
      </c:spPr>
    </c:plotArea>
    <c:plotVisOnly val="1"/>
    <c:dispBlanksAs val="gap"/>
    <c:showDLblsOverMax val="0"/>
  </c:chart>
  <c:spPr>
    <a:noFill/>
    <a:ln>
      <a:noFill/>
    </a:ln>
  </c:spPr>
  <c:txPr>
    <a:bodyPr/>
    <a:lstStyle/>
    <a:p>
      <a:pPr>
        <a:defRPr sz="699" b="1" i="0" u="none" strike="noStrike" baseline="0">
          <a:solidFill>
            <a:schemeClr val="tx1"/>
          </a:solidFill>
          <a:latin typeface="Arial"/>
          <a:ea typeface="Arial"/>
          <a:cs typeface="Arial"/>
        </a:defRPr>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27301444826565E-3"/>
          <c:y val="0.14735448012332009"/>
          <c:w val="0.9878717756297537"/>
          <c:h val="0.7437533019243433"/>
        </c:manualLayout>
      </c:layout>
      <c:barChart>
        <c:barDir val="col"/>
        <c:grouping val="stacked"/>
        <c:varyColors val="0"/>
        <c:ser>
          <c:idx val="5"/>
          <c:order val="0"/>
          <c:tx>
            <c:strRef>
              <c:f>Sheet1!$A$2</c:f>
              <c:strCache>
                <c:ptCount val="1"/>
                <c:pt idx="0">
                  <c:v>FICC</c:v>
                </c:pt>
              </c:strCache>
            </c:strRef>
          </c:tx>
          <c:spPr>
            <a:solidFill>
              <a:srgbClr val="FF6600"/>
            </a:solidFill>
            <a:ln w="9525">
              <a:solidFill>
                <a:schemeClr val="tx1"/>
              </a:solidFill>
              <a:prstDash val="solid"/>
            </a:ln>
          </c:spPr>
          <c:invertIfNegative val="0"/>
          <c:dLbls>
            <c:dLbl>
              <c:idx val="0"/>
              <c:layout/>
              <c:tx>
                <c:rich>
                  <a:bodyPr/>
                  <a:lstStyle/>
                  <a:p>
                    <a:r>
                      <a:rPr lang="en-US" sz="1000" b="1" dirty="0" smtClean="0">
                        <a:solidFill>
                          <a:schemeClr val="tx2"/>
                        </a:solidFill>
                      </a:rPr>
                      <a:t>805</a:t>
                    </a:r>
                    <a:endParaRPr lang="en-US" dirty="0"/>
                  </a:p>
                </c:rich>
              </c:tx>
              <c:showLegendKey val="0"/>
              <c:showVal val="1"/>
              <c:showCatName val="0"/>
              <c:showSerName val="0"/>
              <c:showPercent val="0"/>
              <c:showBubbleSize val="0"/>
            </c:dLbl>
            <c:dLbl>
              <c:idx val="4"/>
              <c:layout/>
              <c:tx>
                <c:rich>
                  <a:bodyPr/>
                  <a:lstStyle/>
                  <a:p>
                    <a:r>
                      <a:rPr lang="en-US" dirty="0" smtClean="0"/>
                      <a:t>1</a:t>
                    </a:r>
                    <a:r>
                      <a:rPr lang="en-US" baseline="0" dirty="0" smtClean="0"/>
                      <a:t> </a:t>
                    </a:r>
                    <a:r>
                      <a:rPr lang="en-US" dirty="0" smtClean="0"/>
                      <a:t>035</a:t>
                    </a:r>
                    <a:endParaRPr lang="en-US" dirty="0"/>
                  </a:p>
                </c:rich>
              </c:tx>
              <c:showLegendKey val="0"/>
              <c:showVal val="1"/>
              <c:showCatName val="0"/>
              <c:showSerName val="0"/>
              <c:showPercent val="0"/>
              <c:showBubbleSize val="0"/>
            </c:dLbl>
            <c:dLbl>
              <c:idx val="8"/>
              <c:tx>
                <c:rich>
                  <a:bodyPr/>
                  <a:lstStyle/>
                  <a:p>
                    <a:r>
                      <a:rPr lang="en-US" sz="1000" b="1" smtClean="0">
                        <a:solidFill>
                          <a:schemeClr val="tx2"/>
                        </a:solidFill>
                      </a:rPr>
                      <a:t>1 035</a:t>
                    </a:r>
                    <a:endParaRPr lang="en-US"/>
                  </a:p>
                </c:rich>
              </c:tx>
              <c:showLegendKey val="0"/>
              <c:showVal val="1"/>
              <c:showCatName val="0"/>
              <c:showSerName val="0"/>
              <c:showPercent val="0"/>
              <c:showBubbleSize val="0"/>
            </c:dLbl>
            <c:numFmt formatCode="0" sourceLinked="0"/>
            <c:txPr>
              <a:bodyPr/>
              <a:lstStyle/>
              <a:p>
                <a:pPr>
                  <a:defRPr sz="1000" b="1">
                    <a:solidFill>
                      <a:schemeClr val="tx2"/>
                    </a:solidFill>
                  </a:defRPr>
                </a:pPr>
                <a:endParaRPr lang="fr-FR"/>
              </a:p>
            </c:txPr>
            <c:showLegendKey val="0"/>
            <c:showVal val="1"/>
            <c:showCatName val="0"/>
            <c:showSerName val="0"/>
            <c:showPercent val="0"/>
            <c:showBubbleSize val="0"/>
            <c:showLeaderLines val="0"/>
          </c:dLbls>
          <c:cat>
            <c:strRef>
              <c:f>Sheet1!$B$1:$G$1</c:f>
              <c:strCache>
                <c:ptCount val="6"/>
                <c:pt idx="0">
                  <c:v>1T18</c:v>
                </c:pt>
                <c:pt idx="1">
                  <c:v>2T18</c:v>
                </c:pt>
                <c:pt idx="2">
                  <c:v>3T18</c:v>
                </c:pt>
                <c:pt idx="3">
                  <c:v>4T18</c:v>
                </c:pt>
                <c:pt idx="4">
                  <c:v>1T19</c:v>
                </c:pt>
                <c:pt idx="5">
                  <c:v>2T19</c:v>
                </c:pt>
              </c:strCache>
            </c:strRef>
          </c:cat>
          <c:val>
            <c:numRef>
              <c:f>Sheet1!$B$2:$G$2</c:f>
              <c:numCache>
                <c:formatCode>#,##0</c:formatCode>
                <c:ptCount val="6"/>
                <c:pt idx="0">
                  <c:v>805</c:v>
                </c:pt>
                <c:pt idx="1">
                  <c:v>729</c:v>
                </c:pt>
                <c:pt idx="2">
                  <c:v>680</c:v>
                </c:pt>
                <c:pt idx="3">
                  <c:v>505</c:v>
                </c:pt>
                <c:pt idx="4">
                  <c:v>1035</c:v>
                </c:pt>
                <c:pt idx="5">
                  <c:v>793</c:v>
                </c:pt>
              </c:numCache>
            </c:numRef>
          </c:val>
        </c:ser>
        <c:ser>
          <c:idx val="0"/>
          <c:order val="1"/>
          <c:tx>
            <c:strRef>
              <c:f>Sheet1!$A$3</c:f>
              <c:strCache>
                <c:ptCount val="1"/>
                <c:pt idx="0">
                  <c:v>EquiQy &amp; Prime services</c:v>
                </c:pt>
              </c:strCache>
            </c:strRef>
          </c:tx>
          <c:spPr>
            <a:solidFill>
              <a:srgbClr val="FFCC00"/>
            </a:solidFill>
            <a:ln>
              <a:solidFill>
                <a:schemeClr val="tx1"/>
              </a:solidFill>
            </a:ln>
          </c:spPr>
          <c:invertIfNegative val="0"/>
          <c:dLbls>
            <c:txPr>
              <a:bodyPr/>
              <a:lstStyle/>
              <a:p>
                <a:pPr>
                  <a:defRPr sz="1000" b="1">
                    <a:solidFill>
                      <a:schemeClr val="tx2"/>
                    </a:solidFill>
                  </a:defRPr>
                </a:pPr>
                <a:endParaRPr lang="fr-FR"/>
              </a:p>
            </c:txPr>
            <c:showLegendKey val="0"/>
            <c:showVal val="1"/>
            <c:showCatName val="0"/>
            <c:showSerName val="0"/>
            <c:showPercent val="0"/>
            <c:showBubbleSize val="0"/>
            <c:showLeaderLines val="0"/>
          </c:dLbls>
          <c:cat>
            <c:strRef>
              <c:f>Sheet1!$B$1:$G$1</c:f>
              <c:strCache>
                <c:ptCount val="6"/>
                <c:pt idx="0">
                  <c:v>1T18</c:v>
                </c:pt>
                <c:pt idx="1">
                  <c:v>2T18</c:v>
                </c:pt>
                <c:pt idx="2">
                  <c:v>3T18</c:v>
                </c:pt>
                <c:pt idx="3">
                  <c:v>4T18</c:v>
                </c:pt>
                <c:pt idx="4">
                  <c:v>1T19</c:v>
                </c:pt>
                <c:pt idx="5">
                  <c:v>2T19</c:v>
                </c:pt>
              </c:strCache>
            </c:strRef>
          </c:cat>
          <c:val>
            <c:numRef>
              <c:f>Sheet1!$B$3:$G$3</c:f>
              <c:numCache>
                <c:formatCode>#,##0</c:formatCode>
                <c:ptCount val="6"/>
                <c:pt idx="0">
                  <c:v>692</c:v>
                </c:pt>
                <c:pt idx="1">
                  <c:v>718</c:v>
                </c:pt>
                <c:pt idx="2">
                  <c:v>452</c:v>
                </c:pt>
                <c:pt idx="3">
                  <c:v>145</c:v>
                </c:pt>
                <c:pt idx="4">
                  <c:v>488</c:v>
                </c:pt>
                <c:pt idx="5">
                  <c:v>615</c:v>
                </c:pt>
              </c:numCache>
            </c:numRef>
          </c:val>
        </c:ser>
        <c:dLbls>
          <c:showLegendKey val="0"/>
          <c:showVal val="0"/>
          <c:showCatName val="0"/>
          <c:showSerName val="0"/>
          <c:showPercent val="0"/>
          <c:showBubbleSize val="0"/>
        </c:dLbls>
        <c:gapWidth val="30"/>
        <c:overlap val="100"/>
        <c:axId val="194213760"/>
        <c:axId val="194215296"/>
      </c:barChart>
      <c:catAx>
        <c:axId val="194213760"/>
        <c:scaling>
          <c:orientation val="minMax"/>
        </c:scaling>
        <c:delete val="0"/>
        <c:axPos val="b"/>
        <c:numFmt formatCode="General" sourceLinked="1"/>
        <c:majorTickMark val="none"/>
        <c:minorTickMark val="none"/>
        <c:tickLblPos val="nextTo"/>
        <c:spPr>
          <a:ln w="9434">
            <a:noFill/>
          </a:ln>
        </c:spPr>
        <c:txPr>
          <a:bodyPr rot="0" vert="horz"/>
          <a:lstStyle/>
          <a:p>
            <a:pPr>
              <a:defRPr sz="1100" b="1" i="0" u="none" strike="noStrike" baseline="0">
                <a:solidFill>
                  <a:schemeClr val="tx2"/>
                </a:solidFill>
                <a:latin typeface="Arial Narrow"/>
                <a:ea typeface="Arial Narrow"/>
                <a:cs typeface="Arial Narrow"/>
              </a:defRPr>
            </a:pPr>
            <a:endParaRPr lang="fr-FR"/>
          </a:p>
        </c:txPr>
        <c:crossAx val="194215296"/>
        <c:crosses val="autoZero"/>
        <c:auto val="1"/>
        <c:lblAlgn val="ctr"/>
        <c:lblOffset val="0"/>
        <c:tickLblSkip val="1"/>
        <c:tickMarkSkip val="1"/>
        <c:noMultiLvlLbl val="0"/>
      </c:catAx>
      <c:valAx>
        <c:axId val="194215296"/>
        <c:scaling>
          <c:orientation val="minMax"/>
          <c:max val="2000"/>
          <c:min val="0"/>
        </c:scaling>
        <c:delete val="1"/>
        <c:axPos val="l"/>
        <c:numFmt formatCode="#,##0" sourceLinked="1"/>
        <c:majorTickMark val="out"/>
        <c:minorTickMark val="none"/>
        <c:tickLblPos val="nextTo"/>
        <c:crossAx val="194213760"/>
        <c:crosses val="autoZero"/>
        <c:crossBetween val="between"/>
      </c:valAx>
      <c:spPr>
        <a:noFill/>
        <a:ln w="25413">
          <a:noFill/>
        </a:ln>
      </c:spPr>
    </c:plotArea>
    <c:plotVisOnly val="1"/>
    <c:dispBlanksAs val="gap"/>
    <c:showDLblsOverMax val="0"/>
  </c:chart>
  <c:spPr>
    <a:noFill/>
    <a:ln>
      <a:noFill/>
    </a:ln>
  </c:spPr>
  <c:txPr>
    <a:bodyPr/>
    <a:lstStyle/>
    <a:p>
      <a:pPr>
        <a:defRPr sz="1066" b="1" i="0" u="none" strike="noStrike" baseline="0">
          <a:solidFill>
            <a:schemeClr val="tx1"/>
          </a:solidFill>
          <a:latin typeface="Arial Narrow"/>
          <a:ea typeface="Arial Narrow"/>
          <a:cs typeface="Arial Narrow"/>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14798206278028E-2"/>
          <c:y val="8.0122567226266567E-2"/>
          <c:w val="0.97309417040360924"/>
          <c:h val="0.6679386421037059"/>
        </c:manualLayout>
      </c:layout>
      <c:barChart>
        <c:barDir val="col"/>
        <c:grouping val="clustered"/>
        <c:varyColors val="0"/>
        <c:ser>
          <c:idx val="0"/>
          <c:order val="0"/>
          <c:tx>
            <c:strRef>
              <c:f>Sheet1!$B$1</c:f>
              <c:strCache>
                <c:ptCount val="1"/>
                <c:pt idx="0">
                  <c:v>Op Inc</c:v>
                </c:pt>
              </c:strCache>
            </c:strRef>
          </c:tx>
          <c:spPr>
            <a:solidFill>
              <a:srgbClr val="FFCC00"/>
            </a:solidFill>
            <a:ln w="9525">
              <a:solidFill>
                <a:schemeClr val="tx1"/>
              </a:solidFill>
              <a:prstDash val="solid"/>
            </a:ln>
          </c:spPr>
          <c:invertIfNegative val="0"/>
          <c:dPt>
            <c:idx val="4"/>
            <c:invertIfNegative val="0"/>
            <c:bubble3D val="0"/>
          </c:dPt>
          <c:dPt>
            <c:idx val="5"/>
            <c:invertIfNegative val="0"/>
            <c:bubble3D val="0"/>
            <c:spPr>
              <a:solidFill>
                <a:srgbClr val="FF9900"/>
              </a:solidFill>
              <a:ln w="9525">
                <a:solidFill>
                  <a:schemeClr val="tx1"/>
                </a:solidFill>
                <a:prstDash val="solid"/>
              </a:ln>
            </c:spPr>
          </c:dPt>
          <c:dLbls>
            <c:dLbl>
              <c:idx val="5"/>
              <c:layout/>
              <c:tx>
                <c:rich>
                  <a:bodyPr/>
                  <a:lstStyle/>
                  <a:p>
                    <a:r>
                      <a:rPr lang="en-US" dirty="0" smtClean="0">
                        <a:solidFill>
                          <a:schemeClr val="tx2"/>
                        </a:solidFill>
                      </a:rPr>
                      <a:t>1</a:t>
                    </a:r>
                    <a:r>
                      <a:rPr lang="en-US" baseline="0" dirty="0" smtClean="0">
                        <a:solidFill>
                          <a:schemeClr val="tx2"/>
                        </a:solidFill>
                      </a:rPr>
                      <a:t> </a:t>
                    </a:r>
                    <a:r>
                      <a:rPr lang="en-US" dirty="0" smtClean="0">
                        <a:solidFill>
                          <a:schemeClr val="tx2"/>
                        </a:solidFill>
                      </a:rPr>
                      <a:t>078</a:t>
                    </a:r>
                    <a:endParaRPr lang="en-US" dirty="0"/>
                  </a:p>
                </c:rich>
              </c:tx>
              <c:showLegendKey val="0"/>
              <c:showVal val="1"/>
              <c:showCatName val="0"/>
              <c:showSerName val="0"/>
              <c:showPercent val="0"/>
              <c:showBubbleSize val="0"/>
            </c:dLbl>
            <c:txPr>
              <a:bodyPr/>
              <a:lstStyle/>
              <a:p>
                <a:pPr>
                  <a:defRPr>
                    <a:solidFill>
                      <a:schemeClr val="tx2"/>
                    </a:solidFill>
                  </a:defRPr>
                </a:pPr>
                <a:endParaRPr lang="fr-FR"/>
              </a:p>
            </c:txPr>
            <c:showLegendKey val="0"/>
            <c:showVal val="1"/>
            <c:showCatName val="0"/>
            <c:showSerName val="0"/>
            <c:showPercent val="0"/>
            <c:showBubbleSize val="0"/>
            <c:showLeaderLines val="0"/>
          </c:dLbls>
          <c:cat>
            <c:strRef>
              <c:f>Sheet1!$A$2:$A$11</c:f>
              <c:strCache>
                <c:ptCount val="6"/>
                <c:pt idx="0">
                  <c:v>1T18</c:v>
                </c:pt>
                <c:pt idx="1">
                  <c:v>2T18</c:v>
                </c:pt>
                <c:pt idx="2">
                  <c:v>3T18</c:v>
                </c:pt>
                <c:pt idx="3">
                  <c:v>4T18</c:v>
                </c:pt>
                <c:pt idx="4">
                  <c:v>1T19</c:v>
                </c:pt>
                <c:pt idx="5">
                  <c:v>2T19</c:v>
                </c:pt>
              </c:strCache>
            </c:strRef>
          </c:cat>
          <c:val>
            <c:numRef>
              <c:f>Sheet1!$B$2:$B$11</c:f>
              <c:numCache>
                <c:formatCode>#,##0</c:formatCode>
                <c:ptCount val="6"/>
                <c:pt idx="0">
                  <c:v>548</c:v>
                </c:pt>
                <c:pt idx="1">
                  <c:v>986</c:v>
                </c:pt>
                <c:pt idx="2">
                  <c:v>730</c:v>
                </c:pt>
                <c:pt idx="3">
                  <c:v>359</c:v>
                </c:pt>
                <c:pt idx="4">
                  <c:v>513</c:v>
                </c:pt>
                <c:pt idx="5">
                  <c:v>1078</c:v>
                </c:pt>
              </c:numCache>
            </c:numRef>
          </c:val>
        </c:ser>
        <c:dLbls>
          <c:showLegendKey val="0"/>
          <c:showVal val="1"/>
          <c:showCatName val="0"/>
          <c:showSerName val="0"/>
          <c:showPercent val="0"/>
          <c:showBubbleSize val="0"/>
        </c:dLbls>
        <c:gapWidth val="90"/>
        <c:axId val="194950272"/>
        <c:axId val="194961792"/>
      </c:barChart>
      <c:catAx>
        <c:axId val="194950272"/>
        <c:scaling>
          <c:orientation val="minMax"/>
        </c:scaling>
        <c:delete val="0"/>
        <c:axPos val="b"/>
        <c:numFmt formatCode="General" sourceLinked="1"/>
        <c:majorTickMark val="out"/>
        <c:minorTickMark val="none"/>
        <c:tickLblPos val="nextTo"/>
        <c:spPr>
          <a:ln w="5088">
            <a:noFill/>
          </a:ln>
        </c:spPr>
        <c:txPr>
          <a:bodyPr rot="0" vert="horz"/>
          <a:lstStyle/>
          <a:p>
            <a:pPr>
              <a:defRPr sz="1175" b="1" i="0" u="none" strike="noStrike" baseline="0">
                <a:solidFill>
                  <a:schemeClr val="tx2"/>
                </a:solidFill>
                <a:latin typeface="Arial Narrow"/>
                <a:ea typeface="Arial Narrow"/>
                <a:cs typeface="Arial Narrow"/>
              </a:defRPr>
            </a:pPr>
            <a:endParaRPr lang="fr-FR"/>
          </a:p>
        </c:txPr>
        <c:crossAx val="194961792"/>
        <c:crosses val="autoZero"/>
        <c:auto val="1"/>
        <c:lblAlgn val="ctr"/>
        <c:lblOffset val="100"/>
        <c:tickLblSkip val="1"/>
        <c:tickMarkSkip val="1"/>
        <c:noMultiLvlLbl val="0"/>
      </c:catAx>
      <c:valAx>
        <c:axId val="194961792"/>
        <c:scaling>
          <c:orientation val="minMax"/>
          <c:min val="0"/>
        </c:scaling>
        <c:delete val="1"/>
        <c:axPos val="l"/>
        <c:numFmt formatCode="#,##0" sourceLinked="1"/>
        <c:majorTickMark val="none"/>
        <c:minorTickMark val="none"/>
        <c:tickLblPos val="none"/>
        <c:crossAx val="194950272"/>
        <c:crosses val="autoZero"/>
        <c:crossBetween val="between"/>
        <c:majorUnit val="100"/>
        <c:minorUnit val="4"/>
      </c:valAx>
    </c:plotArea>
    <c:plotVisOnly val="1"/>
    <c:dispBlanksAs val="gap"/>
    <c:showDLblsOverMax val="0"/>
  </c:chart>
  <c:spPr>
    <a:noFill/>
    <a:ln>
      <a:noFill/>
    </a:ln>
  </c:spPr>
  <c:txPr>
    <a:bodyPr/>
    <a:lstStyle/>
    <a:p>
      <a:pPr>
        <a:defRPr sz="1175" b="1" i="0" u="none" strike="noStrike" baseline="0">
          <a:solidFill>
            <a:schemeClr val="tx1"/>
          </a:solidFill>
          <a:latin typeface="Arial Narrow"/>
          <a:ea typeface="Arial Narrow"/>
          <a:cs typeface="Arial Narrow"/>
        </a:defRPr>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66666666666666E-2"/>
          <c:y val="0.11627906976744186"/>
          <c:w val="0.77777777777777779"/>
          <c:h val="0.7558139534883721"/>
        </c:manualLayout>
      </c:layout>
      <c:barChart>
        <c:barDir val="col"/>
        <c:grouping val="stacked"/>
        <c:varyColors val="0"/>
        <c:ser>
          <c:idx val="0"/>
          <c:order val="0"/>
          <c:tx>
            <c:strRef>
              <c:f>Sheet1!$A$2</c:f>
              <c:strCache>
                <c:ptCount val="1"/>
              </c:strCache>
            </c:strRef>
          </c:tx>
          <c:spPr>
            <a:solidFill>
              <a:srgbClr val="FFC000"/>
            </a:solidFill>
            <a:ln w="9525">
              <a:solidFill>
                <a:schemeClr val="tx1"/>
              </a:solidFill>
            </a:ln>
          </c:spPr>
          <c:invertIfNegative val="0"/>
          <c:dPt>
            <c:idx val="0"/>
            <c:invertIfNegative val="0"/>
            <c:bubble3D val="0"/>
            <c:spPr>
              <a:solidFill>
                <a:schemeClr val="accent2"/>
              </a:solidFill>
              <a:ln w="9525">
                <a:solidFill>
                  <a:schemeClr val="tx1"/>
                </a:solidFill>
              </a:ln>
            </c:spPr>
          </c:dPt>
          <c:dPt>
            <c:idx val="1"/>
            <c:invertIfNegative val="0"/>
            <c:bubble3D val="0"/>
            <c:spPr>
              <a:solidFill>
                <a:schemeClr val="accent2"/>
              </a:solidFill>
              <a:ln w="9525">
                <a:solidFill>
                  <a:schemeClr val="tx1"/>
                </a:solidFill>
              </a:ln>
            </c:spPr>
          </c:dPt>
          <c:dPt>
            <c:idx val="2"/>
            <c:invertIfNegative val="0"/>
            <c:bubble3D val="0"/>
            <c:spPr>
              <a:solidFill>
                <a:schemeClr val="accent1"/>
              </a:solidFill>
              <a:ln w="9525">
                <a:solidFill>
                  <a:schemeClr val="tx1"/>
                </a:solidFill>
              </a:ln>
            </c:spPr>
          </c:dPt>
          <c:dPt>
            <c:idx val="3"/>
            <c:invertIfNegative val="0"/>
            <c:bubble3D val="0"/>
          </c:dPt>
          <c:cat>
            <c:strRef>
              <c:f>Sheet1!$B$1:$D$1</c:f>
              <c:strCache>
                <c:ptCount val="3"/>
                <c:pt idx="0">
                  <c:v>31.12.16</c:v>
                </c:pt>
                <c:pt idx="1">
                  <c:v>31.12.19</c:v>
                </c:pt>
                <c:pt idx="2">
                  <c:v>30.06.19</c:v>
                </c:pt>
              </c:strCache>
            </c:strRef>
          </c:cat>
          <c:val>
            <c:numRef>
              <c:f>Sheet1!$B$2:$D$2</c:f>
              <c:numCache>
                <c:formatCode>#,##0.0"%";\-#,##0.0"%"</c:formatCode>
                <c:ptCount val="3"/>
                <c:pt idx="0">
                  <c:v>0</c:v>
                </c:pt>
                <c:pt idx="1">
                  <c:v>4</c:v>
                </c:pt>
                <c:pt idx="2">
                  <c:v>4.38</c:v>
                </c:pt>
              </c:numCache>
            </c:numRef>
          </c:val>
        </c:ser>
        <c:dLbls>
          <c:showLegendKey val="0"/>
          <c:showVal val="0"/>
          <c:showCatName val="0"/>
          <c:showSerName val="0"/>
          <c:showPercent val="0"/>
          <c:showBubbleSize val="0"/>
        </c:dLbls>
        <c:gapWidth val="80"/>
        <c:overlap val="100"/>
        <c:axId val="194807680"/>
        <c:axId val="194809216"/>
      </c:barChart>
      <c:catAx>
        <c:axId val="194807680"/>
        <c:scaling>
          <c:orientation val="minMax"/>
        </c:scaling>
        <c:delete val="0"/>
        <c:axPos val="b"/>
        <c:numFmt formatCode="General" sourceLinked="1"/>
        <c:majorTickMark val="none"/>
        <c:minorTickMark val="none"/>
        <c:tickLblPos val="none"/>
        <c:spPr>
          <a:ln w="12699">
            <a:solidFill>
              <a:schemeClr val="tx1"/>
            </a:solidFill>
            <a:prstDash val="solid"/>
          </a:ln>
        </c:spPr>
        <c:crossAx val="194809216"/>
        <c:crossesAt val="3.5"/>
        <c:auto val="0"/>
        <c:lblAlgn val="ctr"/>
        <c:lblOffset val="100"/>
        <c:tickLblSkip val="1"/>
        <c:tickMarkSkip val="1"/>
        <c:noMultiLvlLbl val="0"/>
      </c:catAx>
      <c:valAx>
        <c:axId val="194809216"/>
        <c:scaling>
          <c:orientation val="minMax"/>
          <c:max val="4.7"/>
          <c:min val="3.5"/>
        </c:scaling>
        <c:delete val="0"/>
        <c:axPos val="l"/>
        <c:numFmt formatCode="#,##0.0&quot;%&quot;;\-#,##0.0&quot;%&quot;" sourceLinked="1"/>
        <c:majorTickMark val="none"/>
        <c:minorTickMark val="none"/>
        <c:tickLblPos val="none"/>
        <c:spPr>
          <a:ln w="9524">
            <a:noFill/>
          </a:ln>
        </c:spPr>
        <c:crossAx val="194807680"/>
        <c:crosses val="autoZero"/>
        <c:crossBetween val="between"/>
        <c:majorUnit val="0.5"/>
      </c:valAx>
      <c:spPr>
        <a:noFill/>
        <a:ln w="25398">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01795776440311E-2"/>
          <c:y val="8.6890500432816598E-2"/>
          <c:w val="0.73229578231399184"/>
          <c:h val="0.9056411436043037"/>
        </c:manualLayout>
      </c:layout>
      <c:pieChart>
        <c:varyColors val="1"/>
        <c:ser>
          <c:idx val="1"/>
          <c:order val="0"/>
          <c:tx>
            <c:strRef>
              <c:f>Sheet1!$A$2</c:f>
              <c:strCache>
                <c:ptCount val="1"/>
                <c:pt idx="0">
                  <c:v>31/12/2018</c:v>
                </c:pt>
              </c:strCache>
            </c:strRef>
          </c:tx>
          <c:spPr>
            <a:ln w="18997">
              <a:noFill/>
            </a:ln>
          </c:spPr>
          <c:dPt>
            <c:idx val="0"/>
            <c:bubble3D val="0"/>
            <c:spPr>
              <a:solidFill>
                <a:schemeClr val="accent2"/>
              </a:solidFill>
              <a:ln w="18997">
                <a:noFill/>
              </a:ln>
            </c:spPr>
            <c:extLst xmlns:c16r2="http://schemas.microsoft.com/office/drawing/2015/06/chart">
              <c:ext xmlns:c16="http://schemas.microsoft.com/office/drawing/2014/chart" uri="{C3380CC4-5D6E-409C-BE32-E72D297353CC}">
                <c16:uniqueId val="{00000001-AC4C-4437-BDDB-D0CC4DD55D43}"/>
              </c:ext>
            </c:extLst>
          </c:dPt>
          <c:dPt>
            <c:idx val="1"/>
            <c:bubble3D val="0"/>
            <c:spPr>
              <a:solidFill>
                <a:srgbClr val="FF0000"/>
              </a:solidFill>
              <a:ln w="18997">
                <a:noFill/>
              </a:ln>
            </c:spPr>
            <c:extLst xmlns:c16r2="http://schemas.microsoft.com/office/drawing/2015/06/chart">
              <c:ext xmlns:c16="http://schemas.microsoft.com/office/drawing/2014/chart" uri="{C3380CC4-5D6E-409C-BE32-E72D297353CC}">
                <c16:uniqueId val="{00000003-AC4C-4437-BDDB-D0CC4DD55D43}"/>
              </c:ext>
            </c:extLst>
          </c:dPt>
          <c:dPt>
            <c:idx val="2"/>
            <c:bubble3D val="0"/>
            <c:spPr>
              <a:solidFill>
                <a:srgbClr val="FF6600"/>
              </a:solidFill>
              <a:ln w="18997">
                <a:noFill/>
              </a:ln>
            </c:spPr>
            <c:extLst xmlns:c16r2="http://schemas.microsoft.com/office/drawing/2015/06/chart">
              <c:ext xmlns:c16="http://schemas.microsoft.com/office/drawing/2014/chart" uri="{C3380CC4-5D6E-409C-BE32-E72D297353CC}">
                <c16:uniqueId val="{00000005-AC4C-4437-BDDB-D0CC4DD55D43}"/>
              </c:ext>
            </c:extLst>
          </c:dPt>
          <c:dPt>
            <c:idx val="3"/>
            <c:bubble3D val="0"/>
            <c:spPr>
              <a:solidFill>
                <a:srgbClr val="FF9900"/>
              </a:solidFill>
              <a:ln w="18997">
                <a:noFill/>
              </a:ln>
            </c:spPr>
            <c:extLst xmlns:c16r2="http://schemas.microsoft.com/office/drawing/2015/06/chart">
              <c:ext xmlns:c16="http://schemas.microsoft.com/office/drawing/2014/chart" uri="{C3380CC4-5D6E-409C-BE32-E72D297353CC}">
                <c16:uniqueId val="{00000007-AC4C-4437-BDDB-D0CC4DD55D43}"/>
              </c:ext>
            </c:extLst>
          </c:dPt>
          <c:dPt>
            <c:idx val="4"/>
            <c:bubble3D val="0"/>
            <c:spPr>
              <a:solidFill>
                <a:schemeClr val="tx1">
                  <a:lumMod val="20000"/>
                  <a:lumOff val="80000"/>
                </a:schemeClr>
              </a:solidFill>
              <a:ln w="18997">
                <a:noFill/>
              </a:ln>
            </c:spPr>
            <c:extLst xmlns:c16r2="http://schemas.microsoft.com/office/drawing/2015/06/chart">
              <c:ext xmlns:c16="http://schemas.microsoft.com/office/drawing/2014/chart" uri="{C3380CC4-5D6E-409C-BE32-E72D297353CC}">
                <c16:uniqueId val="{00000009-AC4C-4437-BDDB-D0CC4DD55D43}"/>
              </c:ext>
            </c:extLst>
          </c:dPt>
          <c:dPt>
            <c:idx val="5"/>
            <c:bubble3D val="0"/>
            <c:spPr>
              <a:solidFill>
                <a:srgbClr val="56565E"/>
              </a:solidFill>
              <a:ln w="18997">
                <a:noFill/>
              </a:ln>
            </c:spPr>
            <c:extLst xmlns:c16r2="http://schemas.microsoft.com/office/drawing/2015/06/chart">
              <c:ext xmlns:c16="http://schemas.microsoft.com/office/drawing/2014/chart" uri="{C3380CC4-5D6E-409C-BE32-E72D297353CC}">
                <c16:uniqueId val="{0000000B-AC4C-4437-BDDB-D0CC4DD55D43}"/>
              </c:ext>
            </c:extLst>
          </c:dPt>
          <c:dPt>
            <c:idx val="6"/>
            <c:bubble3D val="0"/>
            <c:spPr>
              <a:solidFill>
                <a:schemeClr val="bg2">
                  <a:lumMod val="75000"/>
                </a:schemeClr>
              </a:solidFill>
              <a:ln w="18997">
                <a:noFill/>
              </a:ln>
            </c:spPr>
            <c:extLst xmlns:c16r2="http://schemas.microsoft.com/office/drawing/2015/06/chart">
              <c:ext xmlns:c16="http://schemas.microsoft.com/office/drawing/2014/chart" uri="{C3380CC4-5D6E-409C-BE32-E72D297353CC}">
                <c16:uniqueId val="{0000000D-AC4C-4437-BDDB-D0CC4DD55D43}"/>
              </c:ext>
            </c:extLst>
          </c:dPt>
          <c:dPt>
            <c:idx val="7"/>
            <c:bubble3D val="0"/>
            <c:explosion val="20"/>
            <c:spPr>
              <a:solidFill>
                <a:schemeClr val="accent1"/>
              </a:solidFill>
              <a:ln w="18997">
                <a:noFill/>
              </a:ln>
            </c:spPr>
            <c:extLst xmlns:c16r2="http://schemas.microsoft.com/office/drawing/2015/06/chart">
              <c:ext xmlns:c16="http://schemas.microsoft.com/office/drawing/2014/chart" uri="{C3380CC4-5D6E-409C-BE32-E72D297353CC}">
                <c16:uniqueId val="{0000000F-AC4C-4437-BDDB-D0CC4DD55D43}"/>
              </c:ext>
            </c:extLst>
          </c:dPt>
          <c:dPt>
            <c:idx val="8"/>
            <c:bubble3D val="0"/>
            <c:spPr>
              <a:solidFill>
                <a:srgbClr val="FFC000"/>
              </a:solidFill>
              <a:ln w="18997">
                <a:noFill/>
              </a:ln>
            </c:spPr>
            <c:extLst xmlns:c16r2="http://schemas.microsoft.com/office/drawing/2015/06/chart">
              <c:ext xmlns:c16="http://schemas.microsoft.com/office/drawing/2014/chart" uri="{C3380CC4-5D6E-409C-BE32-E72D297353CC}">
                <c16:uniqueId val="{00000011-AC4C-4437-BDDB-D0CC4DD55D43}"/>
              </c:ext>
            </c:extLst>
          </c:dPt>
          <c:cat>
            <c:strRef>
              <c:f>Sheet1!$B$1:$J$1</c:f>
              <c:strCache>
                <c:ptCount val="9"/>
                <c:pt idx="0">
                  <c:v>SFPI</c:v>
                </c:pt>
                <c:pt idx="1">
                  <c:v>Grand Duché de Luxembourg</c:v>
                </c:pt>
                <c:pt idx="2">
                  <c:v>FCPE Groupe</c:v>
                </c:pt>
                <c:pt idx="3">
                  <c:v>Détention Directe Salariés</c:v>
                </c:pt>
                <c:pt idx="4">
                  <c:v>Institutionnels Européens</c:v>
                </c:pt>
                <c:pt idx="5">
                  <c:v>BlackRock Inc.</c:v>
                </c:pt>
                <c:pt idx="6">
                  <c:v>Insitutionnels non européens</c:v>
                </c:pt>
                <c:pt idx="7">
                  <c:v>Actionnaires individuels</c:v>
                </c:pt>
                <c:pt idx="8">
                  <c:v>Autres &amp; non identifiés</c:v>
                </c:pt>
              </c:strCache>
            </c:strRef>
          </c:cat>
          <c:val>
            <c:numRef>
              <c:f>Sheet1!$B$2:$J$2</c:f>
              <c:numCache>
                <c:formatCode>0.0%</c:formatCode>
                <c:ptCount val="9"/>
                <c:pt idx="0">
                  <c:v>7.6999999999999999E-2</c:v>
                </c:pt>
                <c:pt idx="1">
                  <c:v>0.01</c:v>
                </c:pt>
                <c:pt idx="2">
                  <c:v>3.3000000000000002E-2</c:v>
                </c:pt>
                <c:pt idx="3">
                  <c:v>1.0999999999999999E-2</c:v>
                </c:pt>
                <c:pt idx="4">
                  <c:v>0.441</c:v>
                </c:pt>
                <c:pt idx="5">
                  <c:v>0.05</c:v>
                </c:pt>
                <c:pt idx="6">
                  <c:v>0.312</c:v>
                </c:pt>
                <c:pt idx="7">
                  <c:v>3.9E-2</c:v>
                </c:pt>
                <c:pt idx="8">
                  <c:v>2.7E-2</c:v>
                </c:pt>
              </c:numCache>
            </c:numRef>
          </c:val>
          <c:extLst xmlns:c16r2="http://schemas.microsoft.com/office/drawing/2015/06/chart">
            <c:ext xmlns:c16="http://schemas.microsoft.com/office/drawing/2014/chart" uri="{C3380CC4-5D6E-409C-BE32-E72D297353CC}">
              <c16:uniqueId val="{00000012-AC4C-4437-BDDB-D0CC4DD55D43}"/>
            </c:ext>
          </c:extLst>
        </c:ser>
        <c:dLbls>
          <c:showLegendKey val="0"/>
          <c:showVal val="0"/>
          <c:showCatName val="0"/>
          <c:showSerName val="0"/>
          <c:showPercent val="0"/>
          <c:showBubbleSize val="0"/>
          <c:showLeaderLines val="0"/>
        </c:dLbls>
        <c:firstSliceAng val="0"/>
      </c:pieChart>
      <c:spPr>
        <a:noFill/>
        <a:ln w="25392">
          <a:noFill/>
        </a:ln>
      </c:spPr>
    </c:plotArea>
    <c:plotVisOnly val="1"/>
    <c:dispBlanksAs val="zero"/>
    <c:showDLblsOverMax val="0"/>
  </c:chart>
  <c:spPr>
    <a:noFill/>
    <a:ln>
      <a:noFill/>
    </a:ln>
  </c:spPr>
  <c:txPr>
    <a:bodyPr/>
    <a:lstStyle/>
    <a:p>
      <a:pPr>
        <a:defRPr lang="fr-F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33891076115485"/>
          <c:y val="0.20138714544739877"/>
          <c:w val="0.54320661089238842"/>
          <c:h val="0.67179175066884755"/>
        </c:manualLayout>
      </c:layout>
      <c:pieChart>
        <c:varyColors val="1"/>
        <c:ser>
          <c:idx val="1"/>
          <c:order val="0"/>
          <c:tx>
            <c:strRef>
              <c:f>Sheet1!$A$2</c:f>
              <c:strCache>
                <c:ptCount val="1"/>
                <c:pt idx="0">
                  <c:v>2018</c:v>
                </c:pt>
              </c:strCache>
            </c:strRef>
          </c:tx>
          <c:spPr>
            <a:ln w="19084">
              <a:noFill/>
            </a:ln>
          </c:spPr>
          <c:dPt>
            <c:idx val="0"/>
            <c:bubble3D val="0"/>
            <c:spPr>
              <a:solidFill>
                <a:srgbClr val="FFCC00"/>
              </a:solidFill>
              <a:ln w="19084">
                <a:noFill/>
              </a:ln>
            </c:spPr>
          </c:dPt>
          <c:dPt>
            <c:idx val="1"/>
            <c:bubble3D val="0"/>
            <c:spPr>
              <a:solidFill>
                <a:srgbClr val="FF9900"/>
              </a:solidFill>
              <a:ln w="19084">
                <a:noFill/>
              </a:ln>
            </c:spPr>
          </c:dPt>
          <c:dPt>
            <c:idx val="2"/>
            <c:bubble3D val="0"/>
            <c:spPr>
              <a:solidFill>
                <a:srgbClr val="FF6600"/>
              </a:solidFill>
              <a:ln w="19084">
                <a:noFill/>
              </a:ln>
            </c:spPr>
          </c:dPt>
          <c:dPt>
            <c:idx val="3"/>
            <c:bubble3D val="0"/>
            <c:spPr>
              <a:solidFill>
                <a:srgbClr val="FAC94E"/>
              </a:solidFill>
              <a:ln w="19084">
                <a:noFill/>
              </a:ln>
            </c:spPr>
          </c:dPt>
          <c:dPt>
            <c:idx val="4"/>
            <c:bubble3D val="0"/>
            <c:spPr>
              <a:solidFill>
                <a:schemeClr val="accent2">
                  <a:lumMod val="75000"/>
                </a:schemeClr>
              </a:solidFill>
              <a:ln w="19084">
                <a:noFill/>
              </a:ln>
            </c:spPr>
          </c:dPt>
          <c:dPt>
            <c:idx val="5"/>
            <c:bubble3D val="0"/>
            <c:spPr>
              <a:solidFill>
                <a:srgbClr val="008000"/>
              </a:solidFill>
              <a:ln w="19084">
                <a:noFill/>
              </a:ln>
            </c:spPr>
          </c:dPt>
          <c:dPt>
            <c:idx val="6"/>
            <c:bubble3D val="0"/>
            <c:spPr>
              <a:solidFill>
                <a:schemeClr val="accent2"/>
              </a:solidFill>
              <a:ln w="19084">
                <a:noFill/>
              </a:ln>
            </c:spPr>
          </c:dPt>
          <c:dPt>
            <c:idx val="7"/>
            <c:bubble3D val="0"/>
            <c:spPr>
              <a:solidFill>
                <a:schemeClr val="accent5"/>
              </a:solidFill>
              <a:ln w="19084">
                <a:noFill/>
              </a:ln>
            </c:spPr>
          </c:dPt>
          <c:dPt>
            <c:idx val="8"/>
            <c:bubble3D val="0"/>
            <c:spPr>
              <a:solidFill>
                <a:srgbClr val="92D050"/>
              </a:solidFill>
              <a:ln w="19084">
                <a:noFill/>
              </a:ln>
            </c:spPr>
          </c:dPt>
          <c:dPt>
            <c:idx val="9"/>
            <c:bubble3D val="0"/>
            <c:spPr>
              <a:solidFill>
                <a:srgbClr val="808080"/>
              </a:solidFill>
              <a:ln w="19084">
                <a:noFill/>
              </a:ln>
            </c:spPr>
          </c:dPt>
          <c:dPt>
            <c:idx val="10"/>
            <c:bubble3D val="0"/>
            <c:spPr>
              <a:solidFill>
                <a:schemeClr val="tx1">
                  <a:lumMod val="20000"/>
                  <a:lumOff val="80000"/>
                </a:schemeClr>
              </a:solidFill>
              <a:ln w="19084">
                <a:noFill/>
              </a:ln>
            </c:spPr>
          </c:dPt>
          <c:dPt>
            <c:idx val="11"/>
            <c:bubble3D val="0"/>
            <c:spPr>
              <a:solidFill>
                <a:srgbClr val="969696"/>
              </a:solidFill>
              <a:ln w="19084">
                <a:noFill/>
              </a:ln>
            </c:spPr>
          </c:dPt>
          <c:cat>
            <c:strRef>
              <c:f>Sheet1!$B$1:$M$1</c:f>
              <c:strCache>
                <c:ptCount val="12"/>
                <c:pt idx="0">
                  <c:v>BBDF</c:v>
                </c:pt>
                <c:pt idx="1">
                  <c:v>BNL</c:v>
                </c:pt>
                <c:pt idx="2">
                  <c:v>BDDB</c:v>
                </c:pt>
                <c:pt idx="3">
                  <c:v>Other DM</c:v>
                </c:pt>
                <c:pt idx="4">
                  <c:v>EM</c:v>
                </c:pt>
                <c:pt idx="5">
                  <c:v>BW</c:v>
                </c:pt>
                <c:pt idx="6">
                  <c:v>PF</c:v>
                </c:pt>
                <c:pt idx="7">
                  <c:v>Insurance</c:v>
                </c:pt>
                <c:pt idx="8">
                  <c:v>GIP</c:v>
                </c:pt>
                <c:pt idx="9">
                  <c:v>Global Markets</c:v>
                </c:pt>
                <c:pt idx="10">
                  <c:v>Corp Banking</c:v>
                </c:pt>
                <c:pt idx="11">
                  <c:v>BP2S</c:v>
                </c:pt>
              </c:strCache>
            </c:strRef>
          </c:cat>
          <c:val>
            <c:numRef>
              <c:f>Sheet1!$B$2:$M$2</c:f>
              <c:numCache>
                <c:formatCode>0%</c:formatCode>
                <c:ptCount val="12"/>
                <c:pt idx="0">
                  <c:v>0.13</c:v>
                </c:pt>
                <c:pt idx="1">
                  <c:v>7.0000000000000007E-2</c:v>
                </c:pt>
                <c:pt idx="2">
                  <c:v>0.08</c:v>
                </c:pt>
                <c:pt idx="3">
                  <c:v>0.06</c:v>
                </c:pt>
                <c:pt idx="4">
                  <c:v>0.06</c:v>
                </c:pt>
                <c:pt idx="5">
                  <c:v>0.08</c:v>
                </c:pt>
                <c:pt idx="6">
                  <c:v>0.1</c:v>
                </c:pt>
                <c:pt idx="7">
                  <c:v>0.11</c:v>
                </c:pt>
                <c:pt idx="8">
                  <c:v>0.03</c:v>
                </c:pt>
                <c:pt idx="9">
                  <c:v>0.11</c:v>
                </c:pt>
                <c:pt idx="10">
                  <c:v>0.16</c:v>
                </c:pt>
                <c:pt idx="11">
                  <c:v>0.01</c:v>
                </c:pt>
              </c:numCache>
            </c:numRef>
          </c:val>
        </c:ser>
        <c:dLbls>
          <c:showLegendKey val="0"/>
          <c:showVal val="0"/>
          <c:showCatName val="0"/>
          <c:showSerName val="0"/>
          <c:showPercent val="0"/>
          <c:showBubbleSize val="0"/>
          <c:showLeaderLines val="1"/>
        </c:dLbls>
        <c:firstSliceAng val="0"/>
      </c:pieChart>
      <c:spPr>
        <a:noFill/>
        <a:ln w="25406">
          <a:noFill/>
        </a:ln>
      </c:spPr>
    </c:plotArea>
    <c:plotVisOnly val="1"/>
    <c:dispBlanksAs val="zero"/>
    <c:showDLblsOverMax val="0"/>
  </c:chart>
  <c:spPr>
    <a:noFill/>
    <a:ln>
      <a:noFill/>
    </a:ln>
  </c:spPr>
  <c:txPr>
    <a:bodyPr/>
    <a:lstStyle/>
    <a:p>
      <a:pPr>
        <a:defRPr sz="977" b="1" i="0" u="none" strike="noStrike" baseline="0">
          <a:solidFill>
            <a:schemeClr val="tx1"/>
          </a:solidFill>
          <a:latin typeface="Arial Narrow"/>
          <a:ea typeface="Arial Narrow"/>
          <a:cs typeface="Arial Narrow"/>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974025974025974E-3"/>
          <c:y val="5.3239892571408001E-2"/>
          <c:w val="1"/>
          <c:h val="0.82583074771742304"/>
        </c:manualLayout>
      </c:layout>
      <c:barChart>
        <c:barDir val="col"/>
        <c:grouping val="clustered"/>
        <c:varyColors val="0"/>
        <c:ser>
          <c:idx val="0"/>
          <c:order val="0"/>
          <c:spPr>
            <a:solidFill>
              <a:schemeClr val="accent2"/>
            </a:solidFill>
            <a:ln w="11801">
              <a:solidFill>
                <a:schemeClr val="tx1"/>
              </a:solidFill>
              <a:prstDash val="solid"/>
            </a:ln>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spPr>
              <a:solidFill>
                <a:srgbClr val="FFCC00"/>
              </a:solidFill>
              <a:ln w="11801">
                <a:solidFill>
                  <a:schemeClr val="tx1"/>
                </a:solidFill>
                <a:prstDash val="solid"/>
              </a:ln>
            </c:spPr>
          </c:dPt>
          <c:dLbls>
            <c:numFmt formatCode="0%" sourceLinked="0"/>
            <c:spPr>
              <a:noFill/>
              <a:ln w="23603">
                <a:noFill/>
              </a:ln>
            </c:spPr>
            <c:txPr>
              <a:bodyPr/>
              <a:lstStyle/>
              <a:p>
                <a:pPr>
                  <a:defRPr sz="929" b="1" i="0" u="none" strike="noStrike" baseline="0">
                    <a:solidFill>
                      <a:schemeClr val="tx1"/>
                    </a:solidFill>
                    <a:latin typeface="Arial"/>
                    <a:ea typeface="Arial"/>
                    <a:cs typeface="Arial"/>
                  </a:defRPr>
                </a:pPr>
                <a:endParaRPr lang="fr-FR"/>
              </a:p>
            </c:txPr>
            <c:dLblPos val="outEnd"/>
            <c:showLegendKey val="0"/>
            <c:showVal val="1"/>
            <c:showCatName val="0"/>
            <c:showSerName val="0"/>
            <c:showPercent val="0"/>
            <c:showBubbleSize val="0"/>
            <c:showLeaderLines val="0"/>
          </c:dLbls>
          <c:cat>
            <c:strRef>
              <c:f>Sheet1!$B$1:$I$1</c:f>
              <c:strCache>
                <c:ptCount val="8"/>
                <c:pt idx="0">
                  <c:v>France</c:v>
                </c:pt>
                <c:pt idx="1">
                  <c:v>Other European countries</c:v>
                </c:pt>
                <c:pt idx="2">
                  <c:v>Belgium &amp; Luxembourg</c:v>
                </c:pt>
                <c:pt idx="3">
                  <c:v>North America</c:v>
                </c:pt>
                <c:pt idx="4">
                  <c:v>Italy</c:v>
                </c:pt>
                <c:pt idx="5">
                  <c:v>Asia Pacific</c:v>
                </c:pt>
                <c:pt idx="6">
                  <c:v>Rest of the World</c:v>
                </c:pt>
                <c:pt idx="7">
                  <c:v>Turkey</c:v>
                </c:pt>
              </c:strCache>
            </c:strRef>
          </c:cat>
          <c:val>
            <c:numRef>
              <c:f>Sheet1!$B$2:$I$2</c:f>
              <c:numCache>
                <c:formatCode>0%</c:formatCode>
                <c:ptCount val="8"/>
                <c:pt idx="0">
                  <c:v>0.32</c:v>
                </c:pt>
                <c:pt idx="1">
                  <c:v>0.19</c:v>
                </c:pt>
                <c:pt idx="2">
                  <c:v>0.13866229354574205</c:v>
                </c:pt>
                <c:pt idx="3">
                  <c:v>0.13</c:v>
                </c:pt>
                <c:pt idx="4">
                  <c:v>0.1</c:v>
                </c:pt>
                <c:pt idx="5">
                  <c:v>0.06</c:v>
                </c:pt>
                <c:pt idx="6">
                  <c:v>4.1287170133369029E-2</c:v>
                </c:pt>
                <c:pt idx="7">
                  <c:v>1.9912649140715204E-2</c:v>
                </c:pt>
              </c:numCache>
            </c:numRef>
          </c:val>
        </c:ser>
        <c:dLbls>
          <c:showLegendKey val="0"/>
          <c:showVal val="1"/>
          <c:showCatName val="0"/>
          <c:showSerName val="0"/>
          <c:showPercent val="0"/>
          <c:showBubbleSize val="0"/>
        </c:dLbls>
        <c:gapWidth val="100"/>
        <c:axId val="185224192"/>
        <c:axId val="185264384"/>
      </c:barChart>
      <c:catAx>
        <c:axId val="185224192"/>
        <c:scaling>
          <c:orientation val="minMax"/>
        </c:scaling>
        <c:delete val="1"/>
        <c:axPos val="b"/>
        <c:numFmt formatCode="General" sourceLinked="1"/>
        <c:majorTickMark val="out"/>
        <c:minorTickMark val="none"/>
        <c:tickLblPos val="nextTo"/>
        <c:crossAx val="185264384"/>
        <c:crosses val="autoZero"/>
        <c:auto val="1"/>
        <c:lblAlgn val="ctr"/>
        <c:lblOffset val="100"/>
        <c:tickLblSkip val="1"/>
        <c:tickMarkSkip val="1"/>
        <c:noMultiLvlLbl val="0"/>
      </c:catAx>
      <c:valAx>
        <c:axId val="185264384"/>
        <c:scaling>
          <c:orientation val="minMax"/>
          <c:max val="0.35000000000000003"/>
          <c:min val="-2.0000000000000004E-2"/>
        </c:scaling>
        <c:delete val="1"/>
        <c:axPos val="l"/>
        <c:numFmt formatCode="0%" sourceLinked="1"/>
        <c:majorTickMark val="out"/>
        <c:minorTickMark val="none"/>
        <c:tickLblPos val="nextTo"/>
        <c:crossAx val="185224192"/>
        <c:crosses val="autoZero"/>
        <c:crossBetween val="between"/>
      </c:valAx>
    </c:plotArea>
    <c:plotVisOnly val="1"/>
    <c:dispBlanksAs val="gap"/>
    <c:showDLblsOverMax val="0"/>
  </c:chart>
  <c:spPr>
    <a:noFill/>
    <a:ln>
      <a:noFill/>
    </a:ln>
  </c:spPr>
  <c:txPr>
    <a:bodyPr/>
    <a:lstStyle/>
    <a:p>
      <a:pPr>
        <a:defRPr sz="836" b="1" i="0" u="none" strike="noStrike" baseline="0">
          <a:solidFill>
            <a:schemeClr val="tx1"/>
          </a:solidFill>
          <a:latin typeface="Arial"/>
          <a:ea typeface="Arial"/>
          <a:cs typeface="Arial"/>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300123001230813E-3"/>
          <c:y val="0.10393258426966299"/>
          <c:w val="0.98523985239856482"/>
          <c:h val="0.69180068241240766"/>
        </c:manualLayout>
      </c:layout>
      <c:barChart>
        <c:barDir val="col"/>
        <c:grouping val="clustered"/>
        <c:varyColors val="0"/>
        <c:ser>
          <c:idx val="0"/>
          <c:order val="0"/>
          <c:spPr>
            <a:solidFill>
              <a:srgbClr val="FFCC00"/>
            </a:solidFill>
            <a:ln w="12690">
              <a:solidFill>
                <a:schemeClr val="tx1"/>
              </a:solidFill>
              <a:prstDash val="solid"/>
            </a:ln>
          </c:spPr>
          <c:invertIfNegative val="0"/>
          <c:dPt>
            <c:idx val="0"/>
            <c:invertIfNegative val="0"/>
            <c:bubble3D val="0"/>
            <c:spPr>
              <a:solidFill>
                <a:srgbClr val="006600"/>
              </a:solidFill>
              <a:ln w="12690">
                <a:solidFill>
                  <a:schemeClr val="tx1"/>
                </a:solidFill>
                <a:prstDash val="solid"/>
              </a:ln>
            </c:spPr>
          </c:dPt>
          <c:dPt>
            <c:idx val="2"/>
            <c:invertIfNegative val="0"/>
            <c:bubble3D val="0"/>
          </c:dPt>
          <c:dPt>
            <c:idx val="3"/>
            <c:invertIfNegative val="0"/>
            <c:bubble3D val="0"/>
          </c:dPt>
          <c:dPt>
            <c:idx val="4"/>
            <c:invertIfNegative val="0"/>
            <c:bubble3D val="0"/>
          </c:dPt>
          <c:dPt>
            <c:idx val="9"/>
            <c:invertIfNegative val="0"/>
            <c:bubble3D val="0"/>
            <c:spPr>
              <a:solidFill>
                <a:schemeClr val="bg1">
                  <a:lumMod val="85000"/>
                </a:schemeClr>
              </a:solidFill>
              <a:ln w="12690">
                <a:solidFill>
                  <a:schemeClr val="tx1"/>
                </a:solidFill>
                <a:prstDash val="solid"/>
              </a:ln>
            </c:spPr>
          </c:dPt>
          <c:dPt>
            <c:idx val="10"/>
            <c:invertIfNegative val="0"/>
            <c:bubble3D val="0"/>
            <c:spPr>
              <a:solidFill>
                <a:schemeClr val="bg1">
                  <a:lumMod val="85000"/>
                </a:schemeClr>
              </a:solidFill>
              <a:ln w="12690">
                <a:solidFill>
                  <a:schemeClr val="tx1"/>
                </a:solidFill>
                <a:prstDash val="solid"/>
              </a:ln>
            </c:spPr>
          </c:dPt>
          <c:dPt>
            <c:idx val="11"/>
            <c:invertIfNegative val="0"/>
            <c:bubble3D val="0"/>
            <c:spPr>
              <a:solidFill>
                <a:schemeClr val="bg1">
                  <a:lumMod val="85000"/>
                </a:schemeClr>
              </a:solidFill>
              <a:ln w="12690">
                <a:solidFill>
                  <a:schemeClr val="tx1"/>
                </a:solidFill>
                <a:prstDash val="solid"/>
              </a:ln>
            </c:spPr>
          </c:dPt>
          <c:dPt>
            <c:idx val="12"/>
            <c:invertIfNegative val="0"/>
            <c:bubble3D val="0"/>
            <c:spPr>
              <a:solidFill>
                <a:schemeClr val="bg1">
                  <a:lumMod val="85000"/>
                </a:schemeClr>
              </a:solidFill>
              <a:ln w="12690">
                <a:solidFill>
                  <a:schemeClr val="tx1"/>
                </a:solidFill>
                <a:prstDash val="solid"/>
              </a:ln>
            </c:spPr>
          </c:dPt>
          <c:dPt>
            <c:idx val="13"/>
            <c:invertIfNegative val="0"/>
            <c:bubble3D val="0"/>
            <c:spPr>
              <a:solidFill>
                <a:schemeClr val="bg1">
                  <a:lumMod val="85000"/>
                </a:schemeClr>
              </a:solidFill>
              <a:ln w="12690">
                <a:solidFill>
                  <a:schemeClr val="tx1"/>
                </a:solidFill>
                <a:prstDash val="solid"/>
              </a:ln>
            </c:spPr>
          </c:dPt>
          <c:dPt>
            <c:idx val="14"/>
            <c:invertIfNegative val="0"/>
            <c:bubble3D val="0"/>
            <c:spPr>
              <a:solidFill>
                <a:schemeClr val="bg1">
                  <a:lumMod val="85000"/>
                </a:schemeClr>
              </a:solidFill>
              <a:ln w="12690">
                <a:solidFill>
                  <a:schemeClr val="tx1"/>
                </a:solidFill>
                <a:prstDash val="solid"/>
              </a:ln>
            </c:spPr>
          </c:dPt>
          <c:dPt>
            <c:idx val="15"/>
            <c:invertIfNegative val="0"/>
            <c:bubble3D val="0"/>
            <c:spPr>
              <a:solidFill>
                <a:schemeClr val="bg1">
                  <a:lumMod val="85000"/>
                </a:schemeClr>
              </a:solidFill>
              <a:ln w="12690">
                <a:solidFill>
                  <a:schemeClr val="tx1"/>
                </a:solidFill>
                <a:prstDash val="solid"/>
              </a:ln>
            </c:spPr>
          </c:dPt>
          <c:dPt>
            <c:idx val="16"/>
            <c:invertIfNegative val="0"/>
            <c:bubble3D val="0"/>
            <c:spPr>
              <a:solidFill>
                <a:schemeClr val="bg1">
                  <a:lumMod val="85000"/>
                </a:schemeClr>
              </a:solidFill>
              <a:ln w="12690">
                <a:solidFill>
                  <a:schemeClr val="tx1"/>
                </a:solidFill>
                <a:prstDash val="solid"/>
              </a:ln>
            </c:spPr>
          </c:dPt>
          <c:dPt>
            <c:idx val="17"/>
            <c:invertIfNegative val="0"/>
            <c:bubble3D val="0"/>
            <c:spPr>
              <a:solidFill>
                <a:schemeClr val="tx1">
                  <a:lumMod val="20000"/>
                  <a:lumOff val="80000"/>
                </a:schemeClr>
              </a:solidFill>
              <a:ln w="12690">
                <a:solidFill>
                  <a:schemeClr val="tx1"/>
                </a:solidFill>
                <a:prstDash val="solid"/>
              </a:ln>
            </c:spPr>
          </c:dPt>
          <c:dLbls>
            <c:dLbl>
              <c:idx val="17"/>
              <c:layout/>
              <c:tx>
                <c:rich>
                  <a:bodyPr/>
                  <a:lstStyle/>
                  <a:p>
                    <a:r>
                      <a:rPr lang="en-US" dirty="0" smtClean="0"/>
                      <a:t>493%</a:t>
                    </a:r>
                    <a:endParaRPr lang="en-US" dirty="0"/>
                  </a:p>
                </c:rich>
              </c:tx>
              <c:dLblPos val="outEnd"/>
              <c:showLegendKey val="0"/>
              <c:showVal val="1"/>
              <c:showCatName val="0"/>
              <c:showSerName val="0"/>
              <c:showPercent val="0"/>
              <c:showBubbleSize val="0"/>
            </c:dLbl>
            <c:txPr>
              <a:bodyPr/>
              <a:lstStyle/>
              <a:p>
                <a:pPr>
                  <a:defRPr sz="800"/>
                </a:pPr>
                <a:endParaRPr lang="fr-FR"/>
              </a:p>
            </c:txPr>
            <c:dLblPos val="outEnd"/>
            <c:showLegendKey val="0"/>
            <c:showVal val="1"/>
            <c:showCatName val="0"/>
            <c:showSerName val="0"/>
            <c:showPercent val="0"/>
            <c:showBubbleSize val="0"/>
            <c:showLeaderLines val="0"/>
          </c:dLbls>
          <c:cat>
            <c:strRef>
              <c:f>Sheet1!$B$1:$S$1</c:f>
              <c:strCache>
                <c:ptCount val="18"/>
                <c:pt idx="0">
                  <c:v>BNPP</c:v>
                </c:pt>
                <c:pt idx="1">
                  <c:v>SAN</c:v>
                </c:pt>
                <c:pt idx="2">
                  <c:v>SG</c:v>
                </c:pt>
                <c:pt idx="3">
                  <c:v>ISP</c:v>
                </c:pt>
                <c:pt idx="4">
                  <c:v>BBVA</c:v>
                </c:pt>
                <c:pt idx="5">
                  <c:v>CASA</c:v>
                </c:pt>
                <c:pt idx="6">
                  <c:v>DB</c:v>
                </c:pt>
                <c:pt idx="7">
                  <c:v>UCI</c:v>
                </c:pt>
                <c:pt idx="9">
                  <c:v>CS</c:v>
                </c:pt>
                <c:pt idx="10">
                  <c:v>WF</c:v>
                </c:pt>
                <c:pt idx="11">
                  <c:v>JPM</c:v>
                </c:pt>
                <c:pt idx="12">
                  <c:v>UBS</c:v>
                </c:pt>
                <c:pt idx="13">
                  <c:v>HSBC</c:v>
                </c:pt>
                <c:pt idx="14">
                  <c:v>BoA</c:v>
                </c:pt>
                <c:pt idx="15">
                  <c:v>BARC</c:v>
                </c:pt>
                <c:pt idx="16">
                  <c:v>Citi</c:v>
                </c:pt>
                <c:pt idx="17">
                  <c:v>RBS</c:v>
                </c:pt>
              </c:strCache>
            </c:strRef>
          </c:cat>
          <c:val>
            <c:numRef>
              <c:f>Sheet1!$B$2:$S$2</c:f>
              <c:numCache>
                <c:formatCode>0%</c:formatCode>
                <c:ptCount val="18"/>
                <c:pt idx="0">
                  <c:v>0.33</c:v>
                </c:pt>
                <c:pt idx="1">
                  <c:v>0.43</c:v>
                </c:pt>
                <c:pt idx="2">
                  <c:v>0.43</c:v>
                </c:pt>
                <c:pt idx="3">
                  <c:v>0.48</c:v>
                </c:pt>
                <c:pt idx="4">
                  <c:v>0.49</c:v>
                </c:pt>
                <c:pt idx="5">
                  <c:v>0.53</c:v>
                </c:pt>
                <c:pt idx="6">
                  <c:v>0.59</c:v>
                </c:pt>
                <c:pt idx="7">
                  <c:v>0.7</c:v>
                </c:pt>
                <c:pt idx="9">
                  <c:v>0.19</c:v>
                </c:pt>
                <c:pt idx="10">
                  <c:v>0.23</c:v>
                </c:pt>
                <c:pt idx="11">
                  <c:v>0.26</c:v>
                </c:pt>
                <c:pt idx="12">
                  <c:v>0.37</c:v>
                </c:pt>
                <c:pt idx="13">
                  <c:v>0.41</c:v>
                </c:pt>
                <c:pt idx="14">
                  <c:v>0.47</c:v>
                </c:pt>
                <c:pt idx="15">
                  <c:v>0.51</c:v>
                </c:pt>
                <c:pt idx="16">
                  <c:v>0.62</c:v>
                </c:pt>
                <c:pt idx="17">
                  <c:v>1.1000000000000001</c:v>
                </c:pt>
              </c:numCache>
            </c:numRef>
          </c:val>
        </c:ser>
        <c:dLbls>
          <c:dLblPos val="outEnd"/>
          <c:showLegendKey val="0"/>
          <c:showVal val="1"/>
          <c:showCatName val="0"/>
          <c:showSerName val="0"/>
          <c:showPercent val="0"/>
          <c:showBubbleSize val="0"/>
        </c:dLbls>
        <c:gapWidth val="70"/>
        <c:overlap val="-100"/>
        <c:axId val="185306496"/>
        <c:axId val="185358592"/>
      </c:barChart>
      <c:catAx>
        <c:axId val="185306496"/>
        <c:scaling>
          <c:orientation val="minMax"/>
        </c:scaling>
        <c:delete val="0"/>
        <c:axPos val="b"/>
        <c:numFmt formatCode="General" sourceLinked="0"/>
        <c:majorTickMark val="none"/>
        <c:minorTickMark val="none"/>
        <c:tickLblPos val="nextTo"/>
        <c:spPr>
          <a:ln w="9518">
            <a:noFill/>
          </a:ln>
        </c:spPr>
        <c:txPr>
          <a:bodyPr rot="-2280000" vert="horz"/>
          <a:lstStyle/>
          <a:p>
            <a:pPr>
              <a:defRPr sz="800" b="1" i="0" u="none" strike="noStrike" baseline="0">
                <a:solidFill>
                  <a:schemeClr val="tx1"/>
                </a:solidFill>
                <a:latin typeface="+mj-lt"/>
                <a:ea typeface="Arial"/>
                <a:cs typeface="Arial"/>
              </a:defRPr>
            </a:pPr>
            <a:endParaRPr lang="fr-FR"/>
          </a:p>
        </c:txPr>
        <c:crossAx val="185358592"/>
        <c:crosses val="autoZero"/>
        <c:auto val="1"/>
        <c:lblAlgn val="ctr"/>
        <c:lblOffset val="500"/>
        <c:tickLblSkip val="1"/>
        <c:tickMarkSkip val="1"/>
        <c:noMultiLvlLbl val="0"/>
      </c:catAx>
      <c:valAx>
        <c:axId val="185358592"/>
        <c:scaling>
          <c:orientation val="minMax"/>
          <c:min val="0"/>
        </c:scaling>
        <c:delete val="1"/>
        <c:axPos val="l"/>
        <c:numFmt formatCode="0%" sourceLinked="1"/>
        <c:majorTickMark val="out"/>
        <c:minorTickMark val="none"/>
        <c:tickLblPos val="nextTo"/>
        <c:crossAx val="185306496"/>
        <c:crosses val="autoZero"/>
        <c:crossBetween val="between"/>
      </c:valAx>
      <c:spPr>
        <a:noFill/>
        <a:ln w="25399">
          <a:noFill/>
        </a:ln>
      </c:spPr>
    </c:plotArea>
    <c:plotVisOnly val="1"/>
    <c:dispBlanksAs val="gap"/>
    <c:showDLblsOverMax val="0"/>
  </c:chart>
  <c:spPr>
    <a:noFill/>
    <a:ln>
      <a:noFill/>
    </a:ln>
  </c:spPr>
  <c:txPr>
    <a:bodyPr/>
    <a:lstStyle/>
    <a:p>
      <a:pPr>
        <a:defRPr sz="1574" b="1" i="0" u="none" strike="noStrike" baseline="0">
          <a:solidFill>
            <a:schemeClr val="tx1"/>
          </a:solidFill>
          <a:latin typeface="Arial"/>
          <a:ea typeface="Arial"/>
          <a:cs typeface="Arial"/>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33882588749308E-3"/>
          <c:y val="0.10689589200278719"/>
          <c:w val="0.9934566117411251"/>
          <c:h val="0.73985876150712759"/>
        </c:manualLayout>
      </c:layout>
      <c:barChart>
        <c:barDir val="col"/>
        <c:grouping val="stacked"/>
        <c:varyColors val="0"/>
        <c:ser>
          <c:idx val="1"/>
          <c:order val="0"/>
          <c:tx>
            <c:strRef>
              <c:f>Feuil1!$A$2</c:f>
              <c:strCache>
                <c:ptCount val="1"/>
                <c:pt idx="0">
                  <c:v>Net result</c:v>
                </c:pt>
              </c:strCache>
            </c:strRef>
          </c:tx>
          <c:spPr>
            <a:solidFill>
              <a:srgbClr val="FFCC00"/>
            </a:solidFill>
            <a:ln>
              <a:solidFill>
                <a:schemeClr val="tx2"/>
              </a:solidFill>
            </a:ln>
          </c:spPr>
          <c:invertIfNegative val="0"/>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spPr>
              <a:solidFill>
                <a:schemeClr val="accent6">
                  <a:lumMod val="60000"/>
                  <a:lumOff val="40000"/>
                </a:schemeClr>
              </a:solidFill>
              <a:ln>
                <a:solidFill>
                  <a:schemeClr val="tx2"/>
                </a:solidFill>
              </a:ln>
            </c:spPr>
          </c:dPt>
          <c:dLbls>
            <c:dLbl>
              <c:idx val="0"/>
              <c:layout>
                <c:manualLayout>
                  <c:x val="0"/>
                  <c:y val="-0.14127631020984982"/>
                </c:manualLayout>
              </c:layout>
              <c:tx>
                <c:rich>
                  <a:bodyPr/>
                  <a:lstStyle/>
                  <a:p>
                    <a:r>
                      <a:rPr lang="en-US" sz="1200" dirty="0" smtClean="0">
                        <a:solidFill>
                          <a:schemeClr val="tx2"/>
                        </a:solidFill>
                      </a:rPr>
                      <a:t>3,0</a:t>
                    </a:r>
                    <a:endParaRPr lang="en-US" dirty="0"/>
                  </a:p>
                </c:rich>
              </c:tx>
              <c:showLegendKey val="0"/>
              <c:showVal val="1"/>
              <c:showCatName val="0"/>
              <c:showSerName val="0"/>
              <c:showPercent val="0"/>
              <c:showBubbleSize val="0"/>
            </c:dLbl>
            <c:dLbl>
              <c:idx val="1"/>
              <c:layout>
                <c:manualLayout>
                  <c:x val="0"/>
                  <c:y val="-0.22039104392736569"/>
                </c:manualLayout>
              </c:layout>
              <c:tx>
                <c:rich>
                  <a:bodyPr/>
                  <a:lstStyle/>
                  <a:p>
                    <a:r>
                      <a:rPr lang="en-US" sz="1200" dirty="0" smtClean="0">
                        <a:solidFill>
                          <a:schemeClr val="tx2"/>
                        </a:solidFill>
                      </a:rPr>
                      <a:t>5,8</a:t>
                    </a:r>
                    <a:endParaRPr lang="en-US" dirty="0"/>
                  </a:p>
                </c:rich>
              </c:tx>
              <c:showLegendKey val="0"/>
              <c:showVal val="1"/>
              <c:showCatName val="0"/>
              <c:showSerName val="0"/>
              <c:showPercent val="0"/>
              <c:showBubbleSize val="0"/>
            </c:dLbl>
            <c:dLbl>
              <c:idx val="2"/>
              <c:layout>
                <c:manualLayout>
                  <c:x val="0"/>
                  <c:y val="-0.27125051560291163"/>
                </c:manualLayout>
              </c:layout>
              <c:tx>
                <c:rich>
                  <a:bodyPr/>
                  <a:lstStyle/>
                  <a:p>
                    <a:r>
                      <a:rPr lang="en-US" sz="1200" dirty="0" smtClean="0">
                        <a:solidFill>
                          <a:schemeClr val="tx2"/>
                        </a:solidFill>
                      </a:rPr>
                      <a:t>7,8</a:t>
                    </a:r>
                    <a:endParaRPr lang="en-US" dirty="0"/>
                  </a:p>
                </c:rich>
              </c:tx>
              <c:showLegendKey val="0"/>
              <c:showVal val="1"/>
              <c:showCatName val="0"/>
              <c:showSerName val="0"/>
              <c:showPercent val="0"/>
              <c:showBubbleSize val="0"/>
            </c:dLbl>
            <c:dLbl>
              <c:idx val="3"/>
              <c:layout>
                <c:manualLayout>
                  <c:x val="0"/>
                  <c:y val="-0.22039104392736572"/>
                </c:manualLayout>
              </c:layout>
              <c:tx>
                <c:rich>
                  <a:bodyPr/>
                  <a:lstStyle/>
                  <a:p>
                    <a:r>
                      <a:rPr lang="en-US" sz="1200" dirty="0" smtClean="0">
                        <a:solidFill>
                          <a:schemeClr val="tx2"/>
                        </a:solidFill>
                      </a:rPr>
                      <a:t>6,1</a:t>
                    </a:r>
                    <a:endParaRPr lang="en-US" dirty="0"/>
                  </a:p>
                </c:rich>
              </c:tx>
              <c:showLegendKey val="0"/>
              <c:showVal val="1"/>
              <c:showCatName val="0"/>
              <c:showSerName val="0"/>
              <c:showPercent val="0"/>
              <c:showBubbleSize val="0"/>
            </c:dLbl>
            <c:dLbl>
              <c:idx val="4"/>
              <c:layout>
                <c:manualLayout>
                  <c:x val="0"/>
                  <c:y val="-0.23169314874415367"/>
                </c:manualLayout>
              </c:layout>
              <c:tx>
                <c:rich>
                  <a:bodyPr/>
                  <a:lstStyle/>
                  <a:p>
                    <a:r>
                      <a:rPr lang="en-US" sz="1200" dirty="0" smtClean="0">
                        <a:solidFill>
                          <a:schemeClr val="tx2"/>
                        </a:solidFill>
                      </a:rPr>
                      <a:t>6,6</a:t>
                    </a:r>
                    <a:endParaRPr lang="en-US" dirty="0"/>
                  </a:p>
                </c:rich>
              </c:tx>
              <c:showLegendKey val="0"/>
              <c:showVal val="1"/>
              <c:showCatName val="0"/>
              <c:showSerName val="0"/>
              <c:showPercent val="0"/>
              <c:showBubbleSize val="0"/>
            </c:dLbl>
            <c:dLbl>
              <c:idx val="5"/>
              <c:layout>
                <c:manualLayout>
                  <c:x val="0"/>
                  <c:y val="-0.22039104392736572"/>
                </c:manualLayout>
              </c:layout>
              <c:tx>
                <c:rich>
                  <a:bodyPr/>
                  <a:lstStyle/>
                  <a:p>
                    <a:r>
                      <a:rPr lang="en-US" sz="1200" dirty="0" smtClean="0">
                        <a:solidFill>
                          <a:schemeClr val="tx2"/>
                        </a:solidFill>
                      </a:rPr>
                      <a:t>5,6*</a:t>
                    </a:r>
                    <a:endParaRPr lang="en-US" dirty="0"/>
                  </a:p>
                </c:rich>
              </c:tx>
              <c:showLegendKey val="0"/>
              <c:showVal val="1"/>
              <c:showCatName val="0"/>
              <c:showSerName val="0"/>
              <c:showPercent val="0"/>
              <c:showBubbleSize val="0"/>
            </c:dLbl>
            <c:dLbl>
              <c:idx val="6"/>
              <c:layout>
                <c:manualLayout>
                  <c:x val="0"/>
                  <c:y val="-0.3786205113623976"/>
                </c:manualLayout>
              </c:layout>
              <c:tx>
                <c:rich>
                  <a:bodyPr/>
                  <a:lstStyle/>
                  <a:p>
                    <a:r>
                      <a:rPr lang="en-US" sz="1200" dirty="0" smtClean="0">
                        <a:solidFill>
                          <a:schemeClr val="tx2"/>
                        </a:solidFill>
                      </a:rPr>
                      <a:t>6,1*</a:t>
                    </a:r>
                    <a:endParaRPr lang="en-US" dirty="0"/>
                  </a:p>
                </c:rich>
              </c:tx>
              <c:showLegendKey val="0"/>
              <c:showVal val="1"/>
              <c:showCatName val="0"/>
              <c:showSerName val="0"/>
              <c:showPercent val="0"/>
              <c:showBubbleSize val="0"/>
            </c:dLbl>
            <c:dLbl>
              <c:idx val="7"/>
              <c:layout>
                <c:manualLayout>
                  <c:x val="-1.1290603296338342E-16"/>
                  <c:y val="-0.2373442011525477"/>
                </c:manualLayout>
              </c:layout>
              <c:tx>
                <c:rich>
                  <a:bodyPr/>
                  <a:lstStyle/>
                  <a:p>
                    <a:r>
                      <a:rPr lang="en-US" sz="1200" dirty="0" smtClean="0"/>
                      <a:t>6,7</a:t>
                    </a:r>
                    <a:endParaRPr lang="en-US" dirty="0"/>
                  </a:p>
                </c:rich>
              </c:tx>
              <c:showLegendKey val="0"/>
              <c:showVal val="1"/>
              <c:showCatName val="0"/>
              <c:showSerName val="0"/>
              <c:showPercent val="0"/>
              <c:showBubbleSize val="0"/>
            </c:dLbl>
            <c:dLbl>
              <c:idx val="8"/>
              <c:layout>
                <c:manualLayout>
                  <c:x val="-6.8796121357217254E-5"/>
                  <c:y val="-0.25733844594452077"/>
                </c:manualLayout>
              </c:layout>
              <c:tx>
                <c:rich>
                  <a:bodyPr/>
                  <a:lstStyle/>
                  <a:p>
                    <a:r>
                      <a:rPr lang="en-US" sz="1200" dirty="0" smtClean="0"/>
                      <a:t>7,7</a:t>
                    </a:r>
                    <a:endParaRPr lang="en-US" dirty="0"/>
                  </a:p>
                </c:rich>
              </c:tx>
              <c:showLegendKey val="0"/>
              <c:showVal val="1"/>
              <c:showCatName val="0"/>
              <c:showSerName val="0"/>
              <c:showPercent val="0"/>
              <c:showBubbleSize val="0"/>
            </c:dLbl>
            <c:dLbl>
              <c:idx val="9"/>
              <c:layout>
                <c:manualLayout>
                  <c:x val="0"/>
                  <c:y val="-0.27082035806975818"/>
                </c:manualLayout>
              </c:layout>
              <c:tx>
                <c:rich>
                  <a:bodyPr/>
                  <a:lstStyle/>
                  <a:p>
                    <a:r>
                      <a:rPr lang="en-US" dirty="0" smtClean="0"/>
                      <a:t>7,8</a:t>
                    </a:r>
                    <a:endParaRPr lang="en-US" dirty="0"/>
                  </a:p>
                </c:rich>
              </c:tx>
              <c:showLegendKey val="0"/>
              <c:showVal val="1"/>
              <c:showCatName val="0"/>
              <c:showSerName val="0"/>
              <c:showPercent val="0"/>
              <c:showBubbleSize val="0"/>
            </c:dLbl>
            <c:dLbl>
              <c:idx val="10"/>
              <c:layout>
                <c:manualLayout>
                  <c:x val="-2.3486997011279632E-7"/>
                  <c:y val="-0.27509004363287581"/>
                </c:manualLayout>
              </c:layout>
              <c:tx>
                <c:rich>
                  <a:bodyPr/>
                  <a:lstStyle/>
                  <a:p>
                    <a:r>
                      <a:rPr lang="en-US" dirty="0" smtClean="0"/>
                      <a:t>7,5</a:t>
                    </a:r>
                    <a:endParaRPr lang="en-US" dirty="0"/>
                  </a:p>
                </c:rich>
              </c:tx>
              <c:showLegendKey val="0"/>
              <c:showVal val="1"/>
              <c:showCatName val="0"/>
              <c:showSerName val="0"/>
              <c:showPercent val="0"/>
              <c:showBubbleSize val="0"/>
            </c:dLbl>
            <c:txPr>
              <a:bodyPr/>
              <a:lstStyle/>
              <a:p>
                <a:pPr>
                  <a:defRPr sz="1200" b="1">
                    <a:solidFill>
                      <a:schemeClr val="tx2"/>
                    </a:solidFill>
                    <a:latin typeface="+mj-lt"/>
                  </a:defRPr>
                </a:pPr>
                <a:endParaRPr lang="fr-FR"/>
              </a:p>
            </c:txPr>
            <c:showLegendKey val="0"/>
            <c:showVal val="1"/>
            <c:showCatName val="0"/>
            <c:showSerName val="0"/>
            <c:showPercent val="0"/>
            <c:showBubbleSize val="0"/>
            <c:showLeaderLines val="0"/>
          </c:dLbls>
          <c:cat>
            <c:strRef>
              <c:f>Feuil1!$B$1:$M$1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Feuil1!$B$2:$M$2</c:f>
              <c:numCache>
                <c:formatCode>General</c:formatCode>
                <c:ptCount val="11"/>
                <c:pt idx="0">
                  <c:v>3</c:v>
                </c:pt>
                <c:pt idx="1">
                  <c:v>5.8</c:v>
                </c:pt>
                <c:pt idx="2">
                  <c:v>7.8</c:v>
                </c:pt>
                <c:pt idx="3">
                  <c:v>6.1</c:v>
                </c:pt>
                <c:pt idx="4">
                  <c:v>6.6</c:v>
                </c:pt>
                <c:pt idx="5">
                  <c:v>4.8</c:v>
                </c:pt>
                <c:pt idx="6">
                  <c:v>0.2</c:v>
                </c:pt>
                <c:pt idx="7" formatCode="0.0">
                  <c:v>6.7</c:v>
                </c:pt>
                <c:pt idx="8">
                  <c:v>7.7</c:v>
                </c:pt>
                <c:pt idx="9">
                  <c:v>7.8</c:v>
                </c:pt>
                <c:pt idx="10">
                  <c:v>7.5</c:v>
                </c:pt>
              </c:numCache>
            </c:numRef>
          </c:val>
        </c:ser>
        <c:ser>
          <c:idx val="0"/>
          <c:order val="1"/>
          <c:tx>
            <c:strRef>
              <c:f>Feuil1!$A$3</c:f>
              <c:strCache>
                <c:ptCount val="1"/>
              </c:strCache>
            </c:strRef>
          </c:tx>
          <c:spPr>
            <a:solidFill>
              <a:srgbClr val="FFC000"/>
            </a:solidFill>
            <a:ln>
              <a:solidFill>
                <a:schemeClr val="tx2"/>
              </a:solidFill>
            </a:ln>
          </c:spPr>
          <c:invertIfNegative val="0"/>
          <c:cat>
            <c:strRef>
              <c:f>Feuil1!$B$1:$M$1</c:f>
              <c:strCache>
                <c:ptCount val="11"/>
                <c:pt idx="0">
                  <c:v>2008</c:v>
                </c:pt>
                <c:pt idx="1">
                  <c:v>2009</c:v>
                </c:pt>
                <c:pt idx="2">
                  <c:v>2010</c:v>
                </c:pt>
                <c:pt idx="3">
                  <c:v>2011</c:v>
                </c:pt>
                <c:pt idx="4">
                  <c:v>2012</c:v>
                </c:pt>
                <c:pt idx="5">
                  <c:v>2013</c:v>
                </c:pt>
                <c:pt idx="6">
                  <c:v>2014</c:v>
                </c:pt>
                <c:pt idx="7">
                  <c:v>2015</c:v>
                </c:pt>
                <c:pt idx="8">
                  <c:v>2016</c:v>
                </c:pt>
                <c:pt idx="9">
                  <c:v>2017</c:v>
                </c:pt>
                <c:pt idx="10">
                  <c:v>2018</c:v>
                </c:pt>
              </c:strCache>
            </c:strRef>
          </c:cat>
          <c:val>
            <c:numRef>
              <c:f>Feuil1!$B$3:$M$3</c:f>
              <c:numCache>
                <c:formatCode>General</c:formatCode>
                <c:ptCount val="11"/>
                <c:pt idx="5" formatCode="0.00">
                  <c:v>0.8</c:v>
                </c:pt>
                <c:pt idx="6" formatCode="0.00">
                  <c:v>5.9</c:v>
                </c:pt>
              </c:numCache>
            </c:numRef>
          </c:val>
        </c:ser>
        <c:dLbls>
          <c:showLegendKey val="0"/>
          <c:showVal val="0"/>
          <c:showCatName val="0"/>
          <c:showSerName val="0"/>
          <c:showPercent val="0"/>
          <c:showBubbleSize val="0"/>
        </c:dLbls>
        <c:gapWidth val="100"/>
        <c:overlap val="100"/>
        <c:axId val="185400320"/>
        <c:axId val="185463552"/>
      </c:barChart>
      <c:catAx>
        <c:axId val="185400320"/>
        <c:scaling>
          <c:orientation val="minMax"/>
        </c:scaling>
        <c:delete val="0"/>
        <c:axPos val="b"/>
        <c:majorTickMark val="out"/>
        <c:minorTickMark val="none"/>
        <c:tickLblPos val="nextTo"/>
        <c:spPr>
          <a:ln>
            <a:noFill/>
          </a:ln>
        </c:spPr>
        <c:txPr>
          <a:bodyPr/>
          <a:lstStyle/>
          <a:p>
            <a:pPr>
              <a:defRPr sz="1100" b="1">
                <a:latin typeface="+mj-lt"/>
              </a:defRPr>
            </a:pPr>
            <a:endParaRPr lang="fr-FR"/>
          </a:p>
        </c:txPr>
        <c:crossAx val="185463552"/>
        <c:crosses val="autoZero"/>
        <c:auto val="1"/>
        <c:lblAlgn val="ctr"/>
        <c:lblOffset val="200"/>
        <c:noMultiLvlLbl val="0"/>
      </c:catAx>
      <c:valAx>
        <c:axId val="185463552"/>
        <c:scaling>
          <c:orientation val="minMax"/>
          <c:max val="12.5"/>
          <c:min val="-1"/>
        </c:scaling>
        <c:delete val="1"/>
        <c:axPos val="l"/>
        <c:numFmt formatCode="General" sourceLinked="1"/>
        <c:majorTickMark val="out"/>
        <c:minorTickMark val="none"/>
        <c:tickLblPos val="nextTo"/>
        <c:crossAx val="185400320"/>
        <c:crosses val="autoZero"/>
        <c:crossBetween val="between"/>
      </c:valAx>
      <c:spPr>
        <a:noFill/>
        <a:ln w="25364">
          <a:noFill/>
        </a:ln>
      </c:spPr>
    </c:plotArea>
    <c:plotVisOnly val="1"/>
    <c:dispBlanksAs val="gap"/>
    <c:showDLblsOverMax val="0"/>
  </c:chart>
  <c:txPr>
    <a:bodyPr/>
    <a:lstStyle/>
    <a:p>
      <a:pPr>
        <a:defRPr sz="1776"/>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937655860349252E-3"/>
          <c:y val="4.5454545454545504E-3"/>
          <c:w val="1"/>
          <c:h val="0.8557461105242149"/>
        </c:manualLayout>
      </c:layout>
      <c:barChart>
        <c:barDir val="col"/>
        <c:grouping val="stacked"/>
        <c:varyColors val="0"/>
        <c:ser>
          <c:idx val="4"/>
          <c:order val="0"/>
          <c:spPr>
            <a:solidFill>
              <a:schemeClr val="accent2"/>
            </a:solidFill>
            <a:ln w="12390">
              <a:solidFill>
                <a:schemeClr val="tx1"/>
              </a:solidFill>
              <a:prstDash val="solid"/>
            </a:ln>
          </c:spPr>
          <c:invertIfNegative val="0"/>
          <c:dPt>
            <c:idx val="8"/>
            <c:invertIfNegative val="0"/>
            <c:bubble3D val="0"/>
          </c:dPt>
          <c:dLbls>
            <c:dLbl>
              <c:idx val="0"/>
              <c:layout/>
              <c:tx>
                <c:rich>
                  <a:bodyPr/>
                  <a:lstStyle/>
                  <a:p>
                    <a:r>
                      <a:rPr lang="en-US" sz="1050" dirty="0" smtClean="0"/>
                      <a:t>32,0</a:t>
                    </a:r>
                    <a:endParaRPr lang="en-US" dirty="0"/>
                  </a:p>
                </c:rich>
              </c:tx>
              <c:dLblPos val="ctr"/>
              <c:showLegendKey val="0"/>
              <c:showVal val="1"/>
              <c:showCatName val="0"/>
              <c:showSerName val="0"/>
              <c:showPercent val="0"/>
              <c:showBubbleSize val="0"/>
            </c:dLbl>
            <c:dLbl>
              <c:idx val="1"/>
              <c:layout/>
              <c:tx>
                <c:rich>
                  <a:bodyPr/>
                  <a:lstStyle/>
                  <a:p>
                    <a:r>
                      <a:rPr lang="en-US" sz="1050" dirty="0" smtClean="0"/>
                      <a:t>40,8</a:t>
                    </a:r>
                    <a:endParaRPr lang="en-US" dirty="0"/>
                  </a:p>
                </c:rich>
              </c:tx>
              <c:dLblPos val="ctr"/>
              <c:showLegendKey val="0"/>
              <c:showVal val="1"/>
              <c:showCatName val="0"/>
              <c:showSerName val="0"/>
              <c:showPercent val="0"/>
              <c:showBubbleSize val="0"/>
            </c:dLbl>
            <c:dLbl>
              <c:idx val="2"/>
              <c:layout/>
              <c:tx>
                <c:rich>
                  <a:bodyPr/>
                  <a:lstStyle/>
                  <a:p>
                    <a:r>
                      <a:rPr lang="en-US" sz="1050" dirty="0" smtClean="0"/>
                      <a:t>44,1</a:t>
                    </a:r>
                    <a:endParaRPr lang="en-US" dirty="0"/>
                  </a:p>
                </c:rich>
              </c:tx>
              <c:dLblPos val="ctr"/>
              <c:showLegendKey val="0"/>
              <c:showVal val="1"/>
              <c:showCatName val="0"/>
              <c:showSerName val="0"/>
              <c:showPercent val="0"/>
              <c:showBubbleSize val="0"/>
            </c:dLbl>
            <c:dLbl>
              <c:idx val="3"/>
              <c:layout/>
              <c:tx>
                <c:rich>
                  <a:bodyPr/>
                  <a:lstStyle/>
                  <a:p>
                    <a:r>
                      <a:rPr lang="en-US" sz="1050" dirty="0" smtClean="0"/>
                      <a:t>45,4</a:t>
                    </a:r>
                    <a:endParaRPr lang="en-US" dirty="0"/>
                  </a:p>
                </c:rich>
              </c:tx>
              <c:dLblPos val="ctr"/>
              <c:showLegendKey val="0"/>
              <c:showVal val="1"/>
              <c:showCatName val="0"/>
              <c:showSerName val="0"/>
              <c:showPercent val="0"/>
              <c:showBubbleSize val="0"/>
            </c:dLbl>
            <c:dLbl>
              <c:idx val="4"/>
              <c:layout/>
              <c:tx>
                <c:rich>
                  <a:bodyPr/>
                  <a:lstStyle/>
                  <a:p>
                    <a:r>
                      <a:rPr lang="en-US" sz="1050" dirty="0" smtClean="0"/>
                      <a:t>52,4</a:t>
                    </a:r>
                    <a:endParaRPr lang="en-US" dirty="0"/>
                  </a:p>
                </c:rich>
              </c:tx>
              <c:dLblPos val="ctr"/>
              <c:showLegendKey val="0"/>
              <c:showVal val="1"/>
              <c:showCatName val="0"/>
              <c:showSerName val="0"/>
              <c:showPercent val="0"/>
              <c:showBubbleSize val="0"/>
            </c:dLbl>
            <c:dLbl>
              <c:idx val="5"/>
              <c:layout/>
              <c:tx>
                <c:rich>
                  <a:bodyPr/>
                  <a:lstStyle/>
                  <a:p>
                    <a:r>
                      <a:rPr lang="en-US" sz="1050" dirty="0" smtClean="0"/>
                      <a:t>55,0</a:t>
                    </a:r>
                    <a:endParaRPr lang="en-US" dirty="0"/>
                  </a:p>
                </c:rich>
              </c:tx>
              <c:dLblPos val="ctr"/>
              <c:showLegendKey val="0"/>
              <c:showVal val="1"/>
              <c:showCatName val="0"/>
              <c:showSerName val="0"/>
              <c:showPercent val="0"/>
              <c:showBubbleSize val="0"/>
            </c:dLbl>
            <c:dLbl>
              <c:idx val="6"/>
              <c:layout/>
              <c:tx>
                <c:rich>
                  <a:bodyPr/>
                  <a:lstStyle/>
                  <a:p>
                    <a:r>
                      <a:rPr lang="en-US" sz="1050" dirty="0" smtClean="0"/>
                      <a:t>55,7</a:t>
                    </a:r>
                    <a:endParaRPr lang="en-US" dirty="0"/>
                  </a:p>
                </c:rich>
              </c:tx>
              <c:dLblPos val="ctr"/>
              <c:showLegendKey val="0"/>
              <c:showVal val="1"/>
              <c:showCatName val="0"/>
              <c:showSerName val="0"/>
              <c:showPercent val="0"/>
              <c:showBubbleSize val="0"/>
            </c:dLbl>
            <c:dLbl>
              <c:idx val="7"/>
              <c:layout/>
              <c:tx>
                <c:rich>
                  <a:bodyPr/>
                  <a:lstStyle/>
                  <a:p>
                    <a:r>
                      <a:rPr lang="en-US" sz="1050" dirty="0" smtClean="0"/>
                      <a:t>60,2</a:t>
                    </a:r>
                    <a:endParaRPr lang="en-US" dirty="0"/>
                  </a:p>
                </c:rich>
              </c:tx>
              <c:dLblPos val="ctr"/>
              <c:showLegendKey val="0"/>
              <c:showVal val="1"/>
              <c:showCatName val="0"/>
              <c:showSerName val="0"/>
              <c:showPercent val="0"/>
              <c:showBubbleSize val="0"/>
            </c:dLbl>
            <c:dLbl>
              <c:idx val="8"/>
              <c:layout/>
              <c:tx>
                <c:rich>
                  <a:bodyPr/>
                  <a:lstStyle/>
                  <a:p>
                    <a:r>
                      <a:rPr lang="en-US" sz="1050" dirty="0" smtClean="0"/>
                      <a:t>63,3</a:t>
                    </a:r>
                    <a:endParaRPr lang="en-US" dirty="0"/>
                  </a:p>
                </c:rich>
              </c:tx>
              <c:dLblPos val="ctr"/>
              <c:showLegendKey val="0"/>
              <c:showVal val="1"/>
              <c:showCatName val="0"/>
              <c:showSerName val="0"/>
              <c:showPercent val="0"/>
              <c:showBubbleSize val="0"/>
            </c:dLbl>
            <c:dLbl>
              <c:idx val="9"/>
              <c:layout/>
              <c:tx>
                <c:rich>
                  <a:bodyPr/>
                  <a:lstStyle/>
                  <a:p>
                    <a:r>
                      <a:rPr lang="en-US" sz="1050" dirty="0" smtClean="0"/>
                      <a:t>65,1</a:t>
                    </a:r>
                    <a:endParaRPr lang="en-US" dirty="0"/>
                  </a:p>
                </c:rich>
              </c:tx>
              <c:dLblPos val="ctr"/>
              <c:showLegendKey val="0"/>
              <c:showVal val="1"/>
              <c:showCatName val="0"/>
              <c:showSerName val="0"/>
              <c:showPercent val="0"/>
              <c:showBubbleSize val="0"/>
            </c:dLbl>
            <c:dLbl>
              <c:idx val="11"/>
              <c:tx>
                <c:rich>
                  <a:bodyPr/>
                  <a:lstStyle/>
                  <a:p>
                    <a:r>
                      <a:rPr lang="en-US" sz="1050" dirty="0" smtClean="0"/>
                      <a:t>63,7</a:t>
                    </a:r>
                    <a:endParaRPr lang="en-US" dirty="0"/>
                  </a:p>
                </c:rich>
              </c:tx>
              <c:dLblPos val="ctr"/>
              <c:showLegendKey val="0"/>
              <c:showVal val="1"/>
              <c:showCatName val="0"/>
              <c:showSerName val="0"/>
              <c:showPercent val="0"/>
              <c:showBubbleSize val="0"/>
            </c:dLbl>
            <c:txPr>
              <a:bodyPr/>
              <a:lstStyle/>
              <a:p>
                <a:pPr>
                  <a:defRPr sz="1050"/>
                </a:pPr>
                <a:endParaRPr lang="fr-FR"/>
              </a:p>
            </c:txPr>
            <c:dLblPos val="ctr"/>
            <c:showLegendKey val="0"/>
            <c:showVal val="1"/>
            <c:showCatName val="0"/>
            <c:showSerName val="0"/>
            <c:showPercent val="0"/>
            <c:showBubbleSize val="0"/>
            <c:showLeaderLines val="0"/>
          </c:dLbls>
          <c:cat>
            <c:strRef>
              <c:f>Sheet1!$G$1:$U$1</c:f>
              <c:strCache>
                <c:ptCount val="13"/>
                <c:pt idx="0">
                  <c:v>31.12.08</c:v>
                </c:pt>
                <c:pt idx="1">
                  <c:v>31.12.09</c:v>
                </c:pt>
                <c:pt idx="2">
                  <c:v>31.12.10</c:v>
                </c:pt>
                <c:pt idx="3">
                  <c:v>31.12.11</c:v>
                </c:pt>
                <c:pt idx="4">
                  <c:v>31.12.12</c:v>
                </c:pt>
                <c:pt idx="5">
                  <c:v>31.12.13</c:v>
                </c:pt>
                <c:pt idx="6">
                  <c:v>31.12.14</c:v>
                </c:pt>
                <c:pt idx="7">
                  <c:v>31.12.15</c:v>
                </c:pt>
                <c:pt idx="8">
                  <c:v>31.12.16</c:v>
                </c:pt>
                <c:pt idx="9">
                  <c:v>31.12.17</c:v>
                </c:pt>
                <c:pt idx="10">
                  <c:v>31.12.18</c:v>
                </c:pt>
                <c:pt idx="12">
                  <c:v>30.06.19</c:v>
                </c:pt>
              </c:strCache>
            </c:strRef>
          </c:cat>
          <c:val>
            <c:numRef>
              <c:f>Sheet1!$G$2:$U$2</c:f>
              <c:numCache>
                <c:formatCode>#,##0.0</c:formatCode>
                <c:ptCount val="13"/>
                <c:pt idx="0">
                  <c:v>32</c:v>
                </c:pt>
                <c:pt idx="1">
                  <c:v>40.799999999999997</c:v>
                </c:pt>
                <c:pt idx="2">
                  <c:v>44.1</c:v>
                </c:pt>
                <c:pt idx="3">
                  <c:v>45.4</c:v>
                </c:pt>
                <c:pt idx="4">
                  <c:v>52.4</c:v>
                </c:pt>
                <c:pt idx="5">
                  <c:v>55</c:v>
                </c:pt>
                <c:pt idx="6">
                  <c:v>55.7</c:v>
                </c:pt>
                <c:pt idx="7">
                  <c:v>60.2</c:v>
                </c:pt>
                <c:pt idx="8">
                  <c:v>63.3</c:v>
                </c:pt>
                <c:pt idx="9">
                  <c:v>65.099999999999994</c:v>
                </c:pt>
                <c:pt idx="10">
                  <c:v>64.8</c:v>
                </c:pt>
                <c:pt idx="12" formatCode="General">
                  <c:v>66.599999999999994</c:v>
                </c:pt>
              </c:numCache>
            </c:numRef>
          </c:val>
        </c:ser>
        <c:ser>
          <c:idx val="5"/>
          <c:order val="1"/>
          <c:spPr>
            <a:solidFill>
              <a:schemeClr val="accent1"/>
            </a:solidFill>
            <a:ln w="12390">
              <a:solidFill>
                <a:schemeClr val="tx1"/>
              </a:solidFill>
              <a:prstDash val="solid"/>
            </a:ln>
          </c:spPr>
          <c:invertIfNegative val="0"/>
          <c:dLbls>
            <c:dLbl>
              <c:idx val="0"/>
              <c:layout/>
              <c:tx>
                <c:rich>
                  <a:bodyPr/>
                  <a:lstStyle/>
                  <a:p>
                    <a:r>
                      <a:rPr lang="en-US" sz="1050" dirty="0" smtClean="0">
                        <a:solidFill>
                          <a:schemeClr val="bg1"/>
                        </a:solidFill>
                      </a:rPr>
                      <a:t>13,7</a:t>
                    </a:r>
                    <a:endParaRPr lang="en-US" dirty="0"/>
                  </a:p>
                </c:rich>
              </c:tx>
              <c:dLblPos val="ctr"/>
              <c:showLegendKey val="0"/>
              <c:showVal val="1"/>
              <c:showCatName val="0"/>
              <c:showSerName val="0"/>
              <c:showPercent val="0"/>
              <c:showBubbleSize val="0"/>
            </c:dLbl>
            <c:dLbl>
              <c:idx val="1"/>
              <c:layout/>
              <c:tx>
                <c:rich>
                  <a:bodyPr/>
                  <a:lstStyle/>
                  <a:p>
                    <a:r>
                      <a:rPr lang="en-US" sz="1050" dirty="0" smtClean="0">
                        <a:solidFill>
                          <a:schemeClr val="bg1"/>
                        </a:solidFill>
                      </a:rPr>
                      <a:t>11,1</a:t>
                    </a:r>
                    <a:endParaRPr lang="en-US" dirty="0"/>
                  </a:p>
                </c:rich>
              </c:tx>
              <c:dLblPos val="ctr"/>
              <c:showLegendKey val="0"/>
              <c:showVal val="1"/>
              <c:showCatName val="0"/>
              <c:showSerName val="0"/>
              <c:showPercent val="0"/>
              <c:showBubbleSize val="0"/>
            </c:dLbl>
            <c:dLbl>
              <c:idx val="2"/>
              <c:layout/>
              <c:tx>
                <c:rich>
                  <a:bodyPr/>
                  <a:lstStyle/>
                  <a:p>
                    <a:r>
                      <a:rPr lang="en-US" sz="1050" dirty="0" smtClean="0">
                        <a:solidFill>
                          <a:schemeClr val="bg1"/>
                        </a:solidFill>
                      </a:rPr>
                      <a:t>11,5</a:t>
                    </a:r>
                    <a:endParaRPr lang="en-US" dirty="0"/>
                  </a:p>
                </c:rich>
              </c:tx>
              <c:dLblPos val="ctr"/>
              <c:showLegendKey val="0"/>
              <c:showVal val="1"/>
              <c:showCatName val="0"/>
              <c:showSerName val="0"/>
              <c:showPercent val="0"/>
              <c:showBubbleSize val="0"/>
            </c:dLbl>
            <c:dLbl>
              <c:idx val="3"/>
              <c:layout/>
              <c:tx>
                <c:rich>
                  <a:bodyPr/>
                  <a:lstStyle/>
                  <a:p>
                    <a:r>
                      <a:rPr lang="en-US" sz="1050" dirty="0" smtClean="0">
                        <a:solidFill>
                          <a:schemeClr val="bg1"/>
                        </a:solidFill>
                      </a:rPr>
                      <a:t>11,7</a:t>
                    </a:r>
                    <a:endParaRPr lang="en-US" dirty="0"/>
                  </a:p>
                </c:rich>
              </c:tx>
              <c:dLblPos val="ctr"/>
              <c:showLegendKey val="0"/>
              <c:showVal val="1"/>
              <c:showCatName val="0"/>
              <c:showSerName val="0"/>
              <c:showPercent val="0"/>
              <c:showBubbleSize val="0"/>
            </c:dLbl>
            <c:dLbl>
              <c:idx val="4"/>
              <c:layout/>
              <c:tx>
                <c:rich>
                  <a:bodyPr/>
                  <a:lstStyle/>
                  <a:p>
                    <a:r>
                      <a:rPr lang="en-US" sz="1050" dirty="0" smtClean="0">
                        <a:solidFill>
                          <a:schemeClr val="bg1"/>
                        </a:solidFill>
                      </a:rPr>
                      <a:t>10,7</a:t>
                    </a:r>
                    <a:endParaRPr lang="en-US" dirty="0"/>
                  </a:p>
                </c:rich>
              </c:tx>
              <c:dLblPos val="ctr"/>
              <c:showLegendKey val="0"/>
              <c:showVal val="1"/>
              <c:showCatName val="0"/>
              <c:showSerName val="0"/>
              <c:showPercent val="0"/>
              <c:showBubbleSize val="0"/>
            </c:dLbl>
            <c:dLbl>
              <c:idx val="5"/>
              <c:layout/>
              <c:tx>
                <c:rich>
                  <a:bodyPr/>
                  <a:lstStyle/>
                  <a:p>
                    <a:r>
                      <a:rPr lang="en-US" sz="1050" dirty="0" smtClean="0">
                        <a:solidFill>
                          <a:schemeClr val="bg1"/>
                        </a:solidFill>
                      </a:rPr>
                      <a:t>10,0</a:t>
                    </a:r>
                    <a:endParaRPr lang="en-US" dirty="0"/>
                  </a:p>
                </c:rich>
              </c:tx>
              <c:dLblPos val="ctr"/>
              <c:showLegendKey val="0"/>
              <c:showVal val="1"/>
              <c:showCatName val="0"/>
              <c:showSerName val="0"/>
              <c:showPercent val="0"/>
              <c:showBubbleSize val="0"/>
            </c:dLbl>
            <c:dLbl>
              <c:idx val="6"/>
              <c:layout/>
              <c:tx>
                <c:rich>
                  <a:bodyPr/>
                  <a:lstStyle/>
                  <a:p>
                    <a:r>
                      <a:rPr lang="en-US" sz="1050" dirty="0" smtClean="0">
                        <a:solidFill>
                          <a:schemeClr val="bg1"/>
                        </a:solidFill>
                      </a:rPr>
                      <a:t>10,9</a:t>
                    </a:r>
                    <a:endParaRPr lang="en-US" dirty="0"/>
                  </a:p>
                </c:rich>
              </c:tx>
              <c:dLblPos val="ctr"/>
              <c:showLegendKey val="0"/>
              <c:showVal val="1"/>
              <c:showCatName val="0"/>
              <c:showSerName val="0"/>
              <c:showPercent val="0"/>
              <c:showBubbleSize val="0"/>
            </c:dLbl>
            <c:dLbl>
              <c:idx val="7"/>
              <c:layout/>
              <c:tx>
                <c:rich>
                  <a:bodyPr/>
                  <a:lstStyle/>
                  <a:p>
                    <a:r>
                      <a:rPr lang="en-US" sz="1050" dirty="0" smtClean="0">
                        <a:solidFill>
                          <a:schemeClr val="bg1"/>
                        </a:solidFill>
                      </a:rPr>
                      <a:t>10,7</a:t>
                    </a:r>
                    <a:endParaRPr lang="en-US" dirty="0"/>
                  </a:p>
                </c:rich>
              </c:tx>
              <c:dLblPos val="ctr"/>
              <c:showLegendKey val="0"/>
              <c:showVal val="1"/>
              <c:showCatName val="0"/>
              <c:showSerName val="0"/>
              <c:showPercent val="0"/>
              <c:showBubbleSize val="0"/>
            </c:dLbl>
            <c:dLbl>
              <c:idx val="8"/>
              <c:layout/>
              <c:tx>
                <c:rich>
                  <a:bodyPr/>
                  <a:lstStyle/>
                  <a:p>
                    <a:r>
                      <a:rPr lang="en-US" sz="1050" dirty="0" smtClean="0">
                        <a:solidFill>
                          <a:schemeClr val="bg1"/>
                        </a:solidFill>
                      </a:rPr>
                      <a:t>10,6</a:t>
                    </a:r>
                    <a:endParaRPr lang="en-US" dirty="0"/>
                  </a:p>
                </c:rich>
              </c:tx>
              <c:dLblPos val="ctr"/>
              <c:showLegendKey val="0"/>
              <c:showVal val="1"/>
              <c:showCatName val="0"/>
              <c:showSerName val="0"/>
              <c:showPercent val="0"/>
              <c:showBubbleSize val="0"/>
            </c:dLbl>
            <c:dLbl>
              <c:idx val="9"/>
              <c:layout/>
              <c:tx>
                <c:rich>
                  <a:bodyPr/>
                  <a:lstStyle/>
                  <a:p>
                    <a:r>
                      <a:rPr lang="en-US" sz="1050" dirty="0" smtClean="0">
                        <a:solidFill>
                          <a:schemeClr val="bg1"/>
                        </a:solidFill>
                      </a:rPr>
                      <a:t>10,0</a:t>
                    </a:r>
                    <a:endParaRPr lang="en-US" dirty="0"/>
                  </a:p>
                </c:rich>
              </c:tx>
              <c:dLblPos val="ctr"/>
              <c:showLegendKey val="0"/>
              <c:showVal val="1"/>
              <c:showCatName val="0"/>
              <c:showSerName val="0"/>
              <c:showPercent val="0"/>
              <c:showBubbleSize val="0"/>
            </c:dLbl>
            <c:dLbl>
              <c:idx val="11"/>
              <c:tx>
                <c:rich>
                  <a:bodyPr/>
                  <a:lstStyle/>
                  <a:p>
                    <a:r>
                      <a:rPr lang="en-US" sz="1050" dirty="0" smtClean="0">
                        <a:solidFill>
                          <a:schemeClr val="bg1"/>
                        </a:solidFill>
                      </a:rPr>
                      <a:t>9,6</a:t>
                    </a:r>
                    <a:endParaRPr lang="en-US" dirty="0"/>
                  </a:p>
                </c:rich>
              </c:tx>
              <c:dLblPos val="ctr"/>
              <c:showLegendKey val="0"/>
              <c:showVal val="1"/>
              <c:showCatName val="0"/>
              <c:showSerName val="0"/>
              <c:showPercent val="0"/>
              <c:showBubbleSize val="0"/>
            </c:dLbl>
            <c:txPr>
              <a:bodyPr/>
              <a:lstStyle/>
              <a:p>
                <a:pPr>
                  <a:defRPr sz="1050">
                    <a:solidFill>
                      <a:schemeClr val="bg1"/>
                    </a:solidFill>
                  </a:defRPr>
                </a:pPr>
                <a:endParaRPr lang="fr-FR"/>
              </a:p>
            </c:txPr>
            <c:dLblPos val="ctr"/>
            <c:showLegendKey val="0"/>
            <c:showVal val="1"/>
            <c:showCatName val="0"/>
            <c:showSerName val="0"/>
            <c:showPercent val="0"/>
            <c:showBubbleSize val="0"/>
            <c:showLeaderLines val="0"/>
          </c:dLbls>
          <c:cat>
            <c:strRef>
              <c:f>Sheet1!$G$1:$U$1</c:f>
              <c:strCache>
                <c:ptCount val="13"/>
                <c:pt idx="0">
                  <c:v>31.12.08</c:v>
                </c:pt>
                <c:pt idx="1">
                  <c:v>31.12.09</c:v>
                </c:pt>
                <c:pt idx="2">
                  <c:v>31.12.10</c:v>
                </c:pt>
                <c:pt idx="3">
                  <c:v>31.12.11</c:v>
                </c:pt>
                <c:pt idx="4">
                  <c:v>31.12.12</c:v>
                </c:pt>
                <c:pt idx="5">
                  <c:v>31.12.13</c:v>
                </c:pt>
                <c:pt idx="6">
                  <c:v>31.12.14</c:v>
                </c:pt>
                <c:pt idx="7">
                  <c:v>31.12.15</c:v>
                </c:pt>
                <c:pt idx="8">
                  <c:v>31.12.16</c:v>
                </c:pt>
                <c:pt idx="9">
                  <c:v>31.12.17</c:v>
                </c:pt>
                <c:pt idx="10">
                  <c:v>31.12.18</c:v>
                </c:pt>
                <c:pt idx="12">
                  <c:v>30.06.19</c:v>
                </c:pt>
              </c:strCache>
            </c:strRef>
          </c:cat>
          <c:val>
            <c:numRef>
              <c:f>Sheet1!$G$3:$U$3</c:f>
              <c:numCache>
                <c:formatCode>#,##0.0</c:formatCode>
                <c:ptCount val="13"/>
                <c:pt idx="0">
                  <c:v>13.7</c:v>
                </c:pt>
                <c:pt idx="1">
                  <c:v>11.1</c:v>
                </c:pt>
                <c:pt idx="2">
                  <c:v>11.5</c:v>
                </c:pt>
                <c:pt idx="3">
                  <c:v>11.700000000000003</c:v>
                </c:pt>
                <c:pt idx="4">
                  <c:v>10.7</c:v>
                </c:pt>
                <c:pt idx="5">
                  <c:v>10</c:v>
                </c:pt>
                <c:pt idx="6">
                  <c:v>10.9</c:v>
                </c:pt>
                <c:pt idx="7">
                  <c:v>10.7</c:v>
                </c:pt>
                <c:pt idx="8">
                  <c:v>10.6</c:v>
                </c:pt>
                <c:pt idx="9">
                  <c:v>10</c:v>
                </c:pt>
                <c:pt idx="10">
                  <c:v>9.9</c:v>
                </c:pt>
                <c:pt idx="12" formatCode="General">
                  <c:v>9.1</c:v>
                </c:pt>
              </c:numCache>
            </c:numRef>
          </c:val>
        </c:ser>
        <c:dLbls>
          <c:dLblPos val="ctr"/>
          <c:showLegendKey val="0"/>
          <c:showVal val="1"/>
          <c:showCatName val="0"/>
          <c:showSerName val="0"/>
          <c:showPercent val="0"/>
          <c:showBubbleSize val="0"/>
        </c:dLbls>
        <c:gapWidth val="50"/>
        <c:overlap val="100"/>
        <c:axId val="186361344"/>
        <c:axId val="186362880"/>
      </c:barChart>
      <c:catAx>
        <c:axId val="186361344"/>
        <c:scaling>
          <c:orientation val="minMax"/>
        </c:scaling>
        <c:delete val="0"/>
        <c:axPos val="b"/>
        <c:numFmt formatCode="@" sourceLinked="1"/>
        <c:majorTickMark val="out"/>
        <c:minorTickMark val="none"/>
        <c:tickLblPos val="low"/>
        <c:spPr>
          <a:ln w="9292">
            <a:noFill/>
          </a:ln>
        </c:spPr>
        <c:txPr>
          <a:bodyPr rot="0" vert="horz"/>
          <a:lstStyle/>
          <a:p>
            <a:pPr>
              <a:defRPr sz="750"/>
            </a:pPr>
            <a:endParaRPr lang="fr-FR"/>
          </a:p>
        </c:txPr>
        <c:crossAx val="186362880"/>
        <c:crossesAt val="0"/>
        <c:auto val="1"/>
        <c:lblAlgn val="ctr"/>
        <c:lblOffset val="200"/>
        <c:tickLblSkip val="1"/>
        <c:tickMarkSkip val="1"/>
        <c:noMultiLvlLbl val="0"/>
      </c:catAx>
      <c:valAx>
        <c:axId val="186362880"/>
        <c:scaling>
          <c:orientation val="minMax"/>
          <c:max val="80"/>
          <c:min val="-1"/>
        </c:scaling>
        <c:delete val="0"/>
        <c:axPos val="l"/>
        <c:numFmt formatCode="#,##0.0" sourceLinked="1"/>
        <c:majorTickMark val="none"/>
        <c:minorTickMark val="none"/>
        <c:tickLblPos val="none"/>
        <c:spPr>
          <a:ln w="9292">
            <a:noFill/>
          </a:ln>
        </c:spPr>
        <c:crossAx val="186361344"/>
        <c:crosses val="autoZero"/>
        <c:crossBetween val="between"/>
        <c:majorUnit val="2"/>
        <c:minorUnit val="2"/>
      </c:valAx>
      <c:spPr>
        <a:noFill/>
        <a:ln w="25387">
          <a:noFill/>
        </a:ln>
      </c:spPr>
    </c:plotArea>
    <c:plotVisOnly val="1"/>
    <c:dispBlanksAs val="gap"/>
    <c:showDLblsOverMax val="0"/>
  </c:chart>
  <c:spPr>
    <a:noFill/>
    <a:ln>
      <a:noFill/>
    </a:ln>
  </c:spPr>
  <c:txPr>
    <a:bodyPr/>
    <a:lstStyle/>
    <a:p>
      <a:pPr>
        <a:defRPr sz="1200" b="1" i="0" u="none" strike="noStrike" baseline="0">
          <a:solidFill>
            <a:schemeClr val="tx1"/>
          </a:solidFill>
          <a:latin typeface="+mj-lt"/>
          <a:ea typeface="Arial"/>
          <a:cs typeface="Arial"/>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5906" name="Rectangle 2"/>
          <p:cNvSpPr>
            <a:spLocks noGrp="1" noChangeArrowheads="1"/>
          </p:cNvSpPr>
          <p:nvPr>
            <p:ph type="hdr" sz="quarter"/>
          </p:nvPr>
        </p:nvSpPr>
        <p:spPr bwMode="auto">
          <a:xfrm>
            <a:off x="2" y="18"/>
            <a:ext cx="2978150" cy="271620"/>
          </a:xfrm>
          <a:prstGeom prst="rect">
            <a:avLst/>
          </a:prstGeom>
          <a:noFill/>
          <a:ln w="9525">
            <a:noFill/>
            <a:miter lim="800000"/>
            <a:headEnd/>
            <a:tailEnd/>
          </a:ln>
        </p:spPr>
        <p:txBody>
          <a:bodyPr vert="horz" wrap="square" lIns="82903" tIns="43113" rIns="82903" bIns="43113" numCol="1" anchor="t" anchorCtr="0" compatLnSpc="1">
            <a:prstTxWarp prst="textNoShape">
              <a:avLst/>
            </a:prstTxWarp>
            <a:spAutoFit/>
          </a:bodyPr>
          <a:lstStyle>
            <a:lvl1pPr algn="l" defTabSz="844433">
              <a:spcBef>
                <a:spcPct val="50000"/>
              </a:spcBef>
              <a:defRPr sz="1200" b="1">
                <a:latin typeface="Times New Roman" pitchFamily="18" charset="0"/>
                <a:cs typeface="Arial" pitchFamily="34" charset="0"/>
              </a:defRPr>
            </a:lvl1pPr>
          </a:lstStyle>
          <a:p>
            <a:pPr>
              <a:defRPr/>
            </a:pPr>
            <a:endParaRPr lang="en-GB"/>
          </a:p>
        </p:txBody>
      </p:sp>
      <p:sp>
        <p:nvSpPr>
          <p:cNvPr id="635907" name="Rectangle 3"/>
          <p:cNvSpPr>
            <a:spLocks noGrp="1" noChangeArrowheads="1"/>
          </p:cNvSpPr>
          <p:nvPr>
            <p:ph type="dt" sz="quarter" idx="1"/>
          </p:nvPr>
        </p:nvSpPr>
        <p:spPr bwMode="auto">
          <a:xfrm>
            <a:off x="3814777" y="18"/>
            <a:ext cx="2981326" cy="271620"/>
          </a:xfrm>
          <a:prstGeom prst="rect">
            <a:avLst/>
          </a:prstGeom>
          <a:noFill/>
          <a:ln w="9525">
            <a:noFill/>
            <a:miter lim="800000"/>
            <a:headEnd/>
            <a:tailEnd/>
          </a:ln>
        </p:spPr>
        <p:txBody>
          <a:bodyPr vert="horz" wrap="square" lIns="82903" tIns="43113" rIns="82903" bIns="43113" numCol="1" anchor="t" anchorCtr="0" compatLnSpc="1">
            <a:prstTxWarp prst="textNoShape">
              <a:avLst/>
            </a:prstTxWarp>
            <a:spAutoFit/>
          </a:bodyPr>
          <a:lstStyle>
            <a:lvl1pPr algn="r" defTabSz="844433">
              <a:spcBef>
                <a:spcPct val="50000"/>
              </a:spcBef>
              <a:defRPr sz="1200" b="1">
                <a:latin typeface="Times New Roman" pitchFamily="18" charset="0"/>
                <a:cs typeface="Arial" pitchFamily="34" charset="0"/>
              </a:defRPr>
            </a:lvl1pPr>
          </a:lstStyle>
          <a:p>
            <a:pPr>
              <a:defRPr/>
            </a:pPr>
            <a:r>
              <a:rPr lang="en-GB" dirty="0" smtClean="0"/>
              <a:t>Versailles - 29 </a:t>
            </a:r>
            <a:r>
              <a:rPr lang="en-GB" dirty="0" err="1" smtClean="0"/>
              <a:t>septembre</a:t>
            </a:r>
            <a:r>
              <a:rPr lang="en-GB" dirty="0" smtClean="0"/>
              <a:t> 2016</a:t>
            </a:r>
            <a:endParaRPr lang="en-GB" dirty="0"/>
          </a:p>
        </p:txBody>
      </p:sp>
      <p:sp>
        <p:nvSpPr>
          <p:cNvPr id="635908" name="Rectangle 4"/>
          <p:cNvSpPr>
            <a:spLocks noGrp="1" noChangeArrowheads="1"/>
          </p:cNvSpPr>
          <p:nvPr>
            <p:ph type="ftr" sz="quarter" idx="2"/>
          </p:nvPr>
        </p:nvSpPr>
        <p:spPr bwMode="auto">
          <a:xfrm>
            <a:off x="2" y="9701064"/>
            <a:ext cx="2978150" cy="271620"/>
          </a:xfrm>
          <a:prstGeom prst="rect">
            <a:avLst/>
          </a:prstGeom>
          <a:noFill/>
          <a:ln w="9525">
            <a:noFill/>
            <a:miter lim="800000"/>
            <a:headEnd/>
            <a:tailEnd/>
          </a:ln>
        </p:spPr>
        <p:txBody>
          <a:bodyPr vert="horz" wrap="square" lIns="82903" tIns="43113" rIns="82903" bIns="43113" numCol="1" anchor="b" anchorCtr="0" compatLnSpc="1">
            <a:prstTxWarp prst="textNoShape">
              <a:avLst/>
            </a:prstTxWarp>
            <a:spAutoFit/>
          </a:bodyPr>
          <a:lstStyle>
            <a:lvl1pPr algn="l" defTabSz="844433">
              <a:spcBef>
                <a:spcPct val="50000"/>
              </a:spcBef>
              <a:defRPr sz="1200" b="1">
                <a:latin typeface="Times New Roman" pitchFamily="18" charset="0"/>
                <a:cs typeface="Arial" pitchFamily="34" charset="0"/>
              </a:defRPr>
            </a:lvl1pPr>
          </a:lstStyle>
          <a:p>
            <a:pPr>
              <a:defRPr/>
            </a:pPr>
            <a:endParaRPr lang="en-GB"/>
          </a:p>
        </p:txBody>
      </p:sp>
      <p:sp>
        <p:nvSpPr>
          <p:cNvPr id="635909" name="Rectangle 5"/>
          <p:cNvSpPr>
            <a:spLocks noGrp="1" noChangeArrowheads="1"/>
          </p:cNvSpPr>
          <p:nvPr>
            <p:ph type="sldNum" sz="quarter" idx="3"/>
          </p:nvPr>
        </p:nvSpPr>
        <p:spPr bwMode="auto">
          <a:xfrm>
            <a:off x="3814777" y="9701064"/>
            <a:ext cx="2981326" cy="271620"/>
          </a:xfrm>
          <a:prstGeom prst="rect">
            <a:avLst/>
          </a:prstGeom>
          <a:noFill/>
          <a:ln w="9525">
            <a:noFill/>
            <a:miter lim="800000"/>
            <a:headEnd/>
            <a:tailEnd/>
          </a:ln>
        </p:spPr>
        <p:txBody>
          <a:bodyPr vert="horz" wrap="square" lIns="82903" tIns="43113" rIns="82903" bIns="43113" numCol="1" anchor="b" anchorCtr="0" compatLnSpc="1">
            <a:prstTxWarp prst="textNoShape">
              <a:avLst/>
            </a:prstTxWarp>
            <a:spAutoFit/>
          </a:bodyPr>
          <a:lstStyle>
            <a:lvl1pPr algn="r" defTabSz="844433">
              <a:spcBef>
                <a:spcPct val="50000"/>
              </a:spcBef>
              <a:defRPr sz="1200" b="1">
                <a:latin typeface="Times New Roman" pitchFamily="18" charset="0"/>
                <a:cs typeface="Arial" pitchFamily="34" charset="0"/>
              </a:defRPr>
            </a:lvl1pPr>
          </a:lstStyle>
          <a:p>
            <a:pPr>
              <a:defRPr/>
            </a:pPr>
            <a:fld id="{8AD11C5A-62AC-4255-9D71-B610591EF492}" type="slidenum">
              <a:rPr lang="en-GB"/>
              <a:pPr>
                <a:defRPr/>
              </a:pPr>
              <a:t>‹N°›</a:t>
            </a:fld>
            <a:endParaRPr lang="en-GB"/>
          </a:p>
        </p:txBody>
      </p:sp>
    </p:spTree>
    <p:extLst>
      <p:ext uri="{BB962C8B-B14F-4D97-AF65-F5344CB8AC3E}">
        <p14:creationId xmlns:p14="http://schemas.microsoft.com/office/powerpoint/2010/main" val="32763371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Grp="1" noRot="1" noChangeAspect="1" noChangeArrowheads="1" noTextEdit="1"/>
          </p:cNvSpPr>
          <p:nvPr>
            <p:ph type="sldImg" idx="2"/>
          </p:nvPr>
        </p:nvSpPr>
        <p:spPr bwMode="auto">
          <a:xfrm>
            <a:off x="889000" y="746125"/>
            <a:ext cx="4997450" cy="3749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193444" y="4710124"/>
            <a:ext cx="6396534" cy="4495800"/>
          </a:xfrm>
          <a:prstGeom prst="rect">
            <a:avLst/>
          </a:prstGeom>
          <a:noFill/>
          <a:ln w="9525">
            <a:noFill/>
            <a:miter lim="800000"/>
            <a:headEnd/>
            <a:tailEnd/>
          </a:ln>
        </p:spPr>
        <p:txBody>
          <a:bodyPr vert="horz" wrap="square" lIns="85558" tIns="42779" rIns="85558" bIns="42779" numCol="1" anchor="t" anchorCtr="0" compatLnSpc="1">
            <a:prstTxWarp prst="textNoShape">
              <a:avLst/>
            </a:prstTxWarp>
          </a:bodyPr>
          <a:lstStyle/>
          <a:p>
            <a:pPr lvl="0"/>
            <a:endParaRPr lang="fr-FR" noProof="0" dirty="0" smtClean="0"/>
          </a:p>
        </p:txBody>
      </p:sp>
      <p:sp>
        <p:nvSpPr>
          <p:cNvPr id="8199" name="Rectangle 7"/>
          <p:cNvSpPr>
            <a:spLocks noGrp="1" noChangeArrowheads="1"/>
          </p:cNvSpPr>
          <p:nvPr>
            <p:ph type="sldNum" sz="quarter" idx="5"/>
          </p:nvPr>
        </p:nvSpPr>
        <p:spPr bwMode="auto">
          <a:xfrm>
            <a:off x="3852793" y="9361476"/>
            <a:ext cx="2936874" cy="495299"/>
          </a:xfrm>
          <a:prstGeom prst="rect">
            <a:avLst/>
          </a:prstGeom>
          <a:noFill/>
          <a:ln w="9525">
            <a:noFill/>
            <a:miter lim="800000"/>
            <a:headEnd/>
            <a:tailEnd/>
          </a:ln>
        </p:spPr>
        <p:txBody>
          <a:bodyPr vert="horz" wrap="square" lIns="85558" tIns="42779" rIns="85558" bIns="42779" numCol="1" anchor="b" anchorCtr="0" compatLnSpc="1">
            <a:prstTxWarp prst="textNoShape">
              <a:avLst/>
            </a:prstTxWarp>
          </a:bodyPr>
          <a:lstStyle>
            <a:lvl1pPr algn="r" defTabSz="857271">
              <a:spcBef>
                <a:spcPct val="0"/>
              </a:spcBef>
              <a:defRPr sz="1200">
                <a:latin typeface="Arial" pitchFamily="34" charset="0"/>
                <a:cs typeface="Arial" pitchFamily="34" charset="0"/>
              </a:defRPr>
            </a:lvl1pPr>
          </a:lstStyle>
          <a:p>
            <a:pPr>
              <a:defRPr/>
            </a:pPr>
            <a:fld id="{634B2122-A64F-4A00-919F-CE5BAA0DCEC3}" type="slidenum">
              <a:rPr lang="fr-FR"/>
              <a:pPr>
                <a:defRPr/>
              </a:pPr>
              <a:t>‹N°›</a:t>
            </a:fld>
            <a:endParaRPr lang="fr-FR"/>
          </a:p>
        </p:txBody>
      </p:sp>
    </p:spTree>
    <p:extLst>
      <p:ext uri="{BB962C8B-B14F-4D97-AF65-F5344CB8AC3E}">
        <p14:creationId xmlns:p14="http://schemas.microsoft.com/office/powerpoint/2010/main" val="17031432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34B2122-A64F-4A00-919F-CE5BAA0DCEC3}" type="slidenum">
              <a:rPr lang="fr-FR" smtClean="0">
                <a:solidFill>
                  <a:prstClr val="black"/>
                </a:solidFill>
              </a:rPr>
              <a:pPr>
                <a:defRPr/>
              </a:pPr>
              <a:t>1</a:t>
            </a:fld>
            <a:endParaRPr lang="fr-FR">
              <a:solidFill>
                <a:prstClr val="black"/>
              </a:solidFill>
            </a:endParaRPr>
          </a:p>
        </p:txBody>
      </p:sp>
    </p:spTree>
    <p:extLst>
      <p:ext uri="{BB962C8B-B14F-4D97-AF65-F5344CB8AC3E}">
        <p14:creationId xmlns:p14="http://schemas.microsoft.com/office/powerpoint/2010/main" val="835900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pPr>
              <a:defRPr/>
            </a:pPr>
            <a:fld id="{634B2122-A64F-4A00-919F-CE5BAA0DCEC3}" type="slidenum">
              <a:rPr lang="fr-FR" smtClean="0"/>
              <a:pPr>
                <a:defRPr/>
              </a:pPr>
              <a:t>10</a:t>
            </a:fld>
            <a:endParaRPr lang="fr-FR"/>
          </a:p>
        </p:txBody>
      </p:sp>
      <p:sp>
        <p:nvSpPr>
          <p:cNvPr id="5" name="Espace réservé des commentaires 2"/>
          <p:cNvSpPr>
            <a:spLocks noGrp="1"/>
          </p:cNvSpPr>
          <p:nvPr>
            <p:ph type="body" idx="3"/>
          </p:nvPr>
        </p:nvSpPr>
        <p:spPr>
          <a:xfrm>
            <a:off x="193446" y="4710124"/>
            <a:ext cx="6396534" cy="4495800"/>
          </a:xfrm>
        </p:spPr>
        <p:txBody>
          <a:bodyPr/>
          <a:lstStyle/>
          <a:p>
            <a:r>
              <a:rPr lang="fr-FR" sz="1600" dirty="0" smtClean="0"/>
              <a:t>Pour </a:t>
            </a:r>
            <a:r>
              <a:rPr lang="fr-FR" sz="1600" dirty="0"/>
              <a:t>une plus grande représentativité, </a:t>
            </a:r>
            <a:r>
              <a:rPr lang="fr-FR" sz="1600" dirty="0" smtClean="0"/>
              <a:t>les chiffres repris ici sont ceux de 2018, et portent donc sur l’intégralité du dernier exercice clos</a:t>
            </a:r>
          </a:p>
          <a:p>
            <a:endParaRPr lang="fr-FR" sz="1600" dirty="0" smtClean="0"/>
          </a:p>
          <a:p>
            <a:pPr marL="285740" indent="-285740">
              <a:buFont typeface="Wingdings" panose="05000000000000000000" pitchFamily="2" charset="2"/>
              <a:buChar char="q"/>
            </a:pPr>
            <a:r>
              <a:rPr lang="fr-FR" sz="1600" dirty="0" smtClean="0"/>
              <a:t>Un </a:t>
            </a:r>
            <a:r>
              <a:rPr lang="fr-FR" sz="1600" dirty="0"/>
              <a:t>business model diversifié par pays et par métier</a:t>
            </a:r>
          </a:p>
          <a:p>
            <a:pPr marL="742922" lvl="1" indent="-285740">
              <a:buFont typeface="Wingdings" panose="05000000000000000000" pitchFamily="2" charset="2"/>
              <a:buChar char="ü"/>
            </a:pPr>
            <a:r>
              <a:rPr lang="fr-FR" sz="1400" dirty="0"/>
              <a:t>Pas de concentration pays, métier, secteur d’activité</a:t>
            </a:r>
          </a:p>
          <a:p>
            <a:pPr marL="742922" lvl="1" indent="-285740">
              <a:buFont typeface="Wingdings" panose="05000000000000000000" pitchFamily="2" charset="2"/>
              <a:buChar char="ü"/>
            </a:pPr>
            <a:r>
              <a:rPr lang="fr-FR" sz="1400" dirty="0"/>
              <a:t>Aucun métier &gt;</a:t>
            </a:r>
            <a:r>
              <a:rPr lang="fr-FR" sz="1400" dirty="0" smtClean="0"/>
              <a:t>16% </a:t>
            </a:r>
            <a:r>
              <a:rPr lang="fr-FR" sz="1400" dirty="0"/>
              <a:t>des fonds propres alloués</a:t>
            </a:r>
          </a:p>
          <a:p>
            <a:pPr marL="742922" lvl="1" indent="-285740">
              <a:buFont typeface="Wingdings" panose="05000000000000000000" pitchFamily="2" charset="2"/>
              <a:buChar char="ü"/>
            </a:pPr>
            <a:r>
              <a:rPr lang="fr-FR" sz="1400" dirty="0"/>
              <a:t>Présence pour l’essentiel dans les pays développés </a:t>
            </a:r>
            <a:r>
              <a:rPr lang="fr-FR" sz="1400" dirty="0" smtClean="0"/>
              <a:t>(&gt;90%)</a:t>
            </a:r>
            <a:endParaRPr lang="fr-FR" sz="1400" dirty="0"/>
          </a:p>
          <a:p>
            <a:pPr marL="742922" lvl="1" indent="-285740">
              <a:buFont typeface="Wingdings" panose="05000000000000000000" pitchFamily="2" charset="2"/>
              <a:buChar char="ü"/>
            </a:pPr>
            <a:r>
              <a:rPr lang="fr-FR" sz="1400" dirty="0"/>
              <a:t>Des métiers et des géographies évoluant selon des cycles différents</a:t>
            </a:r>
            <a:endParaRPr lang="fr-FR" sz="600" dirty="0"/>
          </a:p>
          <a:p>
            <a:pPr lvl="1"/>
            <a:endParaRPr lang="fr-FR" sz="1400" dirty="0">
              <a:solidFill>
                <a:srgbClr val="FF0000"/>
              </a:solidFill>
            </a:endParaRPr>
          </a:p>
          <a:p>
            <a:pPr marL="285740" indent="-285740">
              <a:buFont typeface="Wingdings" panose="05000000000000000000" pitchFamily="2" charset="2"/>
              <a:buChar char="q"/>
            </a:pPr>
            <a:r>
              <a:rPr lang="fr-FR" sz="1600" dirty="0"/>
              <a:t>Une forte résilience aux environnements changeants</a:t>
            </a:r>
          </a:p>
          <a:p>
            <a:pPr marL="742922" lvl="1" indent="-285740">
              <a:buFont typeface="Wingdings" panose="05000000000000000000" pitchFamily="2" charset="2"/>
              <a:buChar char="ü"/>
            </a:pPr>
            <a:r>
              <a:rPr lang="fr-FR" sz="1400" dirty="0"/>
              <a:t>Exemple du « </a:t>
            </a:r>
            <a:r>
              <a:rPr lang="fr-FR" sz="1400" dirty="0" err="1"/>
              <a:t>Brexit</a:t>
            </a:r>
            <a:r>
              <a:rPr lang="fr-FR" sz="1400" dirty="0"/>
              <a:t> » : répartition équilibrée des activités de marché en Europe entre Paris et Londres</a:t>
            </a:r>
            <a:br>
              <a:rPr lang="fr-FR" sz="1400" dirty="0"/>
            </a:br>
            <a:r>
              <a:rPr lang="fr-FR" sz="1400" dirty="0"/>
              <a:t>(R-U : </a:t>
            </a:r>
            <a:r>
              <a:rPr lang="fr-FR" sz="1400" dirty="0" smtClean="0"/>
              <a:t>≈ 5,0% </a:t>
            </a:r>
            <a:r>
              <a:rPr lang="fr-FR" sz="1400" dirty="0"/>
              <a:t>des engagements du </a:t>
            </a:r>
            <a:r>
              <a:rPr lang="fr-FR" sz="1400" dirty="0" smtClean="0"/>
              <a:t>Groupe)</a:t>
            </a:r>
          </a:p>
          <a:p>
            <a:pPr marL="742922" lvl="1" indent="-285740">
              <a:buFont typeface="Wingdings" panose="05000000000000000000" pitchFamily="2" charset="2"/>
              <a:buChar char="ü"/>
            </a:pPr>
            <a:r>
              <a:rPr lang="fr-FR" sz="1400" dirty="0" smtClean="0"/>
              <a:t>Turquie : moins de 2% des engagements bruts du Groupe</a:t>
            </a:r>
            <a:endParaRPr lang="fr-FR" sz="1400" dirty="0"/>
          </a:p>
          <a:p>
            <a:pPr algn="just"/>
            <a:endParaRPr lang="en-GB" sz="1100" dirty="0">
              <a:solidFill>
                <a:prstClr val="black"/>
              </a:solidFill>
              <a:latin typeface="Arial" panose="020B0604020202020204" pitchFamily="34" charset="0"/>
            </a:endParaRPr>
          </a:p>
        </p:txBody>
      </p:sp>
    </p:spTree>
    <p:extLst>
      <p:ext uri="{BB962C8B-B14F-4D97-AF65-F5344CB8AC3E}">
        <p14:creationId xmlns:p14="http://schemas.microsoft.com/office/powerpoint/2010/main" val="4109018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43347" y="9475799"/>
            <a:ext cx="2936876" cy="49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5" tIns="42698" rIns="85395" bIns="42698"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F1728D77-B45B-47AE-8032-7C666A3F965D}" type="slidenum">
              <a:rPr lang="fr-FR" sz="1200">
                <a:solidFill>
                  <a:prstClr val="black"/>
                </a:solidFill>
              </a:rPr>
              <a:pPr algn="r" eaLnBrk="1" hangingPunct="1">
                <a:spcBef>
                  <a:spcPct val="0"/>
                </a:spcBef>
              </a:pPr>
              <a:t>11</a:t>
            </a:fld>
            <a:endParaRPr lang="fr-FR" sz="1200">
              <a:solidFill>
                <a:prstClr val="black"/>
              </a:solidFill>
            </a:endParaRPr>
          </a:p>
        </p:txBody>
      </p:sp>
      <p:sp>
        <p:nvSpPr>
          <p:cNvPr id="48131" name="Rectangle 7"/>
          <p:cNvSpPr txBox="1">
            <a:spLocks noGrp="1" noChangeArrowheads="1"/>
          </p:cNvSpPr>
          <p:nvPr/>
        </p:nvSpPr>
        <p:spPr bwMode="auto">
          <a:xfrm>
            <a:off x="3843347" y="9475799"/>
            <a:ext cx="2936876" cy="49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009" tIns="42504" rIns="85009" bIns="42504" anchor="b"/>
          <a:lstStyle>
            <a:lvl1pPr algn="ctr" defTabSz="850900" eaLnBrk="0" hangingPunct="0">
              <a:spcBef>
                <a:spcPct val="50000"/>
              </a:spcBef>
              <a:defRPr sz="1400">
                <a:solidFill>
                  <a:schemeClr val="tx1"/>
                </a:solidFill>
                <a:latin typeface="Arial" charset="0"/>
                <a:cs typeface="Arial" charset="0"/>
              </a:defRPr>
            </a:lvl1pPr>
            <a:lvl2pPr marL="742950" indent="-285750" algn="ctr" defTabSz="850900" eaLnBrk="0" hangingPunct="0">
              <a:spcBef>
                <a:spcPct val="50000"/>
              </a:spcBef>
              <a:defRPr sz="1400">
                <a:solidFill>
                  <a:schemeClr val="tx1"/>
                </a:solidFill>
                <a:latin typeface="Arial" charset="0"/>
                <a:cs typeface="Arial" charset="0"/>
              </a:defRPr>
            </a:lvl2pPr>
            <a:lvl3pPr marL="1143000" indent="-228600" algn="ctr" defTabSz="850900" eaLnBrk="0" hangingPunct="0">
              <a:spcBef>
                <a:spcPct val="50000"/>
              </a:spcBef>
              <a:defRPr sz="1400">
                <a:solidFill>
                  <a:schemeClr val="tx1"/>
                </a:solidFill>
                <a:latin typeface="Arial" charset="0"/>
                <a:cs typeface="Arial" charset="0"/>
              </a:defRPr>
            </a:lvl3pPr>
            <a:lvl4pPr marL="1600200" indent="-228600" algn="ctr" defTabSz="850900" eaLnBrk="0" hangingPunct="0">
              <a:spcBef>
                <a:spcPct val="50000"/>
              </a:spcBef>
              <a:defRPr sz="1400">
                <a:solidFill>
                  <a:schemeClr val="tx1"/>
                </a:solidFill>
                <a:latin typeface="Arial" charset="0"/>
                <a:cs typeface="Arial" charset="0"/>
              </a:defRPr>
            </a:lvl4pPr>
            <a:lvl5pPr marL="2057400" indent="-228600" algn="ctr" defTabSz="850900" eaLnBrk="0" hangingPunct="0">
              <a:spcBef>
                <a:spcPct val="50000"/>
              </a:spcBef>
              <a:defRPr sz="1400">
                <a:solidFill>
                  <a:schemeClr val="tx1"/>
                </a:solidFill>
                <a:latin typeface="Arial" charset="0"/>
                <a:cs typeface="Arial" charset="0"/>
              </a:defRPr>
            </a:lvl5pPr>
            <a:lvl6pPr marL="2514600" indent="-228600" algn="ctr" defTabSz="850900"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0900"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0900"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0900"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2BB8BA6A-7350-4D8C-B7D1-8C2AF8C3AD77}" type="slidenum">
              <a:rPr lang="fr-FR" sz="1200">
                <a:solidFill>
                  <a:prstClr val="black"/>
                </a:solidFill>
              </a:rPr>
              <a:pPr algn="r" eaLnBrk="1" hangingPunct="1">
                <a:spcBef>
                  <a:spcPct val="0"/>
                </a:spcBef>
              </a:pPr>
              <a:t>11</a:t>
            </a:fld>
            <a:endParaRPr lang="fr-FR" sz="1200">
              <a:solidFill>
                <a:prstClr val="black"/>
              </a:solidFill>
            </a:endParaRPr>
          </a:p>
        </p:txBody>
      </p:sp>
      <p:sp>
        <p:nvSpPr>
          <p:cNvPr id="48132" name="Text Box 2"/>
          <p:cNvSpPr txBox="1">
            <a:spLocks noChangeArrowheads="1"/>
          </p:cNvSpPr>
          <p:nvPr/>
        </p:nvSpPr>
        <p:spPr bwMode="auto">
          <a:xfrm>
            <a:off x="1139169" y="2728630"/>
            <a:ext cx="161685" cy="5323481"/>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953" tIns="41570" rIns="79953" bIns="63962" anchor="ctr">
            <a:spAutoFit/>
          </a:bodyPr>
          <a:lstStyle>
            <a:lvl1pPr algn="ctr" defTabSz="815975" eaLnBrk="0" hangingPunct="0">
              <a:spcBef>
                <a:spcPct val="50000"/>
              </a:spcBef>
              <a:defRPr sz="1400">
                <a:solidFill>
                  <a:schemeClr val="tx1"/>
                </a:solidFill>
                <a:latin typeface="Arial" charset="0"/>
                <a:cs typeface="Arial" charset="0"/>
              </a:defRPr>
            </a:lvl1pPr>
            <a:lvl2pPr marL="742950" indent="-285750" algn="ctr" defTabSz="815975" eaLnBrk="0" hangingPunct="0">
              <a:spcBef>
                <a:spcPct val="50000"/>
              </a:spcBef>
              <a:defRPr sz="1400">
                <a:solidFill>
                  <a:schemeClr val="tx1"/>
                </a:solidFill>
                <a:latin typeface="Arial" charset="0"/>
                <a:cs typeface="Arial" charset="0"/>
              </a:defRPr>
            </a:lvl2pPr>
            <a:lvl3pPr marL="1143000" indent="-228600" algn="ctr" defTabSz="815975" eaLnBrk="0" hangingPunct="0">
              <a:spcBef>
                <a:spcPct val="50000"/>
              </a:spcBef>
              <a:defRPr sz="1400">
                <a:solidFill>
                  <a:schemeClr val="tx1"/>
                </a:solidFill>
                <a:latin typeface="Arial" charset="0"/>
                <a:cs typeface="Arial" charset="0"/>
              </a:defRPr>
            </a:lvl3pPr>
            <a:lvl4pPr marL="1600200" indent="-228600" algn="ctr" defTabSz="815975" eaLnBrk="0" hangingPunct="0">
              <a:spcBef>
                <a:spcPct val="50000"/>
              </a:spcBef>
              <a:defRPr sz="1400">
                <a:solidFill>
                  <a:schemeClr val="tx1"/>
                </a:solidFill>
                <a:latin typeface="Arial" charset="0"/>
                <a:cs typeface="Arial" charset="0"/>
              </a:defRPr>
            </a:lvl4pPr>
            <a:lvl5pPr marL="2057400" indent="-228600" algn="ctr" defTabSz="815975" eaLnBrk="0" hangingPunct="0">
              <a:spcBef>
                <a:spcPct val="50000"/>
              </a:spcBef>
              <a:defRPr sz="1400">
                <a:solidFill>
                  <a:schemeClr val="tx1"/>
                </a:solidFill>
                <a:latin typeface="Arial" charset="0"/>
                <a:cs typeface="Arial" charset="0"/>
              </a:defRPr>
            </a:lvl5pPr>
            <a:lvl6pPr marL="2514600" indent="-228600" algn="ctr" defTabSz="8159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159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159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15975"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33900" b="1">
              <a:solidFill>
                <a:prstClr val="black"/>
              </a:solidFill>
            </a:endParaRPr>
          </a:p>
        </p:txBody>
      </p:sp>
      <p:sp>
        <p:nvSpPr>
          <p:cNvPr id="48133" name="Rectangle 3"/>
          <p:cNvSpPr>
            <a:spLocks noGrp="1" noRot="1" noChangeAspect="1" noChangeArrowheads="1" noTextEdit="1"/>
          </p:cNvSpPr>
          <p:nvPr>
            <p:ph type="sldImg"/>
          </p:nvPr>
        </p:nvSpPr>
        <p:spPr>
          <a:xfrm>
            <a:off x="376238" y="334963"/>
            <a:ext cx="6089650" cy="4568825"/>
          </a:xfrm>
          <a:ln/>
        </p:spPr>
      </p:sp>
      <p:sp>
        <p:nvSpPr>
          <p:cNvPr id="48134" name="Rectangle 4"/>
          <p:cNvSpPr>
            <a:spLocks noGrp="1" noChangeArrowheads="1"/>
          </p:cNvSpPr>
          <p:nvPr>
            <p:ph type="body" idx="1"/>
          </p:nvPr>
        </p:nvSpPr>
        <p:spPr>
          <a:xfrm>
            <a:off x="676280" y="5087944"/>
            <a:ext cx="5424486"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04" tIns="40203" rIns="80404" bIns="40203"/>
          <a:lstStyle/>
          <a:p>
            <a:pPr eaLnBrk="1" hangingPunct="1"/>
            <a:endParaRPr lang="en-GB" dirty="0"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43358" y="9475804"/>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81" tIns="42790" rIns="85581" bIns="42790"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A7B77952-8AB6-4F9C-A43B-BFB83BDB236C}" type="slidenum">
              <a:rPr lang="fr-FR" sz="1200"/>
              <a:pPr algn="r" eaLnBrk="1" hangingPunct="1">
                <a:spcBef>
                  <a:spcPct val="0"/>
                </a:spcBef>
              </a:pPr>
              <a:t>12</a:t>
            </a:fld>
            <a:endParaRPr lang="fr-FR" sz="1200"/>
          </a:p>
        </p:txBody>
      </p:sp>
      <p:sp>
        <p:nvSpPr>
          <p:cNvPr id="49155" name="Rectangle 7"/>
          <p:cNvSpPr txBox="1">
            <a:spLocks noGrp="1" noChangeArrowheads="1"/>
          </p:cNvSpPr>
          <p:nvPr/>
        </p:nvSpPr>
        <p:spPr bwMode="auto">
          <a:xfrm>
            <a:off x="3843358" y="9475804"/>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193" tIns="42596" rIns="85193" bIns="42596" anchor="b"/>
          <a:lstStyle>
            <a:lvl1pPr algn="ctr" defTabSz="850900" eaLnBrk="0" hangingPunct="0">
              <a:spcBef>
                <a:spcPct val="50000"/>
              </a:spcBef>
              <a:defRPr sz="1400">
                <a:solidFill>
                  <a:schemeClr val="tx1"/>
                </a:solidFill>
                <a:latin typeface="Arial" charset="0"/>
                <a:cs typeface="Arial" charset="0"/>
              </a:defRPr>
            </a:lvl1pPr>
            <a:lvl2pPr marL="742950" indent="-285750" algn="ctr" defTabSz="850900" eaLnBrk="0" hangingPunct="0">
              <a:spcBef>
                <a:spcPct val="50000"/>
              </a:spcBef>
              <a:defRPr sz="1400">
                <a:solidFill>
                  <a:schemeClr val="tx1"/>
                </a:solidFill>
                <a:latin typeface="Arial" charset="0"/>
                <a:cs typeface="Arial" charset="0"/>
              </a:defRPr>
            </a:lvl2pPr>
            <a:lvl3pPr marL="1143000" indent="-228600" algn="ctr" defTabSz="850900" eaLnBrk="0" hangingPunct="0">
              <a:spcBef>
                <a:spcPct val="50000"/>
              </a:spcBef>
              <a:defRPr sz="1400">
                <a:solidFill>
                  <a:schemeClr val="tx1"/>
                </a:solidFill>
                <a:latin typeface="Arial" charset="0"/>
                <a:cs typeface="Arial" charset="0"/>
              </a:defRPr>
            </a:lvl3pPr>
            <a:lvl4pPr marL="1600200" indent="-228600" algn="ctr" defTabSz="850900" eaLnBrk="0" hangingPunct="0">
              <a:spcBef>
                <a:spcPct val="50000"/>
              </a:spcBef>
              <a:defRPr sz="1400">
                <a:solidFill>
                  <a:schemeClr val="tx1"/>
                </a:solidFill>
                <a:latin typeface="Arial" charset="0"/>
                <a:cs typeface="Arial" charset="0"/>
              </a:defRPr>
            </a:lvl4pPr>
            <a:lvl5pPr marL="2057400" indent="-228600" algn="ctr" defTabSz="850900" eaLnBrk="0" hangingPunct="0">
              <a:spcBef>
                <a:spcPct val="50000"/>
              </a:spcBef>
              <a:defRPr sz="1400">
                <a:solidFill>
                  <a:schemeClr val="tx1"/>
                </a:solidFill>
                <a:latin typeface="Arial" charset="0"/>
                <a:cs typeface="Arial" charset="0"/>
              </a:defRPr>
            </a:lvl5pPr>
            <a:lvl6pPr marL="2514600" indent="-228600" algn="ctr" defTabSz="850900"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0900"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0900"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0900"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184A21C0-8818-4C67-86E3-63BA61759411}" type="slidenum">
              <a:rPr lang="fr-FR" sz="1200"/>
              <a:pPr algn="r" eaLnBrk="1" hangingPunct="1">
                <a:spcBef>
                  <a:spcPct val="0"/>
                </a:spcBef>
              </a:pPr>
              <a:t>12</a:t>
            </a:fld>
            <a:endParaRPr lang="fr-FR" sz="1200"/>
          </a:p>
        </p:txBody>
      </p:sp>
      <p:sp>
        <p:nvSpPr>
          <p:cNvPr id="49156" name="Text Box 2"/>
          <p:cNvSpPr txBox="1">
            <a:spLocks noChangeArrowheads="1"/>
          </p:cNvSpPr>
          <p:nvPr/>
        </p:nvSpPr>
        <p:spPr bwMode="auto">
          <a:xfrm>
            <a:off x="1139156" y="2728626"/>
            <a:ext cx="161686" cy="5323481"/>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5" tIns="41661" rIns="80125" bIns="64100" anchor="ctr">
            <a:spAutoFit/>
          </a:bodyPr>
          <a:lstStyle>
            <a:lvl1pPr algn="ctr" defTabSz="815975" eaLnBrk="0" hangingPunct="0">
              <a:spcBef>
                <a:spcPct val="50000"/>
              </a:spcBef>
              <a:defRPr sz="1400">
                <a:solidFill>
                  <a:schemeClr val="tx1"/>
                </a:solidFill>
                <a:latin typeface="Arial" charset="0"/>
                <a:cs typeface="Arial" charset="0"/>
              </a:defRPr>
            </a:lvl1pPr>
            <a:lvl2pPr marL="742950" indent="-285750" algn="ctr" defTabSz="815975" eaLnBrk="0" hangingPunct="0">
              <a:spcBef>
                <a:spcPct val="50000"/>
              </a:spcBef>
              <a:defRPr sz="1400">
                <a:solidFill>
                  <a:schemeClr val="tx1"/>
                </a:solidFill>
                <a:latin typeface="Arial" charset="0"/>
                <a:cs typeface="Arial" charset="0"/>
              </a:defRPr>
            </a:lvl2pPr>
            <a:lvl3pPr marL="1143000" indent="-228600" algn="ctr" defTabSz="815975" eaLnBrk="0" hangingPunct="0">
              <a:spcBef>
                <a:spcPct val="50000"/>
              </a:spcBef>
              <a:defRPr sz="1400">
                <a:solidFill>
                  <a:schemeClr val="tx1"/>
                </a:solidFill>
                <a:latin typeface="Arial" charset="0"/>
                <a:cs typeface="Arial" charset="0"/>
              </a:defRPr>
            </a:lvl3pPr>
            <a:lvl4pPr marL="1600200" indent="-228600" algn="ctr" defTabSz="815975" eaLnBrk="0" hangingPunct="0">
              <a:spcBef>
                <a:spcPct val="50000"/>
              </a:spcBef>
              <a:defRPr sz="1400">
                <a:solidFill>
                  <a:schemeClr val="tx1"/>
                </a:solidFill>
                <a:latin typeface="Arial" charset="0"/>
                <a:cs typeface="Arial" charset="0"/>
              </a:defRPr>
            </a:lvl4pPr>
            <a:lvl5pPr marL="2057400" indent="-228600" algn="ctr" defTabSz="815975" eaLnBrk="0" hangingPunct="0">
              <a:spcBef>
                <a:spcPct val="50000"/>
              </a:spcBef>
              <a:defRPr sz="1400">
                <a:solidFill>
                  <a:schemeClr val="tx1"/>
                </a:solidFill>
                <a:latin typeface="Arial" charset="0"/>
                <a:cs typeface="Arial" charset="0"/>
              </a:defRPr>
            </a:lvl5pPr>
            <a:lvl6pPr marL="2514600" indent="-228600" algn="ctr" defTabSz="8159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159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159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15975"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34000" b="1"/>
          </a:p>
        </p:txBody>
      </p:sp>
      <p:sp>
        <p:nvSpPr>
          <p:cNvPr id="49157" name="Rectangle 3"/>
          <p:cNvSpPr>
            <a:spLocks noGrp="1" noRot="1" noChangeAspect="1" noChangeArrowheads="1" noTextEdit="1"/>
          </p:cNvSpPr>
          <p:nvPr>
            <p:ph type="sldImg"/>
          </p:nvPr>
        </p:nvSpPr>
        <p:spPr>
          <a:xfrm>
            <a:off x="376238" y="333375"/>
            <a:ext cx="6089650" cy="4568825"/>
          </a:xfrm>
          <a:ln/>
        </p:spPr>
      </p:sp>
      <p:sp>
        <p:nvSpPr>
          <p:cNvPr id="2" name="Espace réservé des commentaires 1"/>
          <p:cNvSpPr>
            <a:spLocks noGrp="1"/>
          </p:cNvSpPr>
          <p:nvPr>
            <p:ph type="body" idx="1"/>
          </p:nvPr>
        </p:nvSpPr>
        <p:spPr/>
        <p:txBody>
          <a:bodyPr/>
          <a:lstStyle/>
          <a:p>
            <a:pPr marL="0" lvl="1" defTabSz="914367">
              <a:defRPr/>
            </a:pPr>
            <a:endParaRPr lang="fr-FR" sz="1100" dirty="0">
              <a:solidFill>
                <a:schemeClr val="tx2"/>
              </a:solidFill>
            </a:endParaRPr>
          </a:p>
          <a:p>
            <a:endParaRPr lang="fr-FR" dirty="0"/>
          </a:p>
        </p:txBody>
      </p:sp>
      <p:sp>
        <p:nvSpPr>
          <p:cNvPr id="7" name="Rectangle 3"/>
          <p:cNvSpPr txBox="1">
            <a:spLocks noChangeArrowheads="1"/>
          </p:cNvSpPr>
          <p:nvPr/>
        </p:nvSpPr>
        <p:spPr bwMode="auto">
          <a:xfrm>
            <a:off x="190501" y="4991403"/>
            <a:ext cx="6448425" cy="49009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917" tIns="40457" rIns="80917" bIns="40457"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Bef>
                <a:spcPts val="0"/>
              </a:spcBef>
            </a:pPr>
            <a:r>
              <a:rPr lang="fr-FR" dirty="0" smtClean="0">
                <a:latin typeface="Arial" charset="0"/>
                <a:cs typeface="Arial" charset="0"/>
              </a:rPr>
              <a:t>Je ne suis pas sûr que beaucoup d’autres établissements bancaires soient à même de faire montre d’une évolution semblable de l’actif net comptable depuis le début de la crise. Cette évolution reflète le fait que BNP Paribas :</a:t>
            </a:r>
          </a:p>
          <a:p>
            <a:pPr marL="171450" indent="-171450" eaLnBrk="1" hangingPunct="1">
              <a:spcBef>
                <a:spcPts val="0"/>
              </a:spcBef>
              <a:buFont typeface="Arial" panose="020B0604020202020204" pitchFamily="34" charset="0"/>
              <a:buChar char="•"/>
            </a:pPr>
            <a:r>
              <a:rPr lang="fr-FR" dirty="0" smtClean="0">
                <a:latin typeface="Arial" charset="0"/>
                <a:cs typeface="Arial" charset="0"/>
              </a:rPr>
              <a:t>n’a jamais fait de perte annuelle,</a:t>
            </a:r>
          </a:p>
          <a:p>
            <a:pPr marL="171450" indent="-171450" eaLnBrk="1" hangingPunct="1">
              <a:spcBef>
                <a:spcPts val="0"/>
              </a:spcBef>
              <a:buFont typeface="Arial" panose="020B0604020202020204" pitchFamily="34" charset="0"/>
              <a:buChar char="•"/>
            </a:pPr>
            <a:r>
              <a:rPr lang="fr-FR" dirty="0" smtClean="0">
                <a:latin typeface="Arial" charset="0"/>
                <a:cs typeface="Arial" charset="0"/>
              </a:rPr>
              <a:t>n’a pas non plus dilué ses actionnaires sur la période.</a:t>
            </a:r>
          </a:p>
          <a:p>
            <a:pPr eaLnBrk="1" hangingPunct="1">
              <a:spcBef>
                <a:spcPts val="0"/>
              </a:spcBef>
            </a:pPr>
            <a:endParaRPr lang="fr-FR" dirty="0" smtClean="0">
              <a:latin typeface="Arial" charset="0"/>
              <a:cs typeface="Arial" charset="0"/>
            </a:endParaRPr>
          </a:p>
          <a:p>
            <a:pPr eaLnBrk="1" hangingPunct="1">
              <a:spcBef>
                <a:spcPts val="0"/>
              </a:spcBef>
            </a:pPr>
            <a:r>
              <a:rPr lang="fr-FR" dirty="0" smtClean="0">
                <a:latin typeface="Arial" charset="0"/>
                <a:cs typeface="Arial" charset="0"/>
              </a:rPr>
              <a:t>Ce niveau d’actif net comptable ne se retrouve malheureusement pas dans le cours de bourse, lequel s’est plutôt situé au cours des dernières semaines à environ 60%  de ce chiffre.</a:t>
            </a:r>
          </a:p>
          <a:p>
            <a:pPr eaLnBrk="1" hangingPunct="1">
              <a:spcBef>
                <a:spcPts val="0"/>
              </a:spcBef>
            </a:pPr>
            <a:endParaRPr lang="fr-FR" dirty="0" smtClean="0">
              <a:solidFill>
                <a:srgbClr val="000000"/>
              </a:solidFill>
              <a:latin typeface="Arial" charset="0"/>
              <a:cs typeface="Arial" charset="0"/>
            </a:endParaRPr>
          </a:p>
          <a:p>
            <a:pPr eaLnBrk="1" hangingPunct="1">
              <a:spcBef>
                <a:spcPts val="0"/>
              </a:spcBef>
            </a:pPr>
            <a:r>
              <a:rPr lang="fr-FR" dirty="0" smtClean="0">
                <a:solidFill>
                  <a:srgbClr val="000000"/>
                </a:solidFill>
                <a:latin typeface="Arial" charset="0"/>
                <a:cs typeface="Arial" charset="0"/>
              </a:rPr>
              <a:t>La raison en réside essentiellement dans les observations suivantes :</a:t>
            </a:r>
          </a:p>
          <a:p>
            <a:pPr marL="171450" indent="-171450" eaLnBrk="1" hangingPunct="1">
              <a:spcBef>
                <a:spcPts val="0"/>
              </a:spcBef>
              <a:buFont typeface="Arial" panose="020B0604020202020204" pitchFamily="34" charset="0"/>
              <a:buChar char="•"/>
            </a:pPr>
            <a:r>
              <a:rPr lang="fr-FR" dirty="0" smtClean="0">
                <a:latin typeface="Arial" charset="0"/>
                <a:cs typeface="Arial" charset="0"/>
              </a:rPr>
              <a:t>comme pour toutes les banques, les incertitudes réglementaires qui subsistent encore, tant en ce qui concerne la finalisation  de Bâle 3 que les éventuelles évolutions ultérieures, </a:t>
            </a:r>
          </a:p>
          <a:p>
            <a:pPr marL="171450" indent="-171450" eaLnBrk="1" hangingPunct="1">
              <a:spcBef>
                <a:spcPts val="0"/>
              </a:spcBef>
              <a:buFont typeface="Arial" panose="020B0604020202020204" pitchFamily="34" charset="0"/>
              <a:buChar char="•"/>
            </a:pPr>
            <a:r>
              <a:rPr lang="fr-FR" dirty="0" smtClean="0">
                <a:latin typeface="Arial" charset="0"/>
                <a:cs typeface="Arial" charset="0"/>
              </a:rPr>
              <a:t>pour BNP Paribas plus spécifiquement, le fait que le titre de la Banque soit ce que l’on appelle un “proxy de la zone euro”, c’est-à-dire que les investisseurs qui veulent se positionner sur le devenir de cet espace économique considèrent que BNP Paribas est le véhicule le plus adapté pour matérialiser leurs prises de position.</a:t>
            </a:r>
          </a:p>
          <a:p>
            <a:pPr eaLnBrk="1" hangingPunct="1">
              <a:spcBef>
                <a:spcPts val="0"/>
              </a:spcBef>
            </a:pPr>
            <a:endParaRPr lang="fr-FR" dirty="0" smtClean="0">
              <a:latin typeface="Arial" charset="0"/>
              <a:cs typeface="Arial" charset="0"/>
            </a:endParaRPr>
          </a:p>
          <a:p>
            <a:pPr eaLnBrk="1" hangingPunct="1">
              <a:spcBef>
                <a:spcPts val="0"/>
              </a:spcBef>
            </a:pPr>
            <a:r>
              <a:rPr lang="fr-FR" dirty="0" smtClean="0">
                <a:latin typeface="Arial" charset="0"/>
                <a:cs typeface="Arial" charset="0"/>
              </a:rPr>
              <a:t>Il va sans dire que les incertitudes actuelles en la matière ne nous (vous) aident pas.</a:t>
            </a:r>
          </a:p>
          <a:p>
            <a:pPr eaLnBrk="1" hangingPunct="1">
              <a:spcBef>
                <a:spcPts val="0"/>
              </a:spcBef>
            </a:pPr>
            <a:endParaRPr lang="fr-FR" dirty="0" smtClean="0">
              <a:latin typeface="Arial" charset="0"/>
              <a:cs typeface="Arial" charset="0"/>
            </a:endParaRPr>
          </a:p>
          <a:p>
            <a:pPr eaLnBrk="1" hangingPunct="1">
              <a:spcBef>
                <a:spcPts val="0"/>
              </a:spcBef>
            </a:pPr>
            <a:r>
              <a:rPr lang="fr-FR" dirty="0" smtClean="0">
                <a:latin typeface="Arial" charset="0"/>
                <a:cs typeface="Arial" charset="0"/>
              </a:rPr>
              <a:t>Dans cette situation, le Conseil s’attache à défendre les intérêts des actionnaires par :</a:t>
            </a:r>
          </a:p>
          <a:p>
            <a:pPr marL="171450" indent="-171450" eaLnBrk="1" hangingPunct="1">
              <a:spcBef>
                <a:spcPts val="0"/>
              </a:spcBef>
              <a:buFont typeface="Arial" panose="020B0604020202020204" pitchFamily="34" charset="0"/>
              <a:buChar char="•"/>
            </a:pPr>
            <a:r>
              <a:rPr lang="fr-FR" dirty="0" smtClean="0">
                <a:latin typeface="Arial" charset="0"/>
                <a:cs typeface="Arial" charset="0"/>
              </a:rPr>
              <a:t>la politique de dividende, le taux de distribution étant désormais fixé à 50% (nous y reviendrons), niveau qui permet aussi :</a:t>
            </a:r>
          </a:p>
          <a:p>
            <a:pPr marL="171450" indent="-171450" eaLnBrk="1" hangingPunct="1">
              <a:spcBef>
                <a:spcPts val="0"/>
              </a:spcBef>
              <a:buFont typeface="Arial" panose="020B0604020202020204" pitchFamily="34" charset="0"/>
              <a:buChar char="•"/>
            </a:pPr>
            <a:r>
              <a:rPr lang="fr-FR" dirty="0" smtClean="0">
                <a:latin typeface="Arial" charset="0"/>
                <a:cs typeface="Arial" charset="0"/>
              </a:rPr>
              <a:t>le lancement d’une stratégie de transformation digitale, entre autres génératrice d’économies de coûts, comme nous le verrons aussi plus loin.</a:t>
            </a:r>
          </a:p>
          <a:p>
            <a:pPr eaLnBrk="1" hangingPunct="1">
              <a:spcBef>
                <a:spcPts val="0"/>
              </a:spcBef>
            </a:pPr>
            <a:endParaRPr lang="en-GB" dirty="0">
              <a:latin typeface="Arial" charset="0"/>
              <a:cs typeface="Arial" charset="0"/>
            </a:endParaRPr>
          </a:p>
          <a:p>
            <a:pPr eaLnBrk="1" hangingPunct="1">
              <a:spcBef>
                <a:spcPts val="0"/>
              </a:spcBef>
            </a:pPr>
            <a:endParaRPr lang="en-GB" dirty="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43355" y="9475803"/>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9" rIns="85554" bIns="42779"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76D11657-3985-44DB-9C3B-CAD1D806EA24}" type="slidenum">
              <a:rPr lang="fr-FR" sz="1200">
                <a:solidFill>
                  <a:prstClr val="black"/>
                </a:solidFill>
              </a:rPr>
              <a:pPr algn="r" eaLnBrk="1" hangingPunct="1">
                <a:spcBef>
                  <a:spcPct val="0"/>
                </a:spcBef>
              </a:pPr>
              <a:t>13</a:t>
            </a:fld>
            <a:endParaRPr lang="fr-FR" sz="1200">
              <a:solidFill>
                <a:prstClr val="black"/>
              </a:solidFill>
            </a:endParaRPr>
          </a:p>
        </p:txBody>
      </p:sp>
      <p:sp>
        <p:nvSpPr>
          <p:cNvPr id="36867" name="Rectangle 2"/>
          <p:cNvSpPr>
            <a:spLocks noGrp="1" noRot="1" noChangeAspect="1" noChangeArrowheads="1" noTextEdit="1"/>
          </p:cNvSpPr>
          <p:nvPr>
            <p:ph type="sldImg"/>
          </p:nvPr>
        </p:nvSpPr>
        <p:spPr>
          <a:xfrm>
            <a:off x="369888" y="333375"/>
            <a:ext cx="6091237" cy="4568825"/>
          </a:xfrm>
          <a:ln/>
        </p:spPr>
      </p:sp>
      <p:sp>
        <p:nvSpPr>
          <p:cNvPr id="36868" name="Rectangle 3"/>
          <p:cNvSpPr>
            <a:spLocks noGrp="1" noChangeArrowheads="1"/>
          </p:cNvSpPr>
          <p:nvPr>
            <p:ph type="body" idx="1"/>
          </p:nvPr>
        </p:nvSpPr>
        <p:spPr>
          <a:xfrm>
            <a:off x="676289" y="5087944"/>
            <a:ext cx="5429250"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17" tIns="40457" rIns="80917" bIns="40457"/>
          <a:lstStyle/>
          <a:p>
            <a:pPr marL="154142" indent="-154142" eaLnBrk="1" hangingPunct="1"/>
            <a:r>
              <a:rPr lang="en-GB" dirty="0">
                <a:latin typeface="Arial" charset="0"/>
                <a:cs typeface="Arial" charset="0"/>
              </a:rPr>
              <a:t> </a:t>
            </a:r>
            <a:r>
              <a:rPr lang="en-GB" dirty="0" smtClean="0">
                <a:latin typeface="Arial" charset="0"/>
                <a:cs typeface="Arial" charset="0"/>
              </a:rPr>
              <a:t>        </a:t>
            </a:r>
          </a:p>
        </p:txBody>
      </p:sp>
      <p:sp>
        <p:nvSpPr>
          <p:cNvPr id="5" name="Rectangle 4"/>
          <p:cNvSpPr txBox="1">
            <a:spLocks noChangeArrowheads="1"/>
          </p:cNvSpPr>
          <p:nvPr/>
        </p:nvSpPr>
        <p:spPr bwMode="auto">
          <a:xfrm>
            <a:off x="676283" y="5087961"/>
            <a:ext cx="5424487" cy="4137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3143" tIns="41573" rIns="83143" bIns="41573"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r>
              <a:rPr lang="en-GB" dirty="0" smtClean="0">
                <a:solidFill>
                  <a:schemeClr val="bg1"/>
                </a:solidFill>
                <a:latin typeface="Arial" charset="0"/>
                <a:cs typeface="Arial" charset="0"/>
              </a:rPr>
              <a:t>XXX</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3350" y="9475800"/>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82" tIns="44139" rIns="88282" bIns="44139"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A2347B74-6CC3-4967-BB92-C464115F779F}" type="slidenum">
              <a:rPr lang="fr-FR" sz="1200"/>
              <a:pPr algn="r" eaLnBrk="1" hangingPunct="1">
                <a:spcBef>
                  <a:spcPct val="0"/>
                </a:spcBef>
              </a:pPr>
              <a:t>14</a:t>
            </a:fld>
            <a:endParaRPr lang="fr-FR" sz="1200"/>
          </a:p>
        </p:txBody>
      </p:sp>
      <p:sp>
        <p:nvSpPr>
          <p:cNvPr id="39939" name="Rectangle 7"/>
          <p:cNvSpPr txBox="1">
            <a:spLocks noGrp="1" noChangeArrowheads="1"/>
          </p:cNvSpPr>
          <p:nvPr/>
        </p:nvSpPr>
        <p:spPr bwMode="auto">
          <a:xfrm>
            <a:off x="3843350" y="9475800"/>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1" tIns="43947" rIns="87881" bIns="43947" anchor="b"/>
          <a:lstStyle>
            <a:lvl1pPr algn="ctr" defTabSz="850900" eaLnBrk="0" hangingPunct="0">
              <a:spcBef>
                <a:spcPct val="50000"/>
              </a:spcBef>
              <a:defRPr sz="1400">
                <a:solidFill>
                  <a:schemeClr val="tx1"/>
                </a:solidFill>
                <a:latin typeface="Arial" charset="0"/>
                <a:cs typeface="Arial" charset="0"/>
              </a:defRPr>
            </a:lvl1pPr>
            <a:lvl2pPr marL="742950" indent="-285750" algn="ctr" defTabSz="850900" eaLnBrk="0" hangingPunct="0">
              <a:spcBef>
                <a:spcPct val="50000"/>
              </a:spcBef>
              <a:defRPr sz="1400">
                <a:solidFill>
                  <a:schemeClr val="tx1"/>
                </a:solidFill>
                <a:latin typeface="Arial" charset="0"/>
                <a:cs typeface="Arial" charset="0"/>
              </a:defRPr>
            </a:lvl2pPr>
            <a:lvl3pPr marL="1143000" indent="-228600" algn="ctr" defTabSz="850900" eaLnBrk="0" hangingPunct="0">
              <a:spcBef>
                <a:spcPct val="50000"/>
              </a:spcBef>
              <a:defRPr sz="1400">
                <a:solidFill>
                  <a:schemeClr val="tx1"/>
                </a:solidFill>
                <a:latin typeface="Arial" charset="0"/>
                <a:cs typeface="Arial" charset="0"/>
              </a:defRPr>
            </a:lvl3pPr>
            <a:lvl4pPr marL="1600200" indent="-228600" algn="ctr" defTabSz="850900" eaLnBrk="0" hangingPunct="0">
              <a:spcBef>
                <a:spcPct val="50000"/>
              </a:spcBef>
              <a:defRPr sz="1400">
                <a:solidFill>
                  <a:schemeClr val="tx1"/>
                </a:solidFill>
                <a:latin typeface="Arial" charset="0"/>
                <a:cs typeface="Arial" charset="0"/>
              </a:defRPr>
            </a:lvl4pPr>
            <a:lvl5pPr marL="2057400" indent="-228600" algn="ctr" defTabSz="850900" eaLnBrk="0" hangingPunct="0">
              <a:spcBef>
                <a:spcPct val="50000"/>
              </a:spcBef>
              <a:defRPr sz="1400">
                <a:solidFill>
                  <a:schemeClr val="tx1"/>
                </a:solidFill>
                <a:latin typeface="Arial" charset="0"/>
                <a:cs typeface="Arial" charset="0"/>
              </a:defRPr>
            </a:lvl5pPr>
            <a:lvl6pPr marL="2514600" indent="-228600" algn="ctr" defTabSz="850900"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0900"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0900"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0900"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B38E06BE-C5EB-4DAD-8F11-537DF67848EE}" type="slidenum">
              <a:rPr lang="fr-FR" sz="1200"/>
              <a:pPr algn="r" eaLnBrk="1" hangingPunct="1">
                <a:spcBef>
                  <a:spcPct val="0"/>
                </a:spcBef>
              </a:pPr>
              <a:t>14</a:t>
            </a:fld>
            <a:endParaRPr lang="fr-FR" sz="1200"/>
          </a:p>
        </p:txBody>
      </p:sp>
      <p:sp>
        <p:nvSpPr>
          <p:cNvPr id="39940" name="Text Box 2"/>
          <p:cNvSpPr txBox="1">
            <a:spLocks noChangeArrowheads="1"/>
          </p:cNvSpPr>
          <p:nvPr/>
        </p:nvSpPr>
        <p:spPr bwMode="auto">
          <a:xfrm>
            <a:off x="1136510" y="2634580"/>
            <a:ext cx="166983" cy="5511645"/>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52" tIns="42974" rIns="82652" bIns="66127" anchor="ctr">
            <a:spAutoFit/>
          </a:bodyPr>
          <a:lstStyle>
            <a:lvl1pPr algn="ctr" defTabSz="815975" eaLnBrk="0" hangingPunct="0">
              <a:spcBef>
                <a:spcPct val="50000"/>
              </a:spcBef>
              <a:defRPr sz="1400">
                <a:solidFill>
                  <a:schemeClr val="tx1"/>
                </a:solidFill>
                <a:latin typeface="Arial" charset="0"/>
                <a:cs typeface="Arial" charset="0"/>
              </a:defRPr>
            </a:lvl1pPr>
            <a:lvl2pPr marL="742950" indent="-285750" algn="ctr" defTabSz="815975" eaLnBrk="0" hangingPunct="0">
              <a:spcBef>
                <a:spcPct val="50000"/>
              </a:spcBef>
              <a:defRPr sz="1400">
                <a:solidFill>
                  <a:schemeClr val="tx1"/>
                </a:solidFill>
                <a:latin typeface="Arial" charset="0"/>
                <a:cs typeface="Arial" charset="0"/>
              </a:defRPr>
            </a:lvl2pPr>
            <a:lvl3pPr marL="1143000" indent="-228600" algn="ctr" defTabSz="815975" eaLnBrk="0" hangingPunct="0">
              <a:spcBef>
                <a:spcPct val="50000"/>
              </a:spcBef>
              <a:defRPr sz="1400">
                <a:solidFill>
                  <a:schemeClr val="tx1"/>
                </a:solidFill>
                <a:latin typeface="Arial" charset="0"/>
                <a:cs typeface="Arial" charset="0"/>
              </a:defRPr>
            </a:lvl3pPr>
            <a:lvl4pPr marL="1600200" indent="-228600" algn="ctr" defTabSz="815975" eaLnBrk="0" hangingPunct="0">
              <a:spcBef>
                <a:spcPct val="50000"/>
              </a:spcBef>
              <a:defRPr sz="1400">
                <a:solidFill>
                  <a:schemeClr val="tx1"/>
                </a:solidFill>
                <a:latin typeface="Arial" charset="0"/>
                <a:cs typeface="Arial" charset="0"/>
              </a:defRPr>
            </a:lvl4pPr>
            <a:lvl5pPr marL="2057400" indent="-228600" algn="ctr" defTabSz="815975" eaLnBrk="0" hangingPunct="0">
              <a:spcBef>
                <a:spcPct val="50000"/>
              </a:spcBef>
              <a:defRPr sz="1400">
                <a:solidFill>
                  <a:schemeClr val="tx1"/>
                </a:solidFill>
                <a:latin typeface="Arial" charset="0"/>
                <a:cs typeface="Arial" charset="0"/>
              </a:defRPr>
            </a:lvl5pPr>
            <a:lvl6pPr marL="2514600" indent="-228600" algn="ctr" defTabSz="8159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159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159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15975"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35100" b="1"/>
          </a:p>
        </p:txBody>
      </p:sp>
      <p:sp>
        <p:nvSpPr>
          <p:cNvPr id="39941" name="Rectangle 3"/>
          <p:cNvSpPr>
            <a:spLocks noGrp="1" noRot="1" noChangeAspect="1" noChangeArrowheads="1" noTextEdit="1"/>
          </p:cNvSpPr>
          <p:nvPr>
            <p:ph type="sldImg"/>
          </p:nvPr>
        </p:nvSpPr>
        <p:spPr>
          <a:xfrm>
            <a:off x="381000" y="333375"/>
            <a:ext cx="6089650" cy="4568825"/>
          </a:xfrm>
          <a:ln/>
        </p:spPr>
      </p:sp>
      <p:sp>
        <p:nvSpPr>
          <p:cNvPr id="39942" name="Rectangle 4"/>
          <p:cNvSpPr>
            <a:spLocks noGrp="1" noChangeArrowheads="1"/>
          </p:cNvSpPr>
          <p:nvPr>
            <p:ph type="body" idx="1"/>
          </p:nvPr>
        </p:nvSpPr>
        <p:spPr>
          <a:xfrm>
            <a:off x="676285" y="5087985"/>
            <a:ext cx="5424487"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18" tIns="41559" rIns="83118" bIns="41559"/>
          <a:lstStyle/>
          <a:p>
            <a:pPr eaLnBrk="1" hangingPunct="1"/>
            <a:endParaRPr lang="en-GB"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43349" y="9475795"/>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07" tIns="44155" rIns="88307" bIns="44155"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830B0305-F3C7-4758-8744-97A69B8F0769}" type="slidenum">
              <a:rPr lang="fr-FR" sz="1200"/>
              <a:pPr algn="r" eaLnBrk="1" hangingPunct="1">
                <a:spcBef>
                  <a:spcPct val="0"/>
                </a:spcBef>
              </a:pPr>
              <a:t>15</a:t>
            </a:fld>
            <a:endParaRPr lang="fr-FR" sz="1200"/>
          </a:p>
        </p:txBody>
      </p:sp>
      <p:sp>
        <p:nvSpPr>
          <p:cNvPr id="40963" name="Rectangle 7"/>
          <p:cNvSpPr txBox="1">
            <a:spLocks noGrp="1" noChangeArrowheads="1"/>
          </p:cNvSpPr>
          <p:nvPr/>
        </p:nvSpPr>
        <p:spPr bwMode="auto">
          <a:xfrm>
            <a:off x="3843349" y="9475795"/>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08" tIns="43956" rIns="87908" bIns="43956" anchor="b"/>
          <a:lstStyle>
            <a:lvl1pPr algn="ctr" defTabSz="850900" eaLnBrk="0" hangingPunct="0">
              <a:spcBef>
                <a:spcPct val="50000"/>
              </a:spcBef>
              <a:defRPr sz="1400">
                <a:solidFill>
                  <a:schemeClr val="tx1"/>
                </a:solidFill>
                <a:latin typeface="Arial" charset="0"/>
                <a:cs typeface="Arial" charset="0"/>
              </a:defRPr>
            </a:lvl1pPr>
            <a:lvl2pPr marL="742950" indent="-285750" algn="ctr" defTabSz="850900" eaLnBrk="0" hangingPunct="0">
              <a:spcBef>
                <a:spcPct val="50000"/>
              </a:spcBef>
              <a:defRPr sz="1400">
                <a:solidFill>
                  <a:schemeClr val="tx1"/>
                </a:solidFill>
                <a:latin typeface="Arial" charset="0"/>
                <a:cs typeface="Arial" charset="0"/>
              </a:defRPr>
            </a:lvl2pPr>
            <a:lvl3pPr marL="1143000" indent="-228600" algn="ctr" defTabSz="850900" eaLnBrk="0" hangingPunct="0">
              <a:spcBef>
                <a:spcPct val="50000"/>
              </a:spcBef>
              <a:defRPr sz="1400">
                <a:solidFill>
                  <a:schemeClr val="tx1"/>
                </a:solidFill>
                <a:latin typeface="Arial" charset="0"/>
                <a:cs typeface="Arial" charset="0"/>
              </a:defRPr>
            </a:lvl3pPr>
            <a:lvl4pPr marL="1600200" indent="-228600" algn="ctr" defTabSz="850900" eaLnBrk="0" hangingPunct="0">
              <a:spcBef>
                <a:spcPct val="50000"/>
              </a:spcBef>
              <a:defRPr sz="1400">
                <a:solidFill>
                  <a:schemeClr val="tx1"/>
                </a:solidFill>
                <a:latin typeface="Arial" charset="0"/>
                <a:cs typeface="Arial" charset="0"/>
              </a:defRPr>
            </a:lvl4pPr>
            <a:lvl5pPr marL="2057400" indent="-228600" algn="ctr" defTabSz="850900" eaLnBrk="0" hangingPunct="0">
              <a:spcBef>
                <a:spcPct val="50000"/>
              </a:spcBef>
              <a:defRPr sz="1400">
                <a:solidFill>
                  <a:schemeClr val="tx1"/>
                </a:solidFill>
                <a:latin typeface="Arial" charset="0"/>
                <a:cs typeface="Arial" charset="0"/>
              </a:defRPr>
            </a:lvl5pPr>
            <a:lvl6pPr marL="2514600" indent="-228600" algn="ctr" defTabSz="850900"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0900"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0900"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0900"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7FE88B14-15F1-4F91-9E82-F12221E54326}" type="slidenum">
              <a:rPr lang="fr-FR" sz="1200"/>
              <a:pPr algn="r" eaLnBrk="1" hangingPunct="1">
                <a:spcBef>
                  <a:spcPct val="0"/>
                </a:spcBef>
              </a:pPr>
              <a:t>15</a:t>
            </a:fld>
            <a:endParaRPr lang="fr-FR" sz="1200"/>
          </a:p>
        </p:txBody>
      </p:sp>
      <p:sp>
        <p:nvSpPr>
          <p:cNvPr id="40964" name="Text Box 2"/>
          <p:cNvSpPr txBox="1">
            <a:spLocks noChangeArrowheads="1"/>
          </p:cNvSpPr>
          <p:nvPr/>
        </p:nvSpPr>
        <p:spPr bwMode="auto">
          <a:xfrm>
            <a:off x="1136500" y="2634530"/>
            <a:ext cx="167031" cy="5511682"/>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76" tIns="42991" rIns="82676" bIns="66147" anchor="ctr">
            <a:spAutoFit/>
          </a:bodyPr>
          <a:lstStyle>
            <a:lvl1pPr algn="ctr" defTabSz="815975" eaLnBrk="0" hangingPunct="0">
              <a:spcBef>
                <a:spcPct val="50000"/>
              </a:spcBef>
              <a:defRPr sz="1400">
                <a:solidFill>
                  <a:schemeClr val="tx1"/>
                </a:solidFill>
                <a:latin typeface="Arial" charset="0"/>
                <a:cs typeface="Arial" charset="0"/>
              </a:defRPr>
            </a:lvl1pPr>
            <a:lvl2pPr marL="742950" indent="-285750" algn="ctr" defTabSz="815975" eaLnBrk="0" hangingPunct="0">
              <a:spcBef>
                <a:spcPct val="50000"/>
              </a:spcBef>
              <a:defRPr sz="1400">
                <a:solidFill>
                  <a:schemeClr val="tx1"/>
                </a:solidFill>
                <a:latin typeface="Arial" charset="0"/>
                <a:cs typeface="Arial" charset="0"/>
              </a:defRPr>
            </a:lvl2pPr>
            <a:lvl3pPr marL="1143000" indent="-228600" algn="ctr" defTabSz="815975" eaLnBrk="0" hangingPunct="0">
              <a:spcBef>
                <a:spcPct val="50000"/>
              </a:spcBef>
              <a:defRPr sz="1400">
                <a:solidFill>
                  <a:schemeClr val="tx1"/>
                </a:solidFill>
                <a:latin typeface="Arial" charset="0"/>
                <a:cs typeface="Arial" charset="0"/>
              </a:defRPr>
            </a:lvl3pPr>
            <a:lvl4pPr marL="1600200" indent="-228600" algn="ctr" defTabSz="815975" eaLnBrk="0" hangingPunct="0">
              <a:spcBef>
                <a:spcPct val="50000"/>
              </a:spcBef>
              <a:defRPr sz="1400">
                <a:solidFill>
                  <a:schemeClr val="tx1"/>
                </a:solidFill>
                <a:latin typeface="Arial" charset="0"/>
                <a:cs typeface="Arial" charset="0"/>
              </a:defRPr>
            </a:lvl4pPr>
            <a:lvl5pPr marL="2057400" indent="-228600" algn="ctr" defTabSz="815975" eaLnBrk="0" hangingPunct="0">
              <a:spcBef>
                <a:spcPct val="50000"/>
              </a:spcBef>
              <a:defRPr sz="1400">
                <a:solidFill>
                  <a:schemeClr val="tx1"/>
                </a:solidFill>
                <a:latin typeface="Arial" charset="0"/>
                <a:cs typeface="Arial" charset="0"/>
              </a:defRPr>
            </a:lvl5pPr>
            <a:lvl6pPr marL="2514600" indent="-228600" algn="ctr" defTabSz="8159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159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159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15975"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35100" b="1"/>
          </a:p>
        </p:txBody>
      </p:sp>
      <p:sp>
        <p:nvSpPr>
          <p:cNvPr id="40965" name="Rectangle 3"/>
          <p:cNvSpPr>
            <a:spLocks noGrp="1" noRot="1" noChangeAspect="1" noChangeArrowheads="1" noTextEdit="1"/>
          </p:cNvSpPr>
          <p:nvPr>
            <p:ph type="sldImg"/>
          </p:nvPr>
        </p:nvSpPr>
        <p:spPr>
          <a:xfrm>
            <a:off x="381000" y="333375"/>
            <a:ext cx="6089650" cy="4568825"/>
          </a:xfrm>
          <a:ln/>
        </p:spPr>
      </p:sp>
      <p:sp>
        <p:nvSpPr>
          <p:cNvPr id="40966" name="Rectangle 4"/>
          <p:cNvSpPr>
            <a:spLocks noGrp="1" noChangeArrowheads="1"/>
          </p:cNvSpPr>
          <p:nvPr>
            <p:ph type="body" idx="1"/>
          </p:nvPr>
        </p:nvSpPr>
        <p:spPr>
          <a:xfrm>
            <a:off x="676282" y="5087979"/>
            <a:ext cx="5424487"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43" tIns="41577" rIns="83143" bIns="41577"/>
          <a:lstStyle/>
          <a:p>
            <a:pPr eaLnBrk="1" hangingPunct="1"/>
            <a:endParaRPr lang="en-GB"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3356" y="9475803"/>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84" tIns="42792" rIns="85584" bIns="42792"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7B0392EE-80CF-4F9A-BEEE-C5808B212E8D}" type="slidenum">
              <a:rPr lang="fr-FR" sz="1200"/>
              <a:pPr algn="r" eaLnBrk="1" hangingPunct="1">
                <a:spcBef>
                  <a:spcPct val="0"/>
                </a:spcBef>
              </a:pPr>
              <a:t>16</a:t>
            </a:fld>
            <a:endParaRPr lang="fr-FR" sz="1200"/>
          </a:p>
        </p:txBody>
      </p:sp>
      <p:sp>
        <p:nvSpPr>
          <p:cNvPr id="43011" name="Rectangle 7"/>
          <p:cNvSpPr txBox="1">
            <a:spLocks noGrp="1" noChangeArrowheads="1"/>
          </p:cNvSpPr>
          <p:nvPr/>
        </p:nvSpPr>
        <p:spPr bwMode="auto">
          <a:xfrm>
            <a:off x="3843356" y="9475803"/>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196" tIns="42597" rIns="85196" bIns="42597" anchor="b"/>
          <a:lstStyle>
            <a:lvl1pPr algn="ctr" defTabSz="850900" eaLnBrk="0" hangingPunct="0">
              <a:spcBef>
                <a:spcPct val="50000"/>
              </a:spcBef>
              <a:defRPr sz="1400">
                <a:solidFill>
                  <a:schemeClr val="tx1"/>
                </a:solidFill>
                <a:latin typeface="Arial" charset="0"/>
                <a:cs typeface="Arial" charset="0"/>
              </a:defRPr>
            </a:lvl1pPr>
            <a:lvl2pPr marL="742950" indent="-285750" algn="ctr" defTabSz="850900" eaLnBrk="0" hangingPunct="0">
              <a:spcBef>
                <a:spcPct val="50000"/>
              </a:spcBef>
              <a:defRPr sz="1400">
                <a:solidFill>
                  <a:schemeClr val="tx1"/>
                </a:solidFill>
                <a:latin typeface="Arial" charset="0"/>
                <a:cs typeface="Arial" charset="0"/>
              </a:defRPr>
            </a:lvl2pPr>
            <a:lvl3pPr marL="1143000" indent="-228600" algn="ctr" defTabSz="850900" eaLnBrk="0" hangingPunct="0">
              <a:spcBef>
                <a:spcPct val="50000"/>
              </a:spcBef>
              <a:defRPr sz="1400">
                <a:solidFill>
                  <a:schemeClr val="tx1"/>
                </a:solidFill>
                <a:latin typeface="Arial" charset="0"/>
                <a:cs typeface="Arial" charset="0"/>
              </a:defRPr>
            </a:lvl3pPr>
            <a:lvl4pPr marL="1600200" indent="-228600" algn="ctr" defTabSz="850900" eaLnBrk="0" hangingPunct="0">
              <a:spcBef>
                <a:spcPct val="50000"/>
              </a:spcBef>
              <a:defRPr sz="1400">
                <a:solidFill>
                  <a:schemeClr val="tx1"/>
                </a:solidFill>
                <a:latin typeface="Arial" charset="0"/>
                <a:cs typeface="Arial" charset="0"/>
              </a:defRPr>
            </a:lvl4pPr>
            <a:lvl5pPr marL="2057400" indent="-228600" algn="ctr" defTabSz="850900" eaLnBrk="0" hangingPunct="0">
              <a:spcBef>
                <a:spcPct val="50000"/>
              </a:spcBef>
              <a:defRPr sz="1400">
                <a:solidFill>
                  <a:schemeClr val="tx1"/>
                </a:solidFill>
                <a:latin typeface="Arial" charset="0"/>
                <a:cs typeface="Arial" charset="0"/>
              </a:defRPr>
            </a:lvl5pPr>
            <a:lvl6pPr marL="2514600" indent="-228600" algn="ctr" defTabSz="850900"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0900"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0900"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0900"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BCA56D23-279E-46BC-A193-87AE74D79B1E}" type="slidenum">
              <a:rPr lang="fr-FR" sz="1200"/>
              <a:pPr algn="r" eaLnBrk="1" hangingPunct="1">
                <a:spcBef>
                  <a:spcPct val="0"/>
                </a:spcBef>
              </a:pPr>
              <a:t>16</a:t>
            </a:fld>
            <a:endParaRPr lang="fr-FR" sz="1200"/>
          </a:p>
        </p:txBody>
      </p:sp>
      <p:sp>
        <p:nvSpPr>
          <p:cNvPr id="43012" name="Text Box 2"/>
          <p:cNvSpPr txBox="1">
            <a:spLocks noChangeArrowheads="1"/>
          </p:cNvSpPr>
          <p:nvPr/>
        </p:nvSpPr>
        <p:spPr bwMode="auto">
          <a:xfrm>
            <a:off x="1139154" y="2728625"/>
            <a:ext cx="161686" cy="5323481"/>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28" tIns="41663" rIns="80128" bIns="64103" anchor="ctr">
            <a:spAutoFit/>
          </a:bodyPr>
          <a:lstStyle>
            <a:lvl1pPr algn="ctr" defTabSz="815975" eaLnBrk="0" hangingPunct="0">
              <a:spcBef>
                <a:spcPct val="50000"/>
              </a:spcBef>
              <a:defRPr sz="1400">
                <a:solidFill>
                  <a:schemeClr val="tx1"/>
                </a:solidFill>
                <a:latin typeface="Arial" charset="0"/>
                <a:cs typeface="Arial" charset="0"/>
              </a:defRPr>
            </a:lvl1pPr>
            <a:lvl2pPr marL="742950" indent="-285750" algn="ctr" defTabSz="815975" eaLnBrk="0" hangingPunct="0">
              <a:spcBef>
                <a:spcPct val="50000"/>
              </a:spcBef>
              <a:defRPr sz="1400">
                <a:solidFill>
                  <a:schemeClr val="tx1"/>
                </a:solidFill>
                <a:latin typeface="Arial" charset="0"/>
                <a:cs typeface="Arial" charset="0"/>
              </a:defRPr>
            </a:lvl2pPr>
            <a:lvl3pPr marL="1143000" indent="-228600" algn="ctr" defTabSz="815975" eaLnBrk="0" hangingPunct="0">
              <a:spcBef>
                <a:spcPct val="50000"/>
              </a:spcBef>
              <a:defRPr sz="1400">
                <a:solidFill>
                  <a:schemeClr val="tx1"/>
                </a:solidFill>
                <a:latin typeface="Arial" charset="0"/>
                <a:cs typeface="Arial" charset="0"/>
              </a:defRPr>
            </a:lvl3pPr>
            <a:lvl4pPr marL="1600200" indent="-228600" algn="ctr" defTabSz="815975" eaLnBrk="0" hangingPunct="0">
              <a:spcBef>
                <a:spcPct val="50000"/>
              </a:spcBef>
              <a:defRPr sz="1400">
                <a:solidFill>
                  <a:schemeClr val="tx1"/>
                </a:solidFill>
                <a:latin typeface="Arial" charset="0"/>
                <a:cs typeface="Arial" charset="0"/>
              </a:defRPr>
            </a:lvl4pPr>
            <a:lvl5pPr marL="2057400" indent="-228600" algn="ctr" defTabSz="815975" eaLnBrk="0" hangingPunct="0">
              <a:spcBef>
                <a:spcPct val="50000"/>
              </a:spcBef>
              <a:defRPr sz="1400">
                <a:solidFill>
                  <a:schemeClr val="tx1"/>
                </a:solidFill>
                <a:latin typeface="Arial" charset="0"/>
                <a:cs typeface="Arial" charset="0"/>
              </a:defRPr>
            </a:lvl5pPr>
            <a:lvl6pPr marL="2514600" indent="-228600" algn="ctr" defTabSz="8159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159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159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15975"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34000" b="1"/>
          </a:p>
        </p:txBody>
      </p:sp>
      <p:sp>
        <p:nvSpPr>
          <p:cNvPr id="43013" name="Rectangle 3"/>
          <p:cNvSpPr>
            <a:spLocks noGrp="1" noRot="1" noChangeAspect="1" noChangeArrowheads="1" noTextEdit="1"/>
          </p:cNvSpPr>
          <p:nvPr>
            <p:ph type="sldImg"/>
          </p:nvPr>
        </p:nvSpPr>
        <p:spPr>
          <a:xfrm>
            <a:off x="376238" y="333375"/>
            <a:ext cx="6089650" cy="4568825"/>
          </a:xfr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54855" eaLnBrk="0" hangingPunct="0">
              <a:spcBef>
                <a:spcPct val="50000"/>
              </a:spcBef>
              <a:defRPr sz="1400">
                <a:solidFill>
                  <a:schemeClr val="tx1"/>
                </a:solidFill>
                <a:latin typeface="Arial" charset="0"/>
                <a:cs typeface="Arial" charset="0"/>
              </a:defRPr>
            </a:lvl1pPr>
            <a:lvl2pPr marL="743626" indent="-286010" algn="ctr" defTabSz="854855" eaLnBrk="0" hangingPunct="0">
              <a:spcBef>
                <a:spcPct val="50000"/>
              </a:spcBef>
              <a:defRPr sz="1400">
                <a:solidFill>
                  <a:schemeClr val="tx1"/>
                </a:solidFill>
                <a:latin typeface="Arial" charset="0"/>
                <a:cs typeface="Arial" charset="0"/>
              </a:defRPr>
            </a:lvl2pPr>
            <a:lvl3pPr marL="1144042" indent="-228808" algn="ctr" defTabSz="854855" eaLnBrk="0" hangingPunct="0">
              <a:spcBef>
                <a:spcPct val="50000"/>
              </a:spcBef>
              <a:defRPr sz="1400">
                <a:solidFill>
                  <a:schemeClr val="tx1"/>
                </a:solidFill>
                <a:latin typeface="Arial" charset="0"/>
                <a:cs typeface="Arial" charset="0"/>
              </a:defRPr>
            </a:lvl3pPr>
            <a:lvl4pPr marL="1601657" indent="-228808" algn="ctr" defTabSz="854855" eaLnBrk="0" hangingPunct="0">
              <a:spcBef>
                <a:spcPct val="50000"/>
              </a:spcBef>
              <a:defRPr sz="1400">
                <a:solidFill>
                  <a:schemeClr val="tx1"/>
                </a:solidFill>
                <a:latin typeface="Arial" charset="0"/>
                <a:cs typeface="Arial" charset="0"/>
              </a:defRPr>
            </a:lvl4pPr>
            <a:lvl5pPr marL="2059273" indent="-228808" algn="ctr" defTabSz="854855" eaLnBrk="0" hangingPunct="0">
              <a:spcBef>
                <a:spcPct val="50000"/>
              </a:spcBef>
              <a:defRPr sz="1400">
                <a:solidFill>
                  <a:schemeClr val="tx1"/>
                </a:solidFill>
                <a:latin typeface="Arial" charset="0"/>
                <a:cs typeface="Arial" charset="0"/>
              </a:defRPr>
            </a:lvl5pPr>
            <a:lvl6pPr marL="2516889" indent="-228808" algn="ctr" defTabSz="854855" eaLnBrk="0" fontAlgn="base" hangingPunct="0">
              <a:spcBef>
                <a:spcPct val="50000"/>
              </a:spcBef>
              <a:spcAft>
                <a:spcPct val="0"/>
              </a:spcAft>
              <a:defRPr sz="1400">
                <a:solidFill>
                  <a:schemeClr val="tx1"/>
                </a:solidFill>
                <a:latin typeface="Arial" charset="0"/>
                <a:cs typeface="Arial" charset="0"/>
              </a:defRPr>
            </a:lvl6pPr>
            <a:lvl7pPr marL="2974501" indent="-228808" algn="ctr" defTabSz="854855" eaLnBrk="0" fontAlgn="base" hangingPunct="0">
              <a:spcBef>
                <a:spcPct val="50000"/>
              </a:spcBef>
              <a:spcAft>
                <a:spcPct val="0"/>
              </a:spcAft>
              <a:defRPr sz="1400">
                <a:solidFill>
                  <a:schemeClr val="tx1"/>
                </a:solidFill>
                <a:latin typeface="Arial" charset="0"/>
                <a:cs typeface="Arial" charset="0"/>
              </a:defRPr>
            </a:lvl7pPr>
            <a:lvl8pPr marL="3432121" indent="-228808" algn="ctr" defTabSz="854855" eaLnBrk="0" fontAlgn="base" hangingPunct="0">
              <a:spcBef>
                <a:spcPct val="50000"/>
              </a:spcBef>
              <a:spcAft>
                <a:spcPct val="0"/>
              </a:spcAft>
              <a:defRPr sz="1400">
                <a:solidFill>
                  <a:schemeClr val="tx1"/>
                </a:solidFill>
                <a:latin typeface="Arial" charset="0"/>
                <a:cs typeface="Arial" charset="0"/>
              </a:defRPr>
            </a:lvl8pPr>
            <a:lvl9pPr marL="3889738" indent="-228808" algn="ctr" defTabSz="85485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3B3DB25F-755C-4E77-9184-644736C36777}" type="slidenum">
              <a:rPr lang="fr-FR" sz="1200"/>
              <a:pPr algn="r" eaLnBrk="1" hangingPunct="1">
                <a:spcBef>
                  <a:spcPct val="0"/>
                </a:spcBef>
              </a:pPr>
              <a:t>17</a:t>
            </a:fld>
            <a:endParaRPr lang="fr-FR" sz="1200" dirty="0"/>
          </a:p>
        </p:txBody>
      </p:sp>
      <p:sp>
        <p:nvSpPr>
          <p:cNvPr id="35843" name="Rectangle 7"/>
          <p:cNvSpPr txBox="1">
            <a:spLocks noGrp="1" noChangeArrowheads="1"/>
          </p:cNvSpPr>
          <p:nvPr/>
        </p:nvSpPr>
        <p:spPr bwMode="auto">
          <a:xfrm>
            <a:off x="3843352" y="9475798"/>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61" tIns="42777" rIns="85561" bIns="42777"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endParaRPr lang="fr-FR" sz="1200" dirty="0"/>
          </a:p>
        </p:txBody>
      </p:sp>
      <p:sp>
        <p:nvSpPr>
          <p:cNvPr id="35844" name="Text Box 2"/>
          <p:cNvSpPr txBox="1">
            <a:spLocks noChangeArrowheads="1"/>
          </p:cNvSpPr>
          <p:nvPr/>
        </p:nvSpPr>
        <p:spPr bwMode="auto">
          <a:xfrm>
            <a:off x="1137657" y="4986371"/>
            <a:ext cx="161519" cy="809577"/>
          </a:xfrm>
          <a:prstGeom prst="rect">
            <a:avLst/>
          </a:prstGeom>
          <a:noFill/>
          <a:ln>
            <a:noFill/>
          </a:ln>
          <a:effectLst>
            <a:outerShdw dist="56796" dir="3806097"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662" tIns="41946" rIns="80662" bIns="64527" anchor="ctr">
            <a:spAutoFit/>
          </a:bodyPr>
          <a:lstStyle>
            <a:lvl1pPr algn="ctr" defTabSz="820738" eaLnBrk="0" hangingPunct="0">
              <a:spcBef>
                <a:spcPct val="50000"/>
              </a:spcBef>
              <a:defRPr sz="1400">
                <a:solidFill>
                  <a:schemeClr val="tx1"/>
                </a:solidFill>
                <a:latin typeface="Arial" charset="0"/>
                <a:cs typeface="Arial" charset="0"/>
              </a:defRPr>
            </a:lvl1pPr>
            <a:lvl2pPr marL="742950" indent="-285750" algn="ctr" defTabSz="820738" eaLnBrk="0" hangingPunct="0">
              <a:spcBef>
                <a:spcPct val="50000"/>
              </a:spcBef>
              <a:defRPr sz="1400">
                <a:solidFill>
                  <a:schemeClr val="tx1"/>
                </a:solidFill>
                <a:latin typeface="Arial" charset="0"/>
                <a:cs typeface="Arial" charset="0"/>
              </a:defRPr>
            </a:lvl2pPr>
            <a:lvl3pPr marL="1143000" indent="-228600" algn="ctr" defTabSz="820738" eaLnBrk="0" hangingPunct="0">
              <a:spcBef>
                <a:spcPct val="50000"/>
              </a:spcBef>
              <a:defRPr sz="1400">
                <a:solidFill>
                  <a:schemeClr val="tx1"/>
                </a:solidFill>
                <a:latin typeface="Arial" charset="0"/>
                <a:cs typeface="Arial" charset="0"/>
              </a:defRPr>
            </a:lvl3pPr>
            <a:lvl4pPr marL="1600200" indent="-228600" algn="ctr" defTabSz="820738" eaLnBrk="0" hangingPunct="0">
              <a:spcBef>
                <a:spcPct val="50000"/>
              </a:spcBef>
              <a:defRPr sz="1400">
                <a:solidFill>
                  <a:schemeClr val="tx1"/>
                </a:solidFill>
                <a:latin typeface="Arial" charset="0"/>
                <a:cs typeface="Arial" charset="0"/>
              </a:defRPr>
            </a:lvl4pPr>
            <a:lvl5pPr marL="2057400" indent="-228600" algn="ctr" defTabSz="820738" eaLnBrk="0" hangingPunct="0">
              <a:spcBef>
                <a:spcPct val="50000"/>
              </a:spcBef>
              <a:defRPr sz="1400">
                <a:solidFill>
                  <a:schemeClr val="tx1"/>
                </a:solidFill>
                <a:latin typeface="Arial" charset="0"/>
                <a:cs typeface="Arial" charset="0"/>
              </a:defRPr>
            </a:lvl5pPr>
            <a:lvl6pPr marL="2514600" indent="-228600" algn="ctr" defTabSz="820738" eaLnBrk="0" fontAlgn="base" hangingPunct="0">
              <a:spcBef>
                <a:spcPct val="50000"/>
              </a:spcBef>
              <a:spcAft>
                <a:spcPct val="0"/>
              </a:spcAft>
              <a:defRPr sz="1400">
                <a:solidFill>
                  <a:schemeClr val="tx1"/>
                </a:solidFill>
                <a:latin typeface="Arial" charset="0"/>
                <a:cs typeface="Arial" charset="0"/>
              </a:defRPr>
            </a:lvl6pPr>
            <a:lvl7pPr marL="2971800" indent="-228600" algn="ctr" defTabSz="820738" eaLnBrk="0" fontAlgn="base" hangingPunct="0">
              <a:spcBef>
                <a:spcPct val="50000"/>
              </a:spcBef>
              <a:spcAft>
                <a:spcPct val="0"/>
              </a:spcAft>
              <a:defRPr sz="1400">
                <a:solidFill>
                  <a:schemeClr val="tx1"/>
                </a:solidFill>
                <a:latin typeface="Arial" charset="0"/>
                <a:cs typeface="Arial" charset="0"/>
              </a:defRPr>
            </a:lvl7pPr>
            <a:lvl8pPr marL="3429000" indent="-228600" algn="ctr" defTabSz="820738" eaLnBrk="0" fontAlgn="base" hangingPunct="0">
              <a:spcBef>
                <a:spcPct val="50000"/>
              </a:spcBef>
              <a:spcAft>
                <a:spcPct val="0"/>
              </a:spcAft>
              <a:defRPr sz="1400">
                <a:solidFill>
                  <a:schemeClr val="tx1"/>
                </a:solidFill>
                <a:latin typeface="Arial" charset="0"/>
                <a:cs typeface="Arial" charset="0"/>
              </a:defRPr>
            </a:lvl8pPr>
            <a:lvl9pPr marL="3886200" indent="-228600" algn="ctr" defTabSz="820738"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4500" b="1" dirty="0"/>
          </a:p>
        </p:txBody>
      </p:sp>
      <p:sp>
        <p:nvSpPr>
          <p:cNvPr id="35845" name="Rectangle 3"/>
          <p:cNvSpPr>
            <a:spLocks noGrp="1" noRot="1" noChangeAspect="1" noChangeArrowheads="1" noTextEdit="1"/>
          </p:cNvSpPr>
          <p:nvPr>
            <p:ph type="sldImg"/>
          </p:nvPr>
        </p:nvSpPr>
        <p:spPr>
          <a:xfrm>
            <a:off x="404813" y="333375"/>
            <a:ext cx="6091237" cy="4568825"/>
          </a:xfrm>
          <a:ln/>
        </p:spPr>
      </p:sp>
      <p:sp>
        <p:nvSpPr>
          <p:cNvPr id="35846" name="Rectangle 4"/>
          <p:cNvSpPr>
            <a:spLocks noGrp="1" noChangeArrowheads="1"/>
          </p:cNvSpPr>
          <p:nvPr>
            <p:ph type="body" idx="1"/>
          </p:nvPr>
        </p:nvSpPr>
        <p:spPr>
          <a:xfrm>
            <a:off x="108859" y="5087951"/>
            <a:ext cx="6444343" cy="46354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119" tIns="40559" rIns="81119" bIns="40559"/>
          <a:lstStyle/>
          <a:p>
            <a:pPr eaLnBrk="1" hangingPunct="1"/>
            <a:r>
              <a:rPr lang="en-GB" sz="800" dirty="0">
                <a:latin typeface="Arial" charset="0"/>
                <a:cs typeface="Arial" charset="0"/>
              </a:rPr>
              <a:t> </a:t>
            </a:r>
            <a:r>
              <a:rPr lang="en-GB" sz="800" dirty="0" smtClean="0">
                <a:latin typeface="Arial" charset="0"/>
                <a:cs typeface="Arial" charset="0"/>
              </a:rPr>
              <a:t>    </a:t>
            </a:r>
            <a:endParaRPr lang="en-GB" sz="800" dirty="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43348" y="9475799"/>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21" tIns="42759" rIns="85521" bIns="42759"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F1728D77-B45B-47AE-8032-7C666A3F965D}" type="slidenum">
              <a:rPr lang="fr-FR" sz="1200">
                <a:solidFill>
                  <a:prstClr val="black"/>
                </a:solidFill>
              </a:rPr>
              <a:pPr algn="r" eaLnBrk="1" hangingPunct="1">
                <a:spcBef>
                  <a:spcPct val="0"/>
                </a:spcBef>
              </a:pPr>
              <a:t>18</a:t>
            </a:fld>
            <a:endParaRPr lang="fr-FR" sz="1200">
              <a:solidFill>
                <a:prstClr val="black"/>
              </a:solidFill>
            </a:endParaRPr>
          </a:p>
        </p:txBody>
      </p:sp>
      <p:sp>
        <p:nvSpPr>
          <p:cNvPr id="48131" name="Rectangle 7"/>
          <p:cNvSpPr txBox="1">
            <a:spLocks noGrp="1" noChangeArrowheads="1"/>
          </p:cNvSpPr>
          <p:nvPr/>
        </p:nvSpPr>
        <p:spPr bwMode="auto">
          <a:xfrm>
            <a:off x="3843348" y="9475799"/>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134" tIns="42565" rIns="85134" bIns="42565" anchor="b"/>
          <a:lstStyle>
            <a:lvl1pPr algn="ctr" defTabSz="850900" eaLnBrk="0" hangingPunct="0">
              <a:spcBef>
                <a:spcPct val="50000"/>
              </a:spcBef>
              <a:defRPr sz="1400">
                <a:solidFill>
                  <a:schemeClr val="tx1"/>
                </a:solidFill>
                <a:latin typeface="Arial" charset="0"/>
                <a:cs typeface="Arial" charset="0"/>
              </a:defRPr>
            </a:lvl1pPr>
            <a:lvl2pPr marL="742950" indent="-285750" algn="ctr" defTabSz="850900" eaLnBrk="0" hangingPunct="0">
              <a:spcBef>
                <a:spcPct val="50000"/>
              </a:spcBef>
              <a:defRPr sz="1400">
                <a:solidFill>
                  <a:schemeClr val="tx1"/>
                </a:solidFill>
                <a:latin typeface="Arial" charset="0"/>
                <a:cs typeface="Arial" charset="0"/>
              </a:defRPr>
            </a:lvl2pPr>
            <a:lvl3pPr marL="1143000" indent="-228600" algn="ctr" defTabSz="850900" eaLnBrk="0" hangingPunct="0">
              <a:spcBef>
                <a:spcPct val="50000"/>
              </a:spcBef>
              <a:defRPr sz="1400">
                <a:solidFill>
                  <a:schemeClr val="tx1"/>
                </a:solidFill>
                <a:latin typeface="Arial" charset="0"/>
                <a:cs typeface="Arial" charset="0"/>
              </a:defRPr>
            </a:lvl3pPr>
            <a:lvl4pPr marL="1600200" indent="-228600" algn="ctr" defTabSz="850900" eaLnBrk="0" hangingPunct="0">
              <a:spcBef>
                <a:spcPct val="50000"/>
              </a:spcBef>
              <a:defRPr sz="1400">
                <a:solidFill>
                  <a:schemeClr val="tx1"/>
                </a:solidFill>
                <a:latin typeface="Arial" charset="0"/>
                <a:cs typeface="Arial" charset="0"/>
              </a:defRPr>
            </a:lvl4pPr>
            <a:lvl5pPr marL="2057400" indent="-228600" algn="ctr" defTabSz="850900" eaLnBrk="0" hangingPunct="0">
              <a:spcBef>
                <a:spcPct val="50000"/>
              </a:spcBef>
              <a:defRPr sz="1400">
                <a:solidFill>
                  <a:schemeClr val="tx1"/>
                </a:solidFill>
                <a:latin typeface="Arial" charset="0"/>
                <a:cs typeface="Arial" charset="0"/>
              </a:defRPr>
            </a:lvl5pPr>
            <a:lvl6pPr marL="2514600" indent="-228600" algn="ctr" defTabSz="850900"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0900"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0900"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0900"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2BB8BA6A-7350-4D8C-B7D1-8C2AF8C3AD77}" type="slidenum">
              <a:rPr lang="fr-FR" sz="1200">
                <a:solidFill>
                  <a:prstClr val="black"/>
                </a:solidFill>
              </a:rPr>
              <a:pPr algn="r" eaLnBrk="1" hangingPunct="1">
                <a:spcBef>
                  <a:spcPct val="0"/>
                </a:spcBef>
              </a:pPr>
              <a:t>18</a:t>
            </a:fld>
            <a:endParaRPr lang="fr-FR" sz="1200">
              <a:solidFill>
                <a:prstClr val="black"/>
              </a:solidFill>
            </a:endParaRPr>
          </a:p>
        </p:txBody>
      </p:sp>
      <p:sp>
        <p:nvSpPr>
          <p:cNvPr id="48132" name="Text Box 2"/>
          <p:cNvSpPr txBox="1">
            <a:spLocks noChangeArrowheads="1"/>
          </p:cNvSpPr>
          <p:nvPr/>
        </p:nvSpPr>
        <p:spPr bwMode="auto">
          <a:xfrm>
            <a:off x="1139122" y="2720908"/>
            <a:ext cx="161768" cy="5338924"/>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70" tIns="41632" rIns="80070" bIns="64058" anchor="ctr">
            <a:spAutoFit/>
          </a:bodyPr>
          <a:lstStyle>
            <a:lvl1pPr algn="ctr" defTabSz="815975" eaLnBrk="0" hangingPunct="0">
              <a:spcBef>
                <a:spcPct val="50000"/>
              </a:spcBef>
              <a:defRPr sz="1400">
                <a:solidFill>
                  <a:schemeClr val="tx1"/>
                </a:solidFill>
                <a:latin typeface="Arial" charset="0"/>
                <a:cs typeface="Arial" charset="0"/>
              </a:defRPr>
            </a:lvl1pPr>
            <a:lvl2pPr marL="742950" indent="-285750" algn="ctr" defTabSz="815975" eaLnBrk="0" hangingPunct="0">
              <a:spcBef>
                <a:spcPct val="50000"/>
              </a:spcBef>
              <a:defRPr sz="1400">
                <a:solidFill>
                  <a:schemeClr val="tx1"/>
                </a:solidFill>
                <a:latin typeface="Arial" charset="0"/>
                <a:cs typeface="Arial" charset="0"/>
              </a:defRPr>
            </a:lvl2pPr>
            <a:lvl3pPr marL="1143000" indent="-228600" algn="ctr" defTabSz="815975" eaLnBrk="0" hangingPunct="0">
              <a:spcBef>
                <a:spcPct val="50000"/>
              </a:spcBef>
              <a:defRPr sz="1400">
                <a:solidFill>
                  <a:schemeClr val="tx1"/>
                </a:solidFill>
                <a:latin typeface="Arial" charset="0"/>
                <a:cs typeface="Arial" charset="0"/>
              </a:defRPr>
            </a:lvl3pPr>
            <a:lvl4pPr marL="1600200" indent="-228600" algn="ctr" defTabSz="815975" eaLnBrk="0" hangingPunct="0">
              <a:spcBef>
                <a:spcPct val="50000"/>
              </a:spcBef>
              <a:defRPr sz="1400">
                <a:solidFill>
                  <a:schemeClr val="tx1"/>
                </a:solidFill>
                <a:latin typeface="Arial" charset="0"/>
                <a:cs typeface="Arial" charset="0"/>
              </a:defRPr>
            </a:lvl4pPr>
            <a:lvl5pPr marL="2057400" indent="-228600" algn="ctr" defTabSz="815975" eaLnBrk="0" hangingPunct="0">
              <a:spcBef>
                <a:spcPct val="50000"/>
              </a:spcBef>
              <a:defRPr sz="1400">
                <a:solidFill>
                  <a:schemeClr val="tx1"/>
                </a:solidFill>
                <a:latin typeface="Arial" charset="0"/>
                <a:cs typeface="Arial" charset="0"/>
              </a:defRPr>
            </a:lvl5pPr>
            <a:lvl6pPr marL="2514600" indent="-228600" algn="ctr" defTabSz="8159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159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159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15975"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34000" b="1">
              <a:solidFill>
                <a:prstClr val="black"/>
              </a:solidFill>
            </a:endParaRPr>
          </a:p>
        </p:txBody>
      </p:sp>
      <p:sp>
        <p:nvSpPr>
          <p:cNvPr id="48133" name="Rectangle 3"/>
          <p:cNvSpPr>
            <a:spLocks noGrp="1" noRot="1" noChangeAspect="1" noChangeArrowheads="1" noTextEdit="1"/>
          </p:cNvSpPr>
          <p:nvPr>
            <p:ph type="sldImg"/>
          </p:nvPr>
        </p:nvSpPr>
        <p:spPr>
          <a:xfrm>
            <a:off x="379413" y="333375"/>
            <a:ext cx="6091237" cy="4568825"/>
          </a:xfrm>
          <a:ln/>
        </p:spPr>
      </p:sp>
      <p:sp>
        <p:nvSpPr>
          <p:cNvPr id="48134" name="Rectangle 4"/>
          <p:cNvSpPr>
            <a:spLocks noGrp="1" noChangeArrowheads="1"/>
          </p:cNvSpPr>
          <p:nvPr>
            <p:ph type="body" idx="1"/>
          </p:nvPr>
        </p:nvSpPr>
        <p:spPr>
          <a:xfrm>
            <a:off x="13649" y="4980956"/>
            <a:ext cx="6780220" cy="48601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522" tIns="40265" rIns="80522" bIns="40265"/>
          <a:lstStyle/>
          <a:p>
            <a:pPr eaLnBrk="1" hangingPunct="1">
              <a:spcBef>
                <a:spcPts val="0"/>
              </a:spcBef>
            </a:pPr>
            <a:r>
              <a:rPr lang="fr-FR" dirty="0" smtClean="0">
                <a:latin typeface="Arial" charset="0"/>
                <a:cs typeface="Arial" charset="0"/>
              </a:rPr>
              <a:t>Ce ratio de 11,9% au 30 juin 2019 positionne favorablement votre Banque compte tenu de son profil de risque diversifié, comme je vous l’ai indiqué au début de cet exposé. Les derniers “stress tests” menés par notre Régulateur, l’EBA, ont du reste mis en évidence la résilience de BNP Paribas, qui ne perd “que” 288 </a:t>
            </a:r>
            <a:r>
              <a:rPr lang="fr-FR" dirty="0" err="1" smtClean="0">
                <a:latin typeface="Arial" charset="0"/>
                <a:cs typeface="Arial" charset="0"/>
              </a:rPr>
              <a:t>pb</a:t>
            </a:r>
            <a:r>
              <a:rPr lang="fr-FR" dirty="0" smtClean="0">
                <a:latin typeface="Arial" charset="0"/>
                <a:cs typeface="Arial" charset="0"/>
              </a:rPr>
              <a:t> dans les conditions les plus “exigeantes” du scenario dit “adverse”, quand la moyenne des établissements de l’échantillon (les 48 banques principales banques du Continent) perd 395 </a:t>
            </a:r>
            <a:r>
              <a:rPr lang="fr-FR" dirty="0" err="1" smtClean="0">
                <a:latin typeface="Arial" charset="0"/>
                <a:cs typeface="Arial" charset="0"/>
              </a:rPr>
              <a:t>pb</a:t>
            </a:r>
            <a:r>
              <a:rPr lang="fr-FR" dirty="0" smtClean="0">
                <a:latin typeface="Arial" charset="0"/>
                <a:cs typeface="Arial" charset="0"/>
              </a:rPr>
              <a:t>, soit plus de 1% de plus.</a:t>
            </a:r>
          </a:p>
          <a:p>
            <a:pPr eaLnBrk="1" hangingPunct="1">
              <a:spcBef>
                <a:spcPts val="0"/>
              </a:spcBef>
            </a:pPr>
            <a:endParaRPr lang="fr-FR" dirty="0" smtClean="0">
              <a:latin typeface="Arial" charset="0"/>
              <a:cs typeface="Arial" charset="0"/>
            </a:endParaRPr>
          </a:p>
          <a:p>
            <a:pPr eaLnBrk="1" hangingPunct="1">
              <a:spcBef>
                <a:spcPts val="0"/>
              </a:spcBef>
            </a:pPr>
            <a:r>
              <a:rPr lang="fr-FR" dirty="0" smtClean="0">
                <a:latin typeface="Arial" charset="0"/>
                <a:cs typeface="Arial" charset="0"/>
              </a:rPr>
              <a:t>Il est de plus, et c’est là le point essentiel, conforme aux demandes de notre Superviseur (la BCE), qui malheureusement ne sont pas publiques. Toutefois, une manifestation de son agrément réside dans son acceptation de notre politique de dividende, comme vous avez pu l’observer à l’occasion de l’augmentation du taux de distribution de 45% à 50%, conformément à notre Plan 2020.</a:t>
            </a:r>
          </a:p>
          <a:p>
            <a:pPr eaLnBrk="1" hangingPunct="1">
              <a:spcBef>
                <a:spcPts val="0"/>
              </a:spcBef>
            </a:pPr>
            <a:endParaRPr lang="fr-FR" dirty="0" smtClean="0">
              <a:latin typeface="Arial" charset="0"/>
              <a:cs typeface="Arial" charset="0"/>
            </a:endParaRPr>
          </a:p>
          <a:p>
            <a:pPr eaLnBrk="1" hangingPunct="1">
              <a:spcBef>
                <a:spcPts val="0"/>
              </a:spcBef>
            </a:pPr>
            <a:r>
              <a:rPr lang="fr-FR" dirty="0" smtClean="0">
                <a:latin typeface="Arial" charset="0"/>
                <a:cs typeface="Arial" charset="0"/>
              </a:rPr>
              <a:t>Rappelons enfin :</a:t>
            </a:r>
          </a:p>
          <a:p>
            <a:pPr marL="171450" indent="-171450" eaLnBrk="1" hangingPunct="1">
              <a:spcBef>
                <a:spcPts val="0"/>
              </a:spcBef>
              <a:buFont typeface="Arial" panose="020B0604020202020204" pitchFamily="34" charset="0"/>
              <a:buChar char="•"/>
            </a:pPr>
            <a:r>
              <a:rPr lang="fr-FR" dirty="0" smtClean="0">
                <a:latin typeface="Arial" charset="0"/>
                <a:cs typeface="Arial" charset="0"/>
              </a:rPr>
              <a:t>Que nous sommes entrés dans “la crise “avec un ratio CET1 de 5,7% à fin 2007 selon les normes de Bâle 2, et que nous en sommes donc à 11,9% selon Bâle 3, plus exigeant par construction d’environ 200 </a:t>
            </a:r>
            <a:r>
              <a:rPr lang="fr-FR" dirty="0" err="1" smtClean="0">
                <a:latin typeface="Arial" charset="0"/>
                <a:cs typeface="Arial" charset="0"/>
              </a:rPr>
              <a:t>pb</a:t>
            </a:r>
            <a:endParaRPr lang="fr-FR" dirty="0" smtClean="0">
              <a:latin typeface="Arial" charset="0"/>
              <a:cs typeface="Arial" charset="0"/>
            </a:endParaRPr>
          </a:p>
          <a:p>
            <a:pPr marL="171450" indent="-171450" eaLnBrk="1" hangingPunct="1">
              <a:spcBef>
                <a:spcPts val="0"/>
              </a:spcBef>
              <a:buFont typeface="Arial" panose="020B0604020202020204" pitchFamily="34" charset="0"/>
              <a:buChar char="•"/>
            </a:pPr>
            <a:r>
              <a:rPr lang="fr-FR" dirty="0" smtClean="0">
                <a:latin typeface="Arial" charset="0"/>
                <a:cs typeface="Arial" charset="0"/>
              </a:rPr>
              <a:t>Que depuis 2007, BNP Paribas a plus que doublé ses fonds propres, ayant bâti un socle  d’environ 50 milliards d’euros entre 1848, date de la création du Comptoir d’Escompte de Mulhouse et du Comptoir National d’Escompte de Paris, et  2007, soit  plus d’un siècle et demi,  complété d’un montant légèrement supérieur au cours des seules 11 années et demie qui viennent de s’écouler.</a:t>
            </a:r>
          </a:p>
          <a:p>
            <a:pPr eaLnBrk="1" hangingPunct="1">
              <a:spcBef>
                <a:spcPts val="0"/>
              </a:spcBef>
            </a:pPr>
            <a:endParaRPr lang="fr-FR" dirty="0" smtClean="0">
              <a:latin typeface="Arial" charset="0"/>
              <a:cs typeface="Arial" charset="0"/>
            </a:endParaRPr>
          </a:p>
          <a:p>
            <a:pPr eaLnBrk="1" hangingPunct="1">
              <a:spcBef>
                <a:spcPts val="0"/>
              </a:spcBef>
            </a:pPr>
            <a:r>
              <a:rPr lang="fr-FR" dirty="0" smtClean="0">
                <a:latin typeface="Arial" charset="0"/>
                <a:cs typeface="Arial" charset="0"/>
              </a:rPr>
              <a:t>Notre objectif  est d’atteindre le niveau de 12 % dans le cadre du plan 2020, essentiellement  de façon organique par la mise en réserve d’une partie des environ 100 </a:t>
            </a:r>
            <a:r>
              <a:rPr lang="fr-FR" dirty="0" err="1" smtClean="0">
                <a:latin typeface="Arial" charset="0"/>
                <a:cs typeface="Arial" charset="0"/>
              </a:rPr>
              <a:t>pb</a:t>
            </a:r>
            <a:r>
              <a:rPr lang="fr-FR" dirty="0" smtClean="0">
                <a:latin typeface="Arial" charset="0"/>
                <a:cs typeface="Arial" charset="0"/>
              </a:rPr>
              <a:t> de CET1 générés chaque année.</a:t>
            </a:r>
            <a:endParaRPr lang="fr-FR" dirty="0" smtClean="0">
              <a:solidFill>
                <a:srgbClr val="FF0000"/>
              </a:solidFill>
              <a:latin typeface="Arial" charset="0"/>
              <a:cs typeface="Arial" charset="0"/>
            </a:endParaRPr>
          </a:p>
          <a:p>
            <a:pPr eaLnBrk="1" hangingPunct="1"/>
            <a:endParaRPr lang="en-GB" dirty="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43350" y="9475803"/>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54" tIns="45925" rIns="91854" bIns="45925" anchor="b"/>
          <a:lstStyle>
            <a:lvl1pPr algn="ctr" defTabSz="919163" eaLnBrk="0" hangingPunct="0">
              <a:spcBef>
                <a:spcPct val="50000"/>
              </a:spcBef>
              <a:defRPr sz="1400">
                <a:solidFill>
                  <a:schemeClr val="tx1"/>
                </a:solidFill>
                <a:latin typeface="Arial" charset="0"/>
                <a:cs typeface="Arial" charset="0"/>
              </a:defRPr>
            </a:lvl1pPr>
            <a:lvl2pPr marL="742950" indent="-285750" algn="ctr" defTabSz="919163" eaLnBrk="0" hangingPunct="0">
              <a:spcBef>
                <a:spcPct val="50000"/>
              </a:spcBef>
              <a:defRPr sz="1400">
                <a:solidFill>
                  <a:schemeClr val="tx1"/>
                </a:solidFill>
                <a:latin typeface="Arial" charset="0"/>
                <a:cs typeface="Arial" charset="0"/>
              </a:defRPr>
            </a:lvl2pPr>
            <a:lvl3pPr marL="1143000" indent="-228600" algn="ctr" defTabSz="919163" eaLnBrk="0" hangingPunct="0">
              <a:spcBef>
                <a:spcPct val="50000"/>
              </a:spcBef>
              <a:defRPr sz="1400">
                <a:solidFill>
                  <a:schemeClr val="tx1"/>
                </a:solidFill>
                <a:latin typeface="Arial" charset="0"/>
                <a:cs typeface="Arial" charset="0"/>
              </a:defRPr>
            </a:lvl3pPr>
            <a:lvl4pPr marL="1600200" indent="-228600" algn="ctr" defTabSz="919163" eaLnBrk="0" hangingPunct="0">
              <a:spcBef>
                <a:spcPct val="50000"/>
              </a:spcBef>
              <a:defRPr sz="1400">
                <a:solidFill>
                  <a:schemeClr val="tx1"/>
                </a:solidFill>
                <a:latin typeface="Arial" charset="0"/>
                <a:cs typeface="Arial" charset="0"/>
              </a:defRPr>
            </a:lvl4pPr>
            <a:lvl5pPr marL="2057400" indent="-228600" algn="ctr" defTabSz="919163" eaLnBrk="0" hangingPunct="0">
              <a:spcBef>
                <a:spcPct val="50000"/>
              </a:spcBef>
              <a:defRPr sz="1400">
                <a:solidFill>
                  <a:schemeClr val="tx1"/>
                </a:solidFill>
                <a:latin typeface="Arial" charset="0"/>
                <a:cs typeface="Arial" charset="0"/>
              </a:defRPr>
            </a:lvl5pPr>
            <a:lvl6pPr marL="2514600" indent="-228600" algn="ctr" defTabSz="919163" eaLnBrk="0" fontAlgn="base" hangingPunct="0">
              <a:spcBef>
                <a:spcPct val="50000"/>
              </a:spcBef>
              <a:spcAft>
                <a:spcPct val="0"/>
              </a:spcAft>
              <a:defRPr sz="1400">
                <a:solidFill>
                  <a:schemeClr val="tx1"/>
                </a:solidFill>
                <a:latin typeface="Arial" charset="0"/>
                <a:cs typeface="Arial" charset="0"/>
              </a:defRPr>
            </a:lvl6pPr>
            <a:lvl7pPr marL="2971800" indent="-228600" algn="ctr" defTabSz="919163" eaLnBrk="0" fontAlgn="base" hangingPunct="0">
              <a:spcBef>
                <a:spcPct val="50000"/>
              </a:spcBef>
              <a:spcAft>
                <a:spcPct val="0"/>
              </a:spcAft>
              <a:defRPr sz="1400">
                <a:solidFill>
                  <a:schemeClr val="tx1"/>
                </a:solidFill>
                <a:latin typeface="Arial" charset="0"/>
                <a:cs typeface="Arial" charset="0"/>
              </a:defRPr>
            </a:lvl7pPr>
            <a:lvl8pPr marL="3429000" indent="-228600" algn="ctr" defTabSz="919163" eaLnBrk="0" fontAlgn="base" hangingPunct="0">
              <a:spcBef>
                <a:spcPct val="50000"/>
              </a:spcBef>
              <a:spcAft>
                <a:spcPct val="0"/>
              </a:spcAft>
              <a:defRPr sz="1400">
                <a:solidFill>
                  <a:schemeClr val="tx1"/>
                </a:solidFill>
                <a:latin typeface="Arial" charset="0"/>
                <a:cs typeface="Arial" charset="0"/>
              </a:defRPr>
            </a:lvl8pPr>
            <a:lvl9pPr marL="3886200" indent="-228600" algn="ctr" defTabSz="919163"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F398AAA0-A1DC-4FE7-B29B-C09F4C4BC62F}" type="slidenum">
              <a:rPr lang="fr-FR" sz="1200"/>
              <a:pPr algn="r" eaLnBrk="1" hangingPunct="1">
                <a:spcBef>
                  <a:spcPct val="0"/>
                </a:spcBef>
              </a:pPr>
              <a:t>19</a:t>
            </a:fld>
            <a:endParaRPr lang="fr-FR" sz="1200"/>
          </a:p>
        </p:txBody>
      </p:sp>
      <p:sp>
        <p:nvSpPr>
          <p:cNvPr id="41987" name="Rectangle 7"/>
          <p:cNvSpPr txBox="1">
            <a:spLocks noGrp="1" noChangeArrowheads="1"/>
          </p:cNvSpPr>
          <p:nvPr/>
        </p:nvSpPr>
        <p:spPr bwMode="auto">
          <a:xfrm>
            <a:off x="3843350" y="9475803"/>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23" rIns="91436" bIns="45723" anchor="b"/>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7B9DA0BC-1CBC-466A-A659-ECC18B2DA66B}" type="slidenum">
              <a:rPr lang="fr-FR" sz="1200"/>
              <a:pPr algn="r" eaLnBrk="1" hangingPunct="1">
                <a:spcBef>
                  <a:spcPct val="0"/>
                </a:spcBef>
              </a:pPr>
              <a:t>19</a:t>
            </a:fld>
            <a:endParaRPr lang="fr-FR" sz="1200"/>
          </a:p>
        </p:txBody>
      </p:sp>
      <p:sp>
        <p:nvSpPr>
          <p:cNvPr id="41988" name="Text Box 2"/>
          <p:cNvSpPr txBox="1">
            <a:spLocks noChangeArrowheads="1"/>
          </p:cNvSpPr>
          <p:nvPr/>
        </p:nvSpPr>
        <p:spPr bwMode="auto">
          <a:xfrm>
            <a:off x="1133132" y="2524605"/>
            <a:ext cx="173742" cy="5731555"/>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999" tIns="44725" rIns="85999" bIns="68799" anchor="ctr">
            <a:spAutoFit/>
          </a:bodyPr>
          <a:lstStyle>
            <a:lvl1pPr algn="ctr" defTabSz="876300" eaLnBrk="0" hangingPunct="0">
              <a:spcBef>
                <a:spcPct val="50000"/>
              </a:spcBef>
              <a:defRPr sz="1400">
                <a:solidFill>
                  <a:schemeClr val="tx1"/>
                </a:solidFill>
                <a:latin typeface="Arial" charset="0"/>
                <a:cs typeface="Arial" charset="0"/>
              </a:defRPr>
            </a:lvl1pPr>
            <a:lvl2pPr marL="742950" indent="-285750" algn="ctr" defTabSz="876300" eaLnBrk="0" hangingPunct="0">
              <a:spcBef>
                <a:spcPct val="50000"/>
              </a:spcBef>
              <a:defRPr sz="1400">
                <a:solidFill>
                  <a:schemeClr val="tx1"/>
                </a:solidFill>
                <a:latin typeface="Arial" charset="0"/>
                <a:cs typeface="Arial" charset="0"/>
              </a:defRPr>
            </a:lvl2pPr>
            <a:lvl3pPr marL="1143000" indent="-228600" algn="ctr" defTabSz="876300" eaLnBrk="0" hangingPunct="0">
              <a:spcBef>
                <a:spcPct val="50000"/>
              </a:spcBef>
              <a:defRPr sz="1400">
                <a:solidFill>
                  <a:schemeClr val="tx1"/>
                </a:solidFill>
                <a:latin typeface="Arial" charset="0"/>
                <a:cs typeface="Arial" charset="0"/>
              </a:defRPr>
            </a:lvl3pPr>
            <a:lvl4pPr marL="1600200" indent="-228600" algn="ctr" defTabSz="876300" eaLnBrk="0" hangingPunct="0">
              <a:spcBef>
                <a:spcPct val="50000"/>
              </a:spcBef>
              <a:defRPr sz="1400">
                <a:solidFill>
                  <a:schemeClr val="tx1"/>
                </a:solidFill>
                <a:latin typeface="Arial" charset="0"/>
                <a:cs typeface="Arial" charset="0"/>
              </a:defRPr>
            </a:lvl4pPr>
            <a:lvl5pPr marL="2057400" indent="-228600" algn="ctr" defTabSz="876300" eaLnBrk="0" hangingPunct="0">
              <a:spcBef>
                <a:spcPct val="50000"/>
              </a:spcBef>
              <a:defRPr sz="1400">
                <a:solidFill>
                  <a:schemeClr val="tx1"/>
                </a:solidFill>
                <a:latin typeface="Arial" charset="0"/>
                <a:cs typeface="Arial" charset="0"/>
              </a:defRPr>
            </a:lvl5pPr>
            <a:lvl6pPr marL="2514600" indent="-228600" algn="ctr" defTabSz="876300" eaLnBrk="0" fontAlgn="base" hangingPunct="0">
              <a:spcBef>
                <a:spcPct val="50000"/>
              </a:spcBef>
              <a:spcAft>
                <a:spcPct val="0"/>
              </a:spcAft>
              <a:defRPr sz="1400">
                <a:solidFill>
                  <a:schemeClr val="tx1"/>
                </a:solidFill>
                <a:latin typeface="Arial" charset="0"/>
                <a:cs typeface="Arial" charset="0"/>
              </a:defRPr>
            </a:lvl6pPr>
            <a:lvl7pPr marL="2971800" indent="-228600" algn="ctr" defTabSz="876300" eaLnBrk="0" fontAlgn="base" hangingPunct="0">
              <a:spcBef>
                <a:spcPct val="50000"/>
              </a:spcBef>
              <a:spcAft>
                <a:spcPct val="0"/>
              </a:spcAft>
              <a:defRPr sz="1400">
                <a:solidFill>
                  <a:schemeClr val="tx1"/>
                </a:solidFill>
                <a:latin typeface="Arial" charset="0"/>
                <a:cs typeface="Arial" charset="0"/>
              </a:defRPr>
            </a:lvl7pPr>
            <a:lvl8pPr marL="3429000" indent="-228600" algn="ctr" defTabSz="876300" eaLnBrk="0" fontAlgn="base" hangingPunct="0">
              <a:spcBef>
                <a:spcPct val="50000"/>
              </a:spcBef>
              <a:spcAft>
                <a:spcPct val="0"/>
              </a:spcAft>
              <a:defRPr sz="1400">
                <a:solidFill>
                  <a:schemeClr val="tx1"/>
                </a:solidFill>
                <a:latin typeface="Arial" charset="0"/>
                <a:cs typeface="Arial" charset="0"/>
              </a:defRPr>
            </a:lvl8pPr>
            <a:lvl9pPr marL="3886200" indent="-228600" algn="ctr" defTabSz="876300"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36500" b="1"/>
          </a:p>
        </p:txBody>
      </p:sp>
      <p:sp>
        <p:nvSpPr>
          <p:cNvPr id="41989" name="Rectangle 3"/>
          <p:cNvSpPr>
            <a:spLocks noGrp="1" noRot="1" noChangeAspect="1" noChangeArrowheads="1" noTextEdit="1"/>
          </p:cNvSpPr>
          <p:nvPr>
            <p:ph type="sldImg"/>
          </p:nvPr>
        </p:nvSpPr>
        <p:spPr>
          <a:xfrm>
            <a:off x="381000" y="333375"/>
            <a:ext cx="6089650" cy="4568825"/>
          </a:xfrm>
          <a:ln/>
        </p:spPr>
      </p:sp>
      <p:sp>
        <p:nvSpPr>
          <p:cNvPr id="41990" name="Rectangle 4"/>
          <p:cNvSpPr>
            <a:spLocks noGrp="1" noChangeArrowheads="1"/>
          </p:cNvSpPr>
          <p:nvPr>
            <p:ph type="body" idx="1"/>
          </p:nvPr>
        </p:nvSpPr>
        <p:spPr>
          <a:xfrm>
            <a:off x="190502" y="5087976"/>
            <a:ext cx="6410325"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4" tIns="43246" rIns="86484" bIns="43246"/>
          <a:lstStyle/>
          <a:p>
            <a:pPr lvl="0">
              <a:spcBef>
                <a:spcPts val="0"/>
              </a:spcBef>
              <a:buClr>
                <a:srgbClr val="008D53"/>
              </a:buClr>
            </a:pPr>
            <a:endParaRPr lang="fr-FR" sz="1100" b="1" dirty="0" smtClean="0"/>
          </a:p>
          <a:p>
            <a:pPr lvl="0" algn="ctr">
              <a:spcBef>
                <a:spcPts val="0"/>
              </a:spcBef>
              <a:buClr>
                <a:srgbClr val="008D53"/>
              </a:buClr>
            </a:pPr>
            <a:r>
              <a:rPr lang="fr-FR" sz="1100" b="1" u="sng" dirty="0" smtClean="0"/>
              <a:t>En introduction des planches suivantes :</a:t>
            </a:r>
            <a:endParaRPr lang="fr-FR" sz="1100" b="1" u="sng" dirty="0"/>
          </a:p>
          <a:p>
            <a:pPr lvl="0">
              <a:spcBef>
                <a:spcPts val="0"/>
              </a:spcBef>
              <a:buClr>
                <a:srgbClr val="008D53"/>
              </a:buClr>
            </a:pPr>
            <a:endParaRPr lang="fr-FR" sz="1100" b="1" dirty="0" smtClean="0"/>
          </a:p>
          <a:p>
            <a:pPr lvl="0">
              <a:spcBef>
                <a:spcPts val="0"/>
              </a:spcBef>
              <a:buClr>
                <a:srgbClr val="008D53"/>
              </a:buClr>
            </a:pPr>
            <a:r>
              <a:rPr lang="fr-FR" sz="1100" dirty="0" smtClean="0">
                <a:solidFill>
                  <a:schemeClr val="tx2"/>
                </a:solidFill>
              </a:rPr>
              <a:t>Au </a:t>
            </a:r>
            <a:r>
              <a:rPr lang="fr-FR" sz="1100" dirty="0">
                <a:solidFill>
                  <a:schemeClr val="tx2"/>
                </a:solidFill>
              </a:rPr>
              <a:t>plan des revenus, le développement de l’activité est encore entravé par :</a:t>
            </a:r>
          </a:p>
          <a:p>
            <a:pPr marL="285750" lvl="0" indent="-285750">
              <a:spcBef>
                <a:spcPts val="0"/>
              </a:spcBef>
              <a:buClr>
                <a:srgbClr val="008D53"/>
              </a:buClr>
              <a:buFont typeface="Arial" panose="020B0604020202020204" pitchFamily="34" charset="0"/>
              <a:buChar char="•"/>
            </a:pPr>
            <a:r>
              <a:rPr lang="fr-FR" sz="1100" dirty="0">
                <a:solidFill>
                  <a:schemeClr val="tx2"/>
                </a:solidFill>
              </a:rPr>
              <a:t>la faiblesse des taux, dont la remontée « se fait attendre » (à partir de </a:t>
            </a:r>
            <a:r>
              <a:rPr lang="fr-FR" sz="1100" dirty="0" smtClean="0">
                <a:solidFill>
                  <a:schemeClr val="tx2"/>
                </a:solidFill>
              </a:rPr>
              <a:t>fin 2020 </a:t>
            </a:r>
            <a:r>
              <a:rPr lang="fr-FR" sz="1100" dirty="0">
                <a:solidFill>
                  <a:schemeClr val="tx2"/>
                </a:solidFill>
              </a:rPr>
              <a:t>?)</a:t>
            </a:r>
          </a:p>
          <a:p>
            <a:pPr marL="285750" lvl="0" indent="-285750">
              <a:spcBef>
                <a:spcPts val="0"/>
              </a:spcBef>
              <a:buClr>
                <a:srgbClr val="008D53"/>
              </a:buClr>
              <a:buFont typeface="Arial" panose="020B0604020202020204" pitchFamily="34" charset="0"/>
              <a:buChar char="•"/>
            </a:pPr>
            <a:r>
              <a:rPr lang="fr-FR" sz="1100" dirty="0">
                <a:solidFill>
                  <a:schemeClr val="tx2"/>
                </a:solidFill>
              </a:rPr>
              <a:t>une concurrence exacerbée dans les 3 principaux pays de nos marchés domestiques :</a:t>
            </a:r>
          </a:p>
          <a:p>
            <a:pPr marL="533400" lvl="1" indent="-266700">
              <a:spcBef>
                <a:spcPts val="0"/>
              </a:spcBef>
              <a:buClr>
                <a:srgbClr val="008D53"/>
              </a:buClr>
              <a:buFont typeface="Wingdings" panose="05000000000000000000" pitchFamily="2" charset="2"/>
              <a:buChar char="ü"/>
            </a:pPr>
            <a:r>
              <a:rPr lang="fr-FR" sz="1100" dirty="0">
                <a:solidFill>
                  <a:schemeClr val="tx2"/>
                </a:solidFill>
              </a:rPr>
              <a:t>En France sur le crédit immobilier de la part des mutualistes</a:t>
            </a:r>
          </a:p>
          <a:p>
            <a:pPr marL="533400" lvl="1" indent="-266700">
              <a:spcBef>
                <a:spcPts val="0"/>
              </a:spcBef>
              <a:buClr>
                <a:srgbClr val="008D53"/>
              </a:buClr>
              <a:buFont typeface="Wingdings" panose="05000000000000000000" pitchFamily="2" charset="2"/>
              <a:buChar char="ü"/>
            </a:pPr>
            <a:r>
              <a:rPr lang="fr-FR" sz="1100" dirty="0">
                <a:solidFill>
                  <a:schemeClr val="tx2"/>
                </a:solidFill>
              </a:rPr>
              <a:t>En Belgique du fait d’un établissement « achetant » des parts de marché avant sa (ré)-introduction en Bourse </a:t>
            </a:r>
          </a:p>
          <a:p>
            <a:pPr marL="533400" lvl="1" indent="-266700">
              <a:spcBef>
                <a:spcPts val="0"/>
              </a:spcBef>
              <a:buClr>
                <a:srgbClr val="008D53"/>
              </a:buClr>
              <a:buFont typeface="Wingdings" panose="05000000000000000000" pitchFamily="2" charset="2"/>
              <a:buChar char="ü"/>
            </a:pPr>
            <a:r>
              <a:rPr lang="fr-FR" sz="1100" dirty="0">
                <a:solidFill>
                  <a:schemeClr val="tx2"/>
                </a:solidFill>
              </a:rPr>
              <a:t>En Italie, du fait d’une liquidité abondante et quasi-gratuite, issue de la politique de la BCE, qui permet  à certains établissements de « compenser » les pertes engendrées par l’amoncellement de mauvaises créances dans leurs livres….quitte à nouveau à prendre des risques déraisonnables.</a:t>
            </a:r>
          </a:p>
          <a:p>
            <a:pPr marL="0" lvl="1">
              <a:spcBef>
                <a:spcPts val="0"/>
              </a:spcBef>
              <a:buClr>
                <a:srgbClr val="008D53"/>
              </a:buClr>
            </a:pPr>
            <a:endParaRPr lang="fr-FR" sz="1100" dirty="0">
              <a:solidFill>
                <a:schemeClr val="tx2"/>
              </a:solidFill>
            </a:endParaRPr>
          </a:p>
          <a:p>
            <a:pPr marL="0" lvl="1">
              <a:spcBef>
                <a:spcPts val="0"/>
              </a:spcBef>
              <a:buClr>
                <a:srgbClr val="008D53"/>
              </a:buClr>
            </a:pPr>
            <a:r>
              <a:rPr lang="fr-FR" sz="1100" dirty="0">
                <a:solidFill>
                  <a:schemeClr val="tx2"/>
                </a:solidFill>
              </a:rPr>
              <a:t>Face à cette situation, BNP Paribas :</a:t>
            </a:r>
          </a:p>
          <a:p>
            <a:pPr marL="171450" lvl="1" indent="-171450">
              <a:spcBef>
                <a:spcPts val="0"/>
              </a:spcBef>
              <a:buClr>
                <a:srgbClr val="008D53"/>
              </a:buClr>
              <a:buFont typeface="Arial" panose="020B0604020202020204" pitchFamily="34" charset="0"/>
              <a:buChar char="•"/>
            </a:pPr>
            <a:r>
              <a:rPr lang="fr-FR" sz="1100" dirty="0">
                <a:solidFill>
                  <a:schemeClr val="tx2"/>
                </a:solidFill>
              </a:rPr>
              <a:t>adapte ses coûts, </a:t>
            </a:r>
            <a:r>
              <a:rPr lang="fr-FR" sz="1100" dirty="0" smtClean="0">
                <a:solidFill>
                  <a:schemeClr val="tx2"/>
                </a:solidFill>
              </a:rPr>
              <a:t>entre autres via </a:t>
            </a:r>
            <a:r>
              <a:rPr lang="fr-FR" sz="1100" dirty="0">
                <a:solidFill>
                  <a:schemeClr val="tx2"/>
                </a:solidFill>
              </a:rPr>
              <a:t>une </a:t>
            </a:r>
            <a:r>
              <a:rPr lang="fr-FR" sz="1100" dirty="0" err="1">
                <a:solidFill>
                  <a:schemeClr val="tx2"/>
                </a:solidFill>
              </a:rPr>
              <a:t>recalibration</a:t>
            </a:r>
            <a:r>
              <a:rPr lang="fr-FR" sz="1100" dirty="0">
                <a:solidFill>
                  <a:schemeClr val="tx2"/>
                </a:solidFill>
              </a:rPr>
              <a:t> de ses réseaux de distribution</a:t>
            </a:r>
          </a:p>
          <a:p>
            <a:pPr marL="171450" lvl="1" indent="-171450">
              <a:spcBef>
                <a:spcPts val="0"/>
              </a:spcBef>
              <a:buClr>
                <a:srgbClr val="008D53"/>
              </a:buClr>
              <a:buFont typeface="Arial" panose="020B0604020202020204" pitchFamily="34" charset="0"/>
              <a:buChar char="•"/>
            </a:pPr>
            <a:r>
              <a:rPr lang="fr-FR" sz="1100" dirty="0" smtClean="0">
                <a:solidFill>
                  <a:schemeClr val="tx2"/>
                </a:solidFill>
              </a:rPr>
              <a:t>accélère </a:t>
            </a:r>
            <a:r>
              <a:rPr lang="fr-FR" sz="1100" dirty="0">
                <a:solidFill>
                  <a:schemeClr val="tx2"/>
                </a:solidFill>
              </a:rPr>
              <a:t>ses initiatives de transformation digitale, comme nous allons le voir pour chacun des trois grands pôles d’activité.</a:t>
            </a:r>
          </a:p>
          <a:p>
            <a:pPr eaLnBrk="1" hangingPunct="1"/>
            <a:endParaRPr lang="en-GB"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43355" y="9475803"/>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9" rIns="85554" bIns="42779"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76D11657-3985-44DB-9C3B-CAD1D806EA24}" type="slidenum">
              <a:rPr lang="fr-FR" sz="1200">
                <a:solidFill>
                  <a:prstClr val="black"/>
                </a:solidFill>
              </a:rPr>
              <a:pPr algn="r" eaLnBrk="1" hangingPunct="1">
                <a:spcBef>
                  <a:spcPct val="0"/>
                </a:spcBef>
              </a:pPr>
              <a:t>2</a:t>
            </a:fld>
            <a:endParaRPr lang="fr-FR" sz="1200" dirty="0">
              <a:solidFill>
                <a:prstClr val="black"/>
              </a:solidFill>
            </a:endParaRPr>
          </a:p>
        </p:txBody>
      </p:sp>
      <p:sp>
        <p:nvSpPr>
          <p:cNvPr id="36867" name="Rectangle 2"/>
          <p:cNvSpPr>
            <a:spLocks noGrp="1" noRot="1" noChangeAspect="1" noChangeArrowheads="1" noTextEdit="1"/>
          </p:cNvSpPr>
          <p:nvPr>
            <p:ph type="sldImg"/>
          </p:nvPr>
        </p:nvSpPr>
        <p:spPr>
          <a:xfrm>
            <a:off x="369888" y="333375"/>
            <a:ext cx="6091237" cy="4568825"/>
          </a:xfrm>
          <a:ln/>
        </p:spPr>
      </p:sp>
      <p:sp>
        <p:nvSpPr>
          <p:cNvPr id="36868" name="Rectangle 3"/>
          <p:cNvSpPr>
            <a:spLocks noGrp="1" noChangeArrowheads="1"/>
          </p:cNvSpPr>
          <p:nvPr>
            <p:ph type="body" idx="1"/>
          </p:nvPr>
        </p:nvSpPr>
        <p:spPr>
          <a:xfrm>
            <a:off x="676289" y="5087944"/>
            <a:ext cx="5429250"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17" tIns="40457" rIns="80917" bIns="40457"/>
          <a:lstStyle/>
          <a:p>
            <a:pPr marL="154142" indent="-154142" eaLnBrk="1" hangingPunct="1"/>
            <a:endParaRPr lang="en-GB" dirty="0"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89000" y="746125"/>
            <a:ext cx="5000625" cy="3751263"/>
          </a:xfrm>
        </p:spPr>
      </p:sp>
      <p:sp>
        <p:nvSpPr>
          <p:cNvPr id="3" name="Espace réservé des commentaires 2"/>
          <p:cNvSpPr>
            <a:spLocks noGrp="1"/>
          </p:cNvSpPr>
          <p:nvPr>
            <p:ph type="body" idx="1"/>
          </p:nvPr>
        </p:nvSpPr>
        <p:spPr>
          <a:xfrm>
            <a:off x="321001" y="4654749"/>
            <a:ext cx="6212320" cy="5075010"/>
          </a:xfrm>
        </p:spPr>
        <p:txBody>
          <a:bodyPr/>
          <a:lstStyle/>
          <a:p>
            <a:pPr lvl="1"/>
            <a:endParaRPr lang="fr-FR" sz="100" dirty="0" smtClean="0">
              <a:solidFill>
                <a:schemeClr val="tx2"/>
              </a:solidFill>
            </a:endParaRPr>
          </a:p>
          <a:p>
            <a:pPr marL="628650" lvl="1" indent="-171450">
              <a:buFont typeface="Arial" panose="020B0604020202020204" pitchFamily="34" charset="0"/>
              <a:buChar char="•"/>
            </a:pPr>
            <a:endParaRPr lang="fr-FR" sz="200" dirty="0" smtClean="0">
              <a:solidFill>
                <a:srgbClr val="FF0000"/>
              </a:solidFill>
            </a:endParaRPr>
          </a:p>
          <a:p>
            <a:pPr marL="285750" indent="-285750">
              <a:spcBef>
                <a:spcPts val="0"/>
              </a:spcBef>
              <a:buFont typeface="Wingdings" panose="05000000000000000000" pitchFamily="2" charset="2"/>
              <a:buChar char="q"/>
            </a:pPr>
            <a:r>
              <a:rPr lang="fr-FR" sz="1100" b="1" u="sng" dirty="0" smtClean="0">
                <a:solidFill>
                  <a:schemeClr val="tx2"/>
                </a:solidFill>
              </a:rPr>
              <a:t>PNB* :  </a:t>
            </a:r>
            <a:r>
              <a:rPr lang="fr-FR" sz="1100" b="1" u="sng" dirty="0">
                <a:solidFill>
                  <a:schemeClr val="tx2"/>
                </a:solidFill>
              </a:rPr>
              <a:t>7</a:t>
            </a:r>
            <a:r>
              <a:rPr lang="fr-FR" sz="1100" b="1" u="sng" dirty="0" smtClean="0">
                <a:solidFill>
                  <a:schemeClr val="tx2"/>
                </a:solidFill>
              </a:rPr>
              <a:t> 886 M€ (-0,3% / 1S18) :</a:t>
            </a:r>
          </a:p>
          <a:p>
            <a:pPr marL="628650" lvl="1" indent="-171450">
              <a:spcBef>
                <a:spcPts val="0"/>
              </a:spcBef>
              <a:buFont typeface="Arial" panose="020B0604020202020204" pitchFamily="34" charset="0"/>
              <a:buChar char="•"/>
            </a:pPr>
            <a:r>
              <a:rPr lang="fr-FR" dirty="0" smtClean="0"/>
              <a:t>Environnement </a:t>
            </a:r>
            <a:r>
              <a:rPr lang="fr-FR" dirty="0"/>
              <a:t>de taux bas partiellement compensé par la hausse de l’activité et la bonne croissance des métiers </a:t>
            </a:r>
            <a:r>
              <a:rPr lang="fr-FR" dirty="0" smtClean="0"/>
              <a:t>spécialisés</a:t>
            </a:r>
          </a:p>
          <a:p>
            <a:pPr marL="285750" lvl="1" indent="-285750">
              <a:spcBef>
                <a:spcPts val="0"/>
              </a:spcBef>
              <a:buFont typeface="Wingdings" panose="05000000000000000000" pitchFamily="2" charset="2"/>
              <a:buChar char="q"/>
            </a:pPr>
            <a:r>
              <a:rPr lang="fr-FR" sz="1100" b="1" u="sng" dirty="0">
                <a:solidFill>
                  <a:schemeClr val="tx2"/>
                </a:solidFill>
              </a:rPr>
              <a:t>Frais de gestion* : </a:t>
            </a:r>
            <a:r>
              <a:rPr lang="fr-FR" sz="1100" b="1" u="sng" dirty="0" smtClean="0">
                <a:solidFill>
                  <a:schemeClr val="tx2"/>
                </a:solidFill>
              </a:rPr>
              <a:t>5 500 </a:t>
            </a:r>
            <a:r>
              <a:rPr lang="fr-FR" sz="1100" b="1" u="sng" dirty="0">
                <a:solidFill>
                  <a:schemeClr val="tx2"/>
                </a:solidFill>
              </a:rPr>
              <a:t>M€ </a:t>
            </a:r>
            <a:r>
              <a:rPr lang="fr-FR" sz="1100" b="1" u="sng" dirty="0" smtClean="0">
                <a:solidFill>
                  <a:schemeClr val="tx2"/>
                </a:solidFill>
              </a:rPr>
              <a:t>(stable / 1S18) </a:t>
            </a:r>
            <a:r>
              <a:rPr lang="fr-FR" sz="1100" b="1" u="sng" dirty="0">
                <a:solidFill>
                  <a:schemeClr val="tx2"/>
                </a:solidFill>
              </a:rPr>
              <a:t>:</a:t>
            </a:r>
          </a:p>
          <a:p>
            <a:pPr marL="628650" lvl="1" indent="-171450">
              <a:spcBef>
                <a:spcPts val="0"/>
              </a:spcBef>
              <a:buFont typeface="Arial" panose="020B0604020202020204" pitchFamily="34" charset="0"/>
              <a:buChar char="•"/>
            </a:pPr>
            <a:r>
              <a:rPr lang="fr-FR" sz="1200" dirty="0" smtClean="0">
                <a:solidFill>
                  <a:schemeClr val="tx2"/>
                </a:solidFill>
              </a:rPr>
              <a:t>Baisse dans les réseaux (-</a:t>
            </a:r>
            <a:r>
              <a:rPr lang="fr-FR" dirty="0" smtClean="0">
                <a:solidFill>
                  <a:schemeClr val="tx2"/>
                </a:solidFill>
              </a:rPr>
              <a:t>0,6%**</a:t>
            </a:r>
            <a:r>
              <a:rPr lang="fr-FR" sz="1200" dirty="0" smtClean="0">
                <a:solidFill>
                  <a:schemeClr val="tx2"/>
                </a:solidFill>
              </a:rPr>
              <a:t>) </a:t>
            </a:r>
          </a:p>
          <a:p>
            <a:pPr marL="628650" lvl="1" indent="-171450">
              <a:spcBef>
                <a:spcPts val="0"/>
              </a:spcBef>
              <a:buFont typeface="Arial" panose="020B0604020202020204" pitchFamily="34" charset="0"/>
              <a:buChar char="•"/>
            </a:pPr>
            <a:r>
              <a:rPr lang="fr-FR" dirty="0" smtClean="0">
                <a:solidFill>
                  <a:schemeClr val="tx2"/>
                </a:solidFill>
              </a:rPr>
              <a:t>Hausse </a:t>
            </a:r>
            <a:r>
              <a:rPr lang="fr-FR" dirty="0">
                <a:solidFill>
                  <a:schemeClr val="tx2"/>
                </a:solidFill>
              </a:rPr>
              <a:t>dans les métiers spécialisés (</a:t>
            </a:r>
            <a:r>
              <a:rPr lang="fr-FR" dirty="0" err="1">
                <a:solidFill>
                  <a:schemeClr val="tx2"/>
                </a:solidFill>
              </a:rPr>
              <a:t>Arval</a:t>
            </a:r>
            <a:r>
              <a:rPr lang="fr-FR" dirty="0">
                <a:solidFill>
                  <a:schemeClr val="tx2"/>
                </a:solidFill>
              </a:rPr>
              <a:t>, </a:t>
            </a:r>
            <a:r>
              <a:rPr lang="fr-FR" dirty="0" err="1">
                <a:solidFill>
                  <a:schemeClr val="tx2"/>
                </a:solidFill>
              </a:rPr>
              <a:t>Personal</a:t>
            </a:r>
            <a:r>
              <a:rPr lang="fr-FR" dirty="0">
                <a:solidFill>
                  <a:schemeClr val="tx2"/>
                </a:solidFill>
              </a:rPr>
              <a:t> </a:t>
            </a:r>
            <a:r>
              <a:rPr lang="fr-FR" dirty="0" err="1">
                <a:solidFill>
                  <a:schemeClr val="tx2"/>
                </a:solidFill>
              </a:rPr>
              <a:t>Investors</a:t>
            </a:r>
            <a:r>
              <a:rPr lang="fr-FR" dirty="0">
                <a:solidFill>
                  <a:schemeClr val="tx2"/>
                </a:solidFill>
              </a:rPr>
              <a:t>, Leasing Solutions, </a:t>
            </a:r>
            <a:r>
              <a:rPr lang="fr-FR" dirty="0" smtClean="0">
                <a:solidFill>
                  <a:schemeClr val="tx2"/>
                </a:solidFill>
              </a:rPr>
              <a:t>Nickel - </a:t>
            </a:r>
            <a:r>
              <a:rPr lang="fr-FR" dirty="0"/>
              <a:t>où l’effet de ciseau est cependant positif dans tous les </a:t>
            </a:r>
            <a:r>
              <a:rPr lang="fr-FR" dirty="0" smtClean="0"/>
              <a:t>métiers -</a:t>
            </a:r>
            <a:r>
              <a:rPr lang="fr-FR" dirty="0">
                <a:solidFill>
                  <a:schemeClr val="tx2"/>
                </a:solidFill>
              </a:rPr>
              <a:t>)</a:t>
            </a:r>
            <a:r>
              <a:rPr lang="fr-FR" dirty="0" smtClean="0"/>
              <a:t> </a:t>
            </a:r>
            <a:r>
              <a:rPr lang="fr-FR" dirty="0"/>
              <a:t>en lien avec le développement de </a:t>
            </a:r>
            <a:r>
              <a:rPr lang="fr-FR" dirty="0" smtClean="0"/>
              <a:t>l’activité</a:t>
            </a:r>
            <a:endParaRPr lang="fr-FR" sz="1200" dirty="0" smtClean="0">
              <a:solidFill>
                <a:schemeClr val="tx2"/>
              </a:solidFill>
            </a:endParaRPr>
          </a:p>
          <a:p>
            <a:pPr marL="285750" indent="-285750">
              <a:buFont typeface="Wingdings" panose="05000000000000000000" pitchFamily="2" charset="2"/>
              <a:buChar char="q"/>
            </a:pPr>
            <a:r>
              <a:rPr lang="fr-FR" sz="1100" b="1" u="sng" dirty="0" smtClean="0">
                <a:solidFill>
                  <a:schemeClr val="tx2"/>
                </a:solidFill>
              </a:rPr>
              <a:t>Résultat avant impôt*** : 1 729 M€ (-3,4% / 1S18)</a:t>
            </a:r>
          </a:p>
          <a:p>
            <a:pPr lvl="1">
              <a:spcBef>
                <a:spcPts val="0"/>
              </a:spcBef>
            </a:pPr>
            <a:r>
              <a:rPr lang="fr-FR" sz="1200" dirty="0" smtClean="0">
                <a:solidFill>
                  <a:schemeClr val="tx2"/>
                </a:solidFill>
              </a:rPr>
              <a:t> </a:t>
            </a:r>
            <a:endParaRPr lang="fr-FR" sz="1400" dirty="0" smtClean="0">
              <a:solidFill>
                <a:srgbClr val="FF0000"/>
              </a:solidFill>
            </a:endParaRPr>
          </a:p>
          <a:p>
            <a:pPr lvl="0">
              <a:lnSpc>
                <a:spcPct val="90000"/>
              </a:lnSpc>
              <a:spcBef>
                <a:spcPts val="1200"/>
              </a:spcBef>
              <a:buClr>
                <a:srgbClr val="008D53"/>
              </a:buClr>
            </a:pPr>
            <a:endParaRPr lang="fr-FR" sz="1000" i="1" dirty="0"/>
          </a:p>
          <a:p>
            <a:pPr lvl="0">
              <a:lnSpc>
                <a:spcPct val="90000"/>
              </a:lnSpc>
              <a:spcBef>
                <a:spcPts val="1200"/>
              </a:spcBef>
              <a:buClr>
                <a:srgbClr val="008D53"/>
              </a:buClr>
            </a:pPr>
            <a:endParaRPr lang="fr-FR" sz="1000" i="1" dirty="0" smtClean="0"/>
          </a:p>
          <a:p>
            <a:pPr>
              <a:spcBef>
                <a:spcPts val="0"/>
              </a:spcBef>
              <a:buClr>
                <a:srgbClr val="008D53"/>
              </a:buClr>
            </a:pPr>
            <a:r>
              <a:rPr lang="fr-FR" sz="1000" i="1" dirty="0" smtClean="0"/>
              <a:t>* Intégrant </a:t>
            </a:r>
            <a:r>
              <a:rPr lang="fr-FR" sz="1000" i="1" dirty="0"/>
              <a:t>100% de la Banque Privée en France (hors effet PEL/CEL), en Italie, en Belgique et au Luxembourg; </a:t>
            </a:r>
            <a:endParaRPr lang="fr-FR" sz="1000" i="1" dirty="0" smtClean="0"/>
          </a:p>
          <a:p>
            <a:pPr>
              <a:spcBef>
                <a:spcPts val="0"/>
              </a:spcBef>
              <a:buClr>
                <a:srgbClr val="008D53"/>
              </a:buClr>
            </a:pPr>
            <a:r>
              <a:rPr lang="fr-FR" sz="1000" i="1" dirty="0" smtClean="0"/>
              <a:t>** </a:t>
            </a:r>
            <a:r>
              <a:rPr lang="fr-FR" sz="1000" i="1" dirty="0"/>
              <a:t>BDDF, BNL </a:t>
            </a:r>
            <a:r>
              <a:rPr lang="fr-FR" sz="1000" i="1" dirty="0" err="1"/>
              <a:t>bc</a:t>
            </a:r>
            <a:r>
              <a:rPr lang="fr-FR" sz="1000" i="1" dirty="0"/>
              <a:t> et </a:t>
            </a:r>
            <a:r>
              <a:rPr lang="fr-FR" sz="1000" i="1" dirty="0" smtClean="0"/>
              <a:t>BDDB ; </a:t>
            </a:r>
            <a:r>
              <a:rPr lang="fr-FR" sz="1000" b="1" i="1" dirty="0" smtClean="0"/>
              <a:t>-0,8% hors IFRIC 21 </a:t>
            </a:r>
            <a:r>
              <a:rPr lang="fr-FR" sz="1000" i="1" dirty="0" smtClean="0"/>
              <a:t>; </a:t>
            </a:r>
            <a:r>
              <a:rPr lang="fr-FR" sz="1000" i="1" dirty="0"/>
              <a:t>*** Hors effets PEL/CEL de +30 millions d’euros contre +1 million d’euros au premier semestre </a:t>
            </a:r>
            <a:r>
              <a:rPr lang="fr-FR" sz="1000" i="1" dirty="0" smtClean="0"/>
              <a:t>2018 </a:t>
            </a:r>
          </a:p>
        </p:txBody>
      </p:sp>
      <p:sp>
        <p:nvSpPr>
          <p:cNvPr id="4" name="Espace réservé du numéro de diapositive 3"/>
          <p:cNvSpPr>
            <a:spLocks noGrp="1"/>
          </p:cNvSpPr>
          <p:nvPr>
            <p:ph type="sldNum" sz="quarter" idx="10"/>
          </p:nvPr>
        </p:nvSpPr>
        <p:spPr/>
        <p:txBody>
          <a:bodyPr/>
          <a:lstStyle/>
          <a:p>
            <a:pPr>
              <a:defRPr/>
            </a:pPr>
            <a:fld id="{634B2122-A64F-4A00-919F-CE5BAA0DCEC3}" type="slidenum">
              <a:rPr lang="fr-FR" smtClean="0"/>
              <a:pPr>
                <a:defRPr/>
              </a:pPr>
              <a:t>20</a:t>
            </a:fld>
            <a:endParaRPr lang="fr-FR" dirty="0"/>
          </a:p>
        </p:txBody>
      </p:sp>
    </p:spTree>
    <p:extLst>
      <p:ext uri="{BB962C8B-B14F-4D97-AF65-F5344CB8AC3E}">
        <p14:creationId xmlns:p14="http://schemas.microsoft.com/office/powerpoint/2010/main" val="2863996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pPr>
              <a:defRPr/>
            </a:pPr>
            <a:fld id="{634B2122-A64F-4A00-919F-CE5BAA0DCEC3}" type="slidenum">
              <a:rPr lang="fr-FR" smtClean="0"/>
              <a:pPr>
                <a:defRPr/>
              </a:pPr>
              <a:t>21</a:t>
            </a:fld>
            <a:endParaRPr lang="fr-FR"/>
          </a:p>
        </p:txBody>
      </p:sp>
      <p:sp>
        <p:nvSpPr>
          <p:cNvPr id="5" name="Espace réservé des commentaires 2"/>
          <p:cNvSpPr>
            <a:spLocks noGrp="1"/>
          </p:cNvSpPr>
          <p:nvPr>
            <p:ph type="body" idx="3"/>
          </p:nvPr>
        </p:nvSpPr>
        <p:spPr>
          <a:xfrm>
            <a:off x="193446" y="4710124"/>
            <a:ext cx="6396534" cy="4495800"/>
          </a:xfrm>
        </p:spPr>
        <p:txBody>
          <a:bodyPr/>
          <a:lstStyle/>
          <a:p>
            <a:pPr marL="3175" lvl="1" algn="just">
              <a:lnSpc>
                <a:spcPct val="90000"/>
              </a:lnSpc>
              <a:spcBef>
                <a:spcPct val="40000"/>
              </a:spcBef>
              <a:buClr>
                <a:srgbClr val="99CC00"/>
              </a:buClr>
              <a:buSzPct val="80000"/>
            </a:pPr>
            <a:endParaRPr lang="fr-FR" dirty="0" smtClean="0">
              <a:solidFill>
                <a:srgbClr val="000000"/>
              </a:solidFill>
            </a:endParaRPr>
          </a:p>
          <a:p>
            <a:pPr marL="3175" lvl="1" algn="just">
              <a:lnSpc>
                <a:spcPct val="90000"/>
              </a:lnSpc>
              <a:spcBef>
                <a:spcPct val="40000"/>
              </a:spcBef>
              <a:buClr>
                <a:srgbClr val="99CC00"/>
              </a:buClr>
              <a:buSzPct val="80000"/>
            </a:pPr>
            <a:r>
              <a:rPr lang="fr-FR" dirty="0" smtClean="0">
                <a:solidFill>
                  <a:srgbClr val="000000"/>
                </a:solidFill>
              </a:rPr>
              <a:t>Au-delà </a:t>
            </a:r>
            <a:r>
              <a:rPr lang="fr-FR" dirty="0">
                <a:solidFill>
                  <a:srgbClr val="000000"/>
                </a:solidFill>
              </a:rPr>
              <a:t>de la fermeture « d’agences », c’est à une spécialisation grandissante des points de vente/contact que l’on assistera, allant de l’offre « pure digitale » à l’activité de conseil très personnalisé</a:t>
            </a:r>
            <a:r>
              <a:rPr lang="fr-FR" dirty="0" smtClean="0">
                <a:solidFill>
                  <a:srgbClr val="000000"/>
                </a:solidFill>
              </a:rPr>
              <a:t>.</a:t>
            </a:r>
          </a:p>
          <a:p>
            <a:pPr marL="3175" lvl="1" algn="just">
              <a:spcBef>
                <a:spcPts val="0"/>
              </a:spcBef>
              <a:buClr>
                <a:srgbClr val="99CC00"/>
              </a:buClr>
              <a:buSzPct val="80000"/>
            </a:pPr>
            <a:endParaRPr lang="fr-FR" dirty="0">
              <a:solidFill>
                <a:srgbClr val="000000"/>
              </a:solidFill>
            </a:endParaRPr>
          </a:p>
          <a:p>
            <a:pPr marL="3175" lvl="1" algn="just">
              <a:spcBef>
                <a:spcPts val="0"/>
              </a:spcBef>
              <a:buClr>
                <a:srgbClr val="99CC00"/>
              </a:buClr>
              <a:buSzPct val="80000"/>
            </a:pPr>
            <a:r>
              <a:rPr lang="fr-FR" dirty="0">
                <a:solidFill>
                  <a:srgbClr val="000000"/>
                </a:solidFill>
              </a:rPr>
              <a:t>Il s’agit </a:t>
            </a:r>
            <a:r>
              <a:rPr lang="fr-FR" dirty="0" smtClean="0">
                <a:solidFill>
                  <a:srgbClr val="000000"/>
                </a:solidFill>
              </a:rPr>
              <a:t>ainsi de </a:t>
            </a:r>
            <a:r>
              <a:rPr lang="fr-FR" dirty="0">
                <a:solidFill>
                  <a:srgbClr val="000000"/>
                </a:solidFill>
              </a:rPr>
              <a:t>:</a:t>
            </a:r>
          </a:p>
          <a:p>
            <a:pPr marL="174625" lvl="1" indent="-171450" algn="just">
              <a:spcBef>
                <a:spcPts val="0"/>
              </a:spcBef>
              <a:buClr>
                <a:srgbClr val="99CC00"/>
              </a:buClr>
              <a:buSzPct val="80000"/>
              <a:buFont typeface="Arial" panose="020B0604020202020204" pitchFamily="34" charset="0"/>
              <a:buChar char="•"/>
            </a:pPr>
            <a:r>
              <a:rPr lang="fr-FR" dirty="0">
                <a:solidFill>
                  <a:srgbClr val="000000"/>
                </a:solidFill>
              </a:rPr>
              <a:t>donner le choix au client en adaptant nos offres aux différents usages bancaires,</a:t>
            </a:r>
          </a:p>
          <a:p>
            <a:pPr marL="174625" lvl="1" indent="-171450" algn="just">
              <a:spcBef>
                <a:spcPts val="0"/>
              </a:spcBef>
              <a:buClr>
                <a:srgbClr val="99CC00"/>
              </a:buClr>
              <a:buSzPct val="80000"/>
              <a:buFont typeface="Arial" panose="020B0604020202020204" pitchFamily="34" charset="0"/>
              <a:buChar char="•"/>
            </a:pPr>
            <a:r>
              <a:rPr lang="fr-FR" dirty="0">
                <a:solidFill>
                  <a:srgbClr val="000000"/>
                </a:solidFill>
              </a:rPr>
              <a:t>réinventer les parcours clients pour améliorer l’expérience clients et l’efficacité.</a:t>
            </a:r>
          </a:p>
          <a:p>
            <a:pPr marL="3175" lvl="1" algn="just">
              <a:spcBef>
                <a:spcPts val="0"/>
              </a:spcBef>
              <a:buClr>
                <a:srgbClr val="99CC00"/>
              </a:buClr>
              <a:buSzPct val="80000"/>
            </a:pPr>
            <a:endParaRPr lang="fr-FR" dirty="0">
              <a:solidFill>
                <a:srgbClr val="000000"/>
              </a:solidFill>
            </a:endParaRPr>
          </a:p>
          <a:p>
            <a:pPr marL="3175" lvl="1" algn="just">
              <a:spcBef>
                <a:spcPts val="0"/>
              </a:spcBef>
              <a:buClr>
                <a:srgbClr val="99CC00"/>
              </a:buClr>
              <a:buSzPct val="80000"/>
            </a:pPr>
            <a:r>
              <a:rPr lang="fr-FR" dirty="0">
                <a:solidFill>
                  <a:srgbClr val="000000"/>
                </a:solidFill>
              </a:rPr>
              <a:t>Cette évolution se fera, au niveau de la politique sociale, sans départ contraint puisque la pyramide des âges des collaborateurs concernés implique un nombre de départs à la retraite plus que suffisant dans ce cadre. </a:t>
            </a:r>
            <a:endParaRPr lang="fr-FR" dirty="0" smtClean="0">
              <a:solidFill>
                <a:srgbClr val="000000"/>
              </a:solidFill>
            </a:endParaRPr>
          </a:p>
          <a:p>
            <a:pPr marL="3175" lvl="1" algn="just">
              <a:spcBef>
                <a:spcPts val="0"/>
              </a:spcBef>
              <a:buClr>
                <a:srgbClr val="99CC00"/>
              </a:buClr>
              <a:buSzPct val="80000"/>
            </a:pPr>
            <a:endParaRPr lang="fr-FR" dirty="0">
              <a:solidFill>
                <a:srgbClr val="000000"/>
              </a:solidFill>
            </a:endParaRPr>
          </a:p>
        </p:txBody>
      </p:sp>
    </p:spTree>
    <p:extLst>
      <p:ext uri="{BB962C8B-B14F-4D97-AF65-F5344CB8AC3E}">
        <p14:creationId xmlns:p14="http://schemas.microsoft.com/office/powerpoint/2010/main" val="3126245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265113" lvl="0" indent="-265113">
              <a:lnSpc>
                <a:spcPct val="90000"/>
              </a:lnSpc>
              <a:spcBef>
                <a:spcPts val="1000"/>
              </a:spcBef>
              <a:buClr>
                <a:srgbClr val="008D53"/>
              </a:buClr>
              <a:buFont typeface="Wingdings" pitchFamily="2" charset="2"/>
              <a:buChar char="l"/>
            </a:pPr>
            <a:r>
              <a:rPr lang="fr-FR" b="1" u="sng" kern="0" dirty="0" smtClean="0">
                <a:solidFill>
                  <a:srgbClr val="000000"/>
                </a:solidFill>
                <a:latin typeface="Arial"/>
                <a:cs typeface="Arial"/>
              </a:rPr>
              <a:t>PNB </a:t>
            </a:r>
            <a:r>
              <a:rPr lang="fr-FR" b="1" u="sng" kern="0" dirty="0">
                <a:solidFill>
                  <a:srgbClr val="000000"/>
                </a:solidFill>
                <a:latin typeface="Arial"/>
                <a:cs typeface="Arial"/>
              </a:rPr>
              <a:t>: </a:t>
            </a:r>
            <a:r>
              <a:rPr lang="fr-FR" b="1" u="sng" kern="0" dirty="0" smtClean="0">
                <a:solidFill>
                  <a:srgbClr val="000000"/>
                </a:solidFill>
                <a:latin typeface="Arial"/>
                <a:cs typeface="Arial"/>
              </a:rPr>
              <a:t>8 544 M€ (+6,3% </a:t>
            </a:r>
            <a:r>
              <a:rPr lang="fr-FR" b="1" u="sng" kern="0" dirty="0">
                <a:solidFill>
                  <a:srgbClr val="000000"/>
                </a:solidFill>
                <a:latin typeface="Arial"/>
                <a:cs typeface="Arial"/>
              </a:rPr>
              <a:t>/ </a:t>
            </a:r>
            <a:r>
              <a:rPr lang="fr-FR" b="1" u="sng" kern="0" dirty="0" smtClean="0">
                <a:solidFill>
                  <a:srgbClr val="000000"/>
                </a:solidFill>
                <a:latin typeface="Arial"/>
                <a:cs typeface="Arial"/>
              </a:rPr>
              <a:t>1S18)</a:t>
            </a:r>
            <a:endParaRPr lang="fr-FR" b="1" u="sng" kern="0" dirty="0">
              <a:solidFill>
                <a:srgbClr val="000000"/>
              </a:solidFill>
              <a:latin typeface="Arial"/>
              <a:cs typeface="Arial"/>
            </a:endParaRPr>
          </a:p>
          <a:p>
            <a:pPr marL="720725" lvl="1" indent="-276225">
              <a:lnSpc>
                <a:spcPct val="90000"/>
              </a:lnSpc>
              <a:spcBef>
                <a:spcPts val="300"/>
              </a:spcBef>
              <a:buClr>
                <a:srgbClr val="FF8601"/>
              </a:buClr>
              <a:buSzPct val="80000"/>
              <a:buFont typeface="Wingdings" pitchFamily="2" charset="2"/>
              <a:buChar char="n"/>
            </a:pPr>
            <a:r>
              <a:rPr lang="fr-FR" dirty="0" smtClean="0">
                <a:solidFill>
                  <a:schemeClr val="tx2"/>
                </a:solidFill>
              </a:rPr>
              <a:t>+4,4</a:t>
            </a:r>
            <a:r>
              <a:rPr lang="fr-FR" dirty="0">
                <a:solidFill>
                  <a:schemeClr val="tx2"/>
                </a:solidFill>
              </a:rPr>
              <a:t>% à périmètre et change </a:t>
            </a:r>
            <a:r>
              <a:rPr lang="fr-FR" dirty="0" smtClean="0">
                <a:solidFill>
                  <a:schemeClr val="tx2"/>
                </a:solidFill>
              </a:rPr>
              <a:t>constants</a:t>
            </a:r>
            <a:endParaRPr lang="fr-FR" kern="0" dirty="0">
              <a:solidFill>
                <a:srgbClr val="000000"/>
              </a:solidFill>
              <a:latin typeface="Arial"/>
              <a:cs typeface="Arial"/>
            </a:endParaRPr>
          </a:p>
          <a:p>
            <a:pPr marL="265113" indent="-265113">
              <a:lnSpc>
                <a:spcPct val="90000"/>
              </a:lnSpc>
              <a:spcBef>
                <a:spcPts val="600"/>
              </a:spcBef>
              <a:buClr>
                <a:srgbClr val="008D53"/>
              </a:buClr>
              <a:buSzPct val="100000"/>
              <a:buFont typeface="Wingdings" pitchFamily="2" charset="2"/>
              <a:buChar char="l"/>
            </a:pPr>
            <a:r>
              <a:rPr lang="fr-FR" b="1" u="sng" kern="0" dirty="0">
                <a:solidFill>
                  <a:srgbClr val="000000"/>
                </a:solidFill>
                <a:latin typeface="Arial"/>
                <a:cs typeface="Arial"/>
              </a:rPr>
              <a:t>Frais de gestion : </a:t>
            </a:r>
            <a:r>
              <a:rPr lang="fr-FR" b="1" u="sng" kern="0" dirty="0" smtClean="0">
                <a:solidFill>
                  <a:srgbClr val="000000"/>
                </a:solidFill>
                <a:latin typeface="Arial"/>
                <a:cs typeface="Arial"/>
              </a:rPr>
              <a:t>5 247 M€ (+5,3% </a:t>
            </a:r>
            <a:r>
              <a:rPr lang="fr-FR" b="1" u="sng" kern="0" dirty="0">
                <a:solidFill>
                  <a:srgbClr val="000000"/>
                </a:solidFill>
                <a:latin typeface="Arial"/>
                <a:cs typeface="Arial"/>
              </a:rPr>
              <a:t>/ </a:t>
            </a:r>
            <a:r>
              <a:rPr lang="fr-FR" b="1" u="sng" kern="0" dirty="0" smtClean="0">
                <a:solidFill>
                  <a:srgbClr val="000000"/>
                </a:solidFill>
                <a:latin typeface="Arial"/>
                <a:cs typeface="Arial"/>
              </a:rPr>
              <a:t>1S18)</a:t>
            </a:r>
            <a:endParaRPr lang="fr-FR" b="1" u="sng" kern="0" dirty="0">
              <a:solidFill>
                <a:srgbClr val="000000"/>
              </a:solidFill>
              <a:latin typeface="Arial"/>
              <a:cs typeface="Arial"/>
            </a:endParaRPr>
          </a:p>
          <a:p>
            <a:pPr marL="720725" lvl="1" indent="-276225">
              <a:lnSpc>
                <a:spcPct val="90000"/>
              </a:lnSpc>
              <a:spcBef>
                <a:spcPts val="300"/>
              </a:spcBef>
              <a:buClr>
                <a:srgbClr val="FF8601"/>
              </a:buClr>
              <a:buSzPct val="80000"/>
              <a:buFont typeface="Wingdings" pitchFamily="2" charset="2"/>
              <a:buChar char="n"/>
            </a:pPr>
            <a:r>
              <a:rPr lang="fr-FR" dirty="0" smtClean="0">
                <a:solidFill>
                  <a:schemeClr val="tx2"/>
                </a:solidFill>
              </a:rPr>
              <a:t>+1,9% </a:t>
            </a:r>
            <a:r>
              <a:rPr lang="fr-FR" dirty="0">
                <a:solidFill>
                  <a:schemeClr val="tx2"/>
                </a:solidFill>
              </a:rPr>
              <a:t>à périmètre et change </a:t>
            </a:r>
            <a:r>
              <a:rPr lang="fr-FR" dirty="0" smtClean="0">
                <a:solidFill>
                  <a:schemeClr val="tx2"/>
                </a:solidFill>
              </a:rPr>
              <a:t>constants (effet </a:t>
            </a:r>
            <a:r>
              <a:rPr lang="fr-FR" dirty="0">
                <a:solidFill>
                  <a:schemeClr val="tx2"/>
                </a:solidFill>
              </a:rPr>
              <a:t>de ciseau </a:t>
            </a:r>
            <a:r>
              <a:rPr lang="fr-FR" dirty="0" smtClean="0">
                <a:solidFill>
                  <a:schemeClr val="tx2"/>
                </a:solidFill>
              </a:rPr>
              <a:t>positif) </a:t>
            </a:r>
            <a:endParaRPr lang="fr-FR" dirty="0">
              <a:solidFill>
                <a:schemeClr val="tx2"/>
              </a:solidFill>
            </a:endParaRPr>
          </a:p>
          <a:p>
            <a:pPr marL="265113" lvl="1" indent="-265113">
              <a:lnSpc>
                <a:spcPct val="90000"/>
              </a:lnSpc>
              <a:spcBef>
                <a:spcPts val="600"/>
              </a:spcBef>
              <a:buClr>
                <a:srgbClr val="008D53"/>
              </a:buClr>
              <a:buFont typeface="Wingdings" pitchFamily="2" charset="2"/>
              <a:buChar char="l"/>
            </a:pPr>
            <a:r>
              <a:rPr lang="fr-FR" b="1" u="sng" kern="0" dirty="0" smtClean="0">
                <a:solidFill>
                  <a:srgbClr val="000000"/>
                </a:solidFill>
                <a:latin typeface="Arial"/>
                <a:cs typeface="Arial"/>
              </a:rPr>
              <a:t>Résultat </a:t>
            </a:r>
            <a:r>
              <a:rPr lang="fr-FR" b="1" u="sng" kern="0" dirty="0">
                <a:solidFill>
                  <a:srgbClr val="000000"/>
                </a:solidFill>
                <a:latin typeface="Arial"/>
                <a:cs typeface="Arial"/>
              </a:rPr>
              <a:t>avant impôt : </a:t>
            </a:r>
            <a:r>
              <a:rPr lang="fr-FR" b="1" u="sng" kern="0" dirty="0" smtClean="0">
                <a:solidFill>
                  <a:srgbClr val="000000"/>
                </a:solidFill>
                <a:latin typeface="Arial"/>
                <a:cs typeface="Arial"/>
              </a:rPr>
              <a:t>2 720 M€ (+1,6% </a:t>
            </a:r>
            <a:r>
              <a:rPr lang="fr-FR" b="1" u="sng" kern="0" dirty="0">
                <a:solidFill>
                  <a:srgbClr val="000000"/>
                </a:solidFill>
                <a:latin typeface="Arial"/>
                <a:cs typeface="Arial"/>
              </a:rPr>
              <a:t>/ </a:t>
            </a:r>
            <a:r>
              <a:rPr lang="fr-FR" b="1" u="sng" kern="0" dirty="0" smtClean="0">
                <a:solidFill>
                  <a:srgbClr val="000000"/>
                </a:solidFill>
                <a:latin typeface="Arial"/>
                <a:cs typeface="Arial"/>
              </a:rPr>
              <a:t>1S18)</a:t>
            </a:r>
            <a:endParaRPr lang="fr-FR" b="1" u="sng" kern="0" dirty="0">
              <a:solidFill>
                <a:srgbClr val="000000"/>
              </a:solidFill>
              <a:latin typeface="Arial"/>
              <a:cs typeface="Arial"/>
            </a:endParaRPr>
          </a:p>
          <a:p>
            <a:pPr marL="720725" lvl="1" indent="-276225">
              <a:lnSpc>
                <a:spcPct val="90000"/>
              </a:lnSpc>
              <a:spcBef>
                <a:spcPts val="300"/>
              </a:spcBef>
              <a:buClr>
                <a:srgbClr val="FF8601"/>
              </a:buClr>
              <a:buSzPct val="80000"/>
              <a:buFont typeface="Wingdings" pitchFamily="2" charset="2"/>
              <a:buChar char="n"/>
            </a:pPr>
            <a:r>
              <a:rPr lang="fr-FR" dirty="0" smtClean="0">
                <a:solidFill>
                  <a:schemeClr val="tx2"/>
                </a:solidFill>
              </a:rPr>
              <a:t>+5,9% </a:t>
            </a:r>
            <a:r>
              <a:rPr lang="fr-FR" dirty="0">
                <a:solidFill>
                  <a:schemeClr val="tx2"/>
                </a:solidFill>
              </a:rPr>
              <a:t>à périmètre et change constants</a:t>
            </a:r>
          </a:p>
          <a:p>
            <a:endParaRPr lang="fr-FR" dirty="0"/>
          </a:p>
        </p:txBody>
      </p:sp>
      <p:sp>
        <p:nvSpPr>
          <p:cNvPr id="4" name="Espace réservé du numéro de diapositive 3"/>
          <p:cNvSpPr>
            <a:spLocks noGrp="1"/>
          </p:cNvSpPr>
          <p:nvPr>
            <p:ph type="sldNum" sz="quarter" idx="10"/>
          </p:nvPr>
        </p:nvSpPr>
        <p:spPr>
          <a:xfrm>
            <a:off x="3928323" y="9387291"/>
            <a:ext cx="2936874" cy="495299"/>
          </a:xfrm>
        </p:spPr>
        <p:txBody>
          <a:bodyPr/>
          <a:lstStyle/>
          <a:p>
            <a:fld id="{37B66AB2-2801-4398-BBA9-85970EBCB658}" type="slidenum">
              <a:rPr lang="en-GB" smtClean="0"/>
              <a:pPr/>
              <a:t>22</a:t>
            </a:fld>
            <a:endParaRPr lang="en-GB"/>
          </a:p>
        </p:txBody>
      </p:sp>
      <p:sp>
        <p:nvSpPr>
          <p:cNvPr id="5" name="Rectangle 4"/>
          <p:cNvSpPr/>
          <p:nvPr/>
        </p:nvSpPr>
        <p:spPr>
          <a:xfrm>
            <a:off x="-56647" y="9422446"/>
            <a:ext cx="6929852" cy="215478"/>
          </a:xfrm>
          <a:prstGeom prst="rect">
            <a:avLst/>
          </a:prstGeom>
        </p:spPr>
        <p:txBody>
          <a:bodyPr wrap="square">
            <a:spAutoFit/>
          </a:bodyPr>
          <a:lstStyle/>
          <a:p>
            <a:pPr marL="444500" lvl="1" indent="0">
              <a:spcBef>
                <a:spcPts val="0"/>
              </a:spcBef>
              <a:buClr>
                <a:srgbClr val="FF8601"/>
              </a:buClr>
              <a:buSzPct val="80000"/>
            </a:pPr>
            <a:r>
              <a:rPr lang="en-US" sz="800" i="1" baseline="30000" dirty="0">
                <a:solidFill>
                  <a:schemeClr val="tx2"/>
                </a:solidFill>
              </a:rPr>
              <a:t>(1) </a:t>
            </a:r>
            <a:r>
              <a:rPr lang="en-US" sz="800" i="1" dirty="0">
                <a:solidFill>
                  <a:schemeClr val="tx2"/>
                </a:solidFill>
              </a:rPr>
              <a:t>A </a:t>
            </a:r>
            <a:r>
              <a:rPr lang="en-US" sz="800" i="1" dirty="0" err="1">
                <a:solidFill>
                  <a:schemeClr val="tx2"/>
                </a:solidFill>
              </a:rPr>
              <a:t>périmètre</a:t>
            </a:r>
            <a:r>
              <a:rPr lang="en-US" sz="800" i="1" dirty="0">
                <a:solidFill>
                  <a:schemeClr val="tx2"/>
                </a:solidFill>
              </a:rPr>
              <a:t> et changes constants; </a:t>
            </a:r>
            <a:r>
              <a:rPr lang="en-US" sz="800" i="1" baseline="30000" dirty="0">
                <a:solidFill>
                  <a:schemeClr val="tx2"/>
                </a:solidFill>
              </a:rPr>
              <a:t>(2)</a:t>
            </a:r>
            <a:r>
              <a:rPr lang="en-GB" sz="800" i="1" baseline="30000" dirty="0">
                <a:solidFill>
                  <a:schemeClr val="tx2"/>
                </a:solidFill>
              </a:rPr>
              <a:t> </a:t>
            </a:r>
            <a:r>
              <a:rPr lang="en-GB" sz="800" i="1" dirty="0">
                <a:solidFill>
                  <a:schemeClr val="tx2"/>
                </a:solidFill>
              </a:rPr>
              <a:t>International Retail Banking &amp; Personal Finance; </a:t>
            </a:r>
            <a:r>
              <a:rPr lang="en-US" sz="800" i="1" baseline="30000" dirty="0">
                <a:solidFill>
                  <a:schemeClr val="tx2"/>
                </a:solidFill>
              </a:rPr>
              <a:t>(3) </a:t>
            </a:r>
            <a:r>
              <a:rPr lang="en-US" sz="800" i="1" dirty="0">
                <a:solidFill>
                  <a:schemeClr val="tx2"/>
                </a:solidFill>
              </a:rPr>
              <a:t>Y </a:t>
            </a:r>
            <a:r>
              <a:rPr lang="en-US" sz="800" i="1" dirty="0" err="1">
                <a:solidFill>
                  <a:schemeClr val="tx2"/>
                </a:solidFill>
              </a:rPr>
              <a:t>compris</a:t>
            </a:r>
            <a:r>
              <a:rPr lang="en-US" sz="800" i="1" dirty="0">
                <a:solidFill>
                  <a:schemeClr val="tx2"/>
                </a:solidFill>
              </a:rPr>
              <a:t> </a:t>
            </a:r>
            <a:r>
              <a:rPr lang="en-US" sz="800" i="1" dirty="0" err="1">
                <a:solidFill>
                  <a:schemeClr val="tx2"/>
                </a:solidFill>
              </a:rPr>
              <a:t>actifs</a:t>
            </a:r>
            <a:r>
              <a:rPr lang="en-US" sz="800" i="1" dirty="0">
                <a:solidFill>
                  <a:schemeClr val="tx2"/>
                </a:solidFill>
              </a:rPr>
              <a:t> </a:t>
            </a:r>
            <a:r>
              <a:rPr lang="en-US" sz="800" i="1" dirty="0" err="1">
                <a:solidFill>
                  <a:schemeClr val="tx2"/>
                </a:solidFill>
              </a:rPr>
              <a:t>distribués</a:t>
            </a:r>
            <a:r>
              <a:rPr lang="en-US" sz="800" i="1" dirty="0">
                <a:solidFill>
                  <a:schemeClr val="tx2"/>
                </a:solidFill>
              </a:rPr>
              <a:t> ; </a:t>
            </a:r>
            <a:r>
              <a:rPr lang="en-GB" sz="800" i="1" baseline="30000" dirty="0">
                <a:solidFill>
                  <a:schemeClr val="tx2"/>
                </a:solidFill>
              </a:rPr>
              <a:t>(4) </a:t>
            </a:r>
            <a:r>
              <a:rPr lang="en-GB" sz="800" i="1" dirty="0" err="1">
                <a:solidFill>
                  <a:schemeClr val="tx2"/>
                </a:solidFill>
              </a:rPr>
              <a:t>Cardif</a:t>
            </a:r>
            <a:r>
              <a:rPr lang="en-GB" sz="800" i="1" dirty="0">
                <a:solidFill>
                  <a:schemeClr val="tx2"/>
                </a:solidFill>
              </a:rPr>
              <a:t> IARD</a:t>
            </a:r>
          </a:p>
        </p:txBody>
      </p:sp>
      <p:sp>
        <p:nvSpPr>
          <p:cNvPr id="7" name="Rectangle 3"/>
          <p:cNvSpPr>
            <a:spLocks noChangeArrowheads="1"/>
          </p:cNvSpPr>
          <p:nvPr/>
        </p:nvSpPr>
        <p:spPr bwMode="gray">
          <a:xfrm>
            <a:off x="311146" y="5779872"/>
            <a:ext cx="8666103" cy="2833467"/>
          </a:xfrm>
          <a:prstGeom prst="rect">
            <a:avLst/>
          </a:prstGeom>
          <a:noFill/>
          <a:ln w="9525" algn="ctr">
            <a:noFill/>
            <a:miter lim="800000"/>
            <a:headEnd/>
            <a:tailEnd/>
          </a:ln>
          <a:effectLst/>
          <a:extLst/>
        </p:spPr>
        <p:txBody>
          <a:bodyPr lIns="54000" tIns="54000" rIns="54000" bIns="54000"/>
          <a:lstStyle/>
          <a:p>
            <a:pPr marL="342900" indent="-342900" eaLnBrk="0" hangingPunct="0">
              <a:lnSpc>
                <a:spcPct val="90000"/>
              </a:lnSpc>
              <a:spcBef>
                <a:spcPct val="40000"/>
              </a:spcBef>
              <a:buClr>
                <a:schemeClr val="accent1"/>
              </a:buClr>
              <a:buFont typeface="Wingdings" pitchFamily="2" charset="2"/>
              <a:buChar char="l"/>
            </a:pPr>
            <a:endParaRPr lang="fr-FR" sz="1200" dirty="0">
              <a:solidFill>
                <a:schemeClr val="tx2"/>
              </a:solidFill>
            </a:endParaRPr>
          </a:p>
        </p:txBody>
      </p:sp>
    </p:spTree>
    <p:extLst>
      <p:ext uri="{BB962C8B-B14F-4D97-AF65-F5344CB8AC3E}">
        <p14:creationId xmlns:p14="http://schemas.microsoft.com/office/powerpoint/2010/main" val="519292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3358" y="9475798"/>
            <a:ext cx="2936874"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7" tIns="47091" rIns="94187" bIns="47091"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A2347B74-6CC3-4967-BB92-C464115F779F}" type="slidenum">
              <a:rPr lang="fr-FR" sz="1200"/>
              <a:pPr algn="r" eaLnBrk="1" hangingPunct="1">
                <a:spcBef>
                  <a:spcPct val="0"/>
                </a:spcBef>
              </a:pPr>
              <a:t>23</a:t>
            </a:fld>
            <a:endParaRPr lang="fr-FR" sz="1200"/>
          </a:p>
        </p:txBody>
      </p:sp>
      <p:sp>
        <p:nvSpPr>
          <p:cNvPr id="39939" name="Rectangle 7"/>
          <p:cNvSpPr txBox="1">
            <a:spLocks noGrp="1" noChangeArrowheads="1"/>
          </p:cNvSpPr>
          <p:nvPr/>
        </p:nvSpPr>
        <p:spPr bwMode="auto">
          <a:xfrm>
            <a:off x="3843358" y="9475798"/>
            <a:ext cx="2936874"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61" tIns="46886" rIns="93761" bIns="46886" anchor="b"/>
          <a:lstStyle>
            <a:lvl1pPr algn="ctr" defTabSz="850900" eaLnBrk="0" hangingPunct="0">
              <a:spcBef>
                <a:spcPct val="50000"/>
              </a:spcBef>
              <a:defRPr sz="1400">
                <a:solidFill>
                  <a:schemeClr val="tx1"/>
                </a:solidFill>
                <a:latin typeface="Arial" charset="0"/>
                <a:cs typeface="Arial" charset="0"/>
              </a:defRPr>
            </a:lvl1pPr>
            <a:lvl2pPr marL="742950" indent="-285750" algn="ctr" defTabSz="850900" eaLnBrk="0" hangingPunct="0">
              <a:spcBef>
                <a:spcPct val="50000"/>
              </a:spcBef>
              <a:defRPr sz="1400">
                <a:solidFill>
                  <a:schemeClr val="tx1"/>
                </a:solidFill>
                <a:latin typeface="Arial" charset="0"/>
                <a:cs typeface="Arial" charset="0"/>
              </a:defRPr>
            </a:lvl2pPr>
            <a:lvl3pPr marL="1143000" indent="-228600" algn="ctr" defTabSz="850900" eaLnBrk="0" hangingPunct="0">
              <a:spcBef>
                <a:spcPct val="50000"/>
              </a:spcBef>
              <a:defRPr sz="1400">
                <a:solidFill>
                  <a:schemeClr val="tx1"/>
                </a:solidFill>
                <a:latin typeface="Arial" charset="0"/>
                <a:cs typeface="Arial" charset="0"/>
              </a:defRPr>
            </a:lvl3pPr>
            <a:lvl4pPr marL="1600200" indent="-228600" algn="ctr" defTabSz="850900" eaLnBrk="0" hangingPunct="0">
              <a:spcBef>
                <a:spcPct val="50000"/>
              </a:spcBef>
              <a:defRPr sz="1400">
                <a:solidFill>
                  <a:schemeClr val="tx1"/>
                </a:solidFill>
                <a:latin typeface="Arial" charset="0"/>
                <a:cs typeface="Arial" charset="0"/>
              </a:defRPr>
            </a:lvl4pPr>
            <a:lvl5pPr marL="2057400" indent="-228600" algn="ctr" defTabSz="850900" eaLnBrk="0" hangingPunct="0">
              <a:spcBef>
                <a:spcPct val="50000"/>
              </a:spcBef>
              <a:defRPr sz="1400">
                <a:solidFill>
                  <a:schemeClr val="tx1"/>
                </a:solidFill>
                <a:latin typeface="Arial" charset="0"/>
                <a:cs typeface="Arial" charset="0"/>
              </a:defRPr>
            </a:lvl5pPr>
            <a:lvl6pPr marL="2514600" indent="-228600" algn="ctr" defTabSz="850900"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0900"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0900"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0900"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B38E06BE-C5EB-4DAD-8F11-537DF67848EE}" type="slidenum">
              <a:rPr lang="fr-FR" sz="1200"/>
              <a:pPr algn="r" eaLnBrk="1" hangingPunct="1">
                <a:spcBef>
                  <a:spcPct val="0"/>
                </a:spcBef>
              </a:pPr>
              <a:t>23</a:t>
            </a:fld>
            <a:endParaRPr lang="fr-FR" sz="1200"/>
          </a:p>
        </p:txBody>
      </p:sp>
      <p:sp>
        <p:nvSpPr>
          <p:cNvPr id="39940" name="Text Box 2"/>
          <p:cNvSpPr txBox="1">
            <a:spLocks noChangeArrowheads="1"/>
          </p:cNvSpPr>
          <p:nvPr/>
        </p:nvSpPr>
        <p:spPr bwMode="auto">
          <a:xfrm>
            <a:off x="1130930" y="2453899"/>
            <a:ext cx="178151" cy="5872955"/>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182" tIns="45848" rIns="88182" bIns="70549" anchor="ctr">
            <a:spAutoFit/>
          </a:bodyPr>
          <a:lstStyle>
            <a:lvl1pPr algn="ctr" defTabSz="815975" eaLnBrk="0" hangingPunct="0">
              <a:spcBef>
                <a:spcPct val="50000"/>
              </a:spcBef>
              <a:defRPr sz="1400">
                <a:solidFill>
                  <a:schemeClr val="tx1"/>
                </a:solidFill>
                <a:latin typeface="Arial" charset="0"/>
                <a:cs typeface="Arial" charset="0"/>
              </a:defRPr>
            </a:lvl1pPr>
            <a:lvl2pPr marL="742950" indent="-285750" algn="ctr" defTabSz="815975" eaLnBrk="0" hangingPunct="0">
              <a:spcBef>
                <a:spcPct val="50000"/>
              </a:spcBef>
              <a:defRPr sz="1400">
                <a:solidFill>
                  <a:schemeClr val="tx1"/>
                </a:solidFill>
                <a:latin typeface="Arial" charset="0"/>
                <a:cs typeface="Arial" charset="0"/>
              </a:defRPr>
            </a:lvl2pPr>
            <a:lvl3pPr marL="1143000" indent="-228600" algn="ctr" defTabSz="815975" eaLnBrk="0" hangingPunct="0">
              <a:spcBef>
                <a:spcPct val="50000"/>
              </a:spcBef>
              <a:defRPr sz="1400">
                <a:solidFill>
                  <a:schemeClr val="tx1"/>
                </a:solidFill>
                <a:latin typeface="Arial" charset="0"/>
                <a:cs typeface="Arial" charset="0"/>
              </a:defRPr>
            </a:lvl3pPr>
            <a:lvl4pPr marL="1600200" indent="-228600" algn="ctr" defTabSz="815975" eaLnBrk="0" hangingPunct="0">
              <a:spcBef>
                <a:spcPct val="50000"/>
              </a:spcBef>
              <a:defRPr sz="1400">
                <a:solidFill>
                  <a:schemeClr val="tx1"/>
                </a:solidFill>
                <a:latin typeface="Arial" charset="0"/>
                <a:cs typeface="Arial" charset="0"/>
              </a:defRPr>
            </a:lvl4pPr>
            <a:lvl5pPr marL="2057400" indent="-228600" algn="ctr" defTabSz="815975" eaLnBrk="0" hangingPunct="0">
              <a:spcBef>
                <a:spcPct val="50000"/>
              </a:spcBef>
              <a:defRPr sz="1400">
                <a:solidFill>
                  <a:schemeClr val="tx1"/>
                </a:solidFill>
                <a:latin typeface="Arial" charset="0"/>
                <a:cs typeface="Arial" charset="0"/>
              </a:defRPr>
            </a:lvl5pPr>
            <a:lvl6pPr marL="2514600" indent="-228600" algn="ctr" defTabSz="8159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159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159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15975"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37400" b="1"/>
          </a:p>
        </p:txBody>
      </p:sp>
      <p:sp>
        <p:nvSpPr>
          <p:cNvPr id="39941" name="Rectangle 3"/>
          <p:cNvSpPr>
            <a:spLocks noGrp="1" noRot="1" noChangeAspect="1" noChangeArrowheads="1" noTextEdit="1"/>
          </p:cNvSpPr>
          <p:nvPr>
            <p:ph type="sldImg"/>
          </p:nvPr>
        </p:nvSpPr>
        <p:spPr>
          <a:xfrm>
            <a:off x="374650" y="333375"/>
            <a:ext cx="6091238" cy="4570413"/>
          </a:xfrm>
          <a:ln/>
        </p:spPr>
      </p:sp>
      <p:sp>
        <p:nvSpPr>
          <p:cNvPr id="39942" name="Rectangle 4"/>
          <p:cNvSpPr>
            <a:spLocks noGrp="1" noChangeArrowheads="1"/>
          </p:cNvSpPr>
          <p:nvPr>
            <p:ph type="body" idx="1"/>
          </p:nvPr>
        </p:nvSpPr>
        <p:spPr>
          <a:xfrm>
            <a:off x="676283" y="5087964"/>
            <a:ext cx="5424487"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681" tIns="44342" rIns="88681" bIns="44342"/>
          <a:lstStyle/>
          <a:p>
            <a:pPr eaLnBrk="1" hangingPunct="1"/>
            <a:endParaRPr lang="en-GB" dirty="0"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43352" y="9475800"/>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02" tIns="49004" rIns="98002" bIns="49004" anchor="b"/>
          <a:lstStyle>
            <a:lvl1pPr algn="ctr" defTabSz="919163" eaLnBrk="0" hangingPunct="0">
              <a:spcBef>
                <a:spcPct val="50000"/>
              </a:spcBef>
              <a:defRPr sz="1400">
                <a:solidFill>
                  <a:schemeClr val="tx1"/>
                </a:solidFill>
                <a:latin typeface="Arial" charset="0"/>
                <a:cs typeface="Arial" charset="0"/>
              </a:defRPr>
            </a:lvl1pPr>
            <a:lvl2pPr marL="742950" indent="-285750" algn="ctr" defTabSz="919163" eaLnBrk="0" hangingPunct="0">
              <a:spcBef>
                <a:spcPct val="50000"/>
              </a:spcBef>
              <a:defRPr sz="1400">
                <a:solidFill>
                  <a:schemeClr val="tx1"/>
                </a:solidFill>
                <a:latin typeface="Arial" charset="0"/>
                <a:cs typeface="Arial" charset="0"/>
              </a:defRPr>
            </a:lvl2pPr>
            <a:lvl3pPr marL="1143000" indent="-228600" algn="ctr" defTabSz="919163" eaLnBrk="0" hangingPunct="0">
              <a:spcBef>
                <a:spcPct val="50000"/>
              </a:spcBef>
              <a:defRPr sz="1400">
                <a:solidFill>
                  <a:schemeClr val="tx1"/>
                </a:solidFill>
                <a:latin typeface="Arial" charset="0"/>
                <a:cs typeface="Arial" charset="0"/>
              </a:defRPr>
            </a:lvl3pPr>
            <a:lvl4pPr marL="1600200" indent="-228600" algn="ctr" defTabSz="919163" eaLnBrk="0" hangingPunct="0">
              <a:spcBef>
                <a:spcPct val="50000"/>
              </a:spcBef>
              <a:defRPr sz="1400">
                <a:solidFill>
                  <a:schemeClr val="tx1"/>
                </a:solidFill>
                <a:latin typeface="Arial" charset="0"/>
                <a:cs typeface="Arial" charset="0"/>
              </a:defRPr>
            </a:lvl4pPr>
            <a:lvl5pPr marL="2057400" indent="-228600" algn="ctr" defTabSz="919163" eaLnBrk="0" hangingPunct="0">
              <a:spcBef>
                <a:spcPct val="50000"/>
              </a:spcBef>
              <a:defRPr sz="1400">
                <a:solidFill>
                  <a:schemeClr val="tx1"/>
                </a:solidFill>
                <a:latin typeface="Arial" charset="0"/>
                <a:cs typeface="Arial" charset="0"/>
              </a:defRPr>
            </a:lvl5pPr>
            <a:lvl6pPr marL="2514600" indent="-228600" algn="ctr" defTabSz="919163" eaLnBrk="0" fontAlgn="base" hangingPunct="0">
              <a:spcBef>
                <a:spcPct val="50000"/>
              </a:spcBef>
              <a:spcAft>
                <a:spcPct val="0"/>
              </a:spcAft>
              <a:defRPr sz="1400">
                <a:solidFill>
                  <a:schemeClr val="tx1"/>
                </a:solidFill>
                <a:latin typeface="Arial" charset="0"/>
                <a:cs typeface="Arial" charset="0"/>
              </a:defRPr>
            </a:lvl6pPr>
            <a:lvl7pPr marL="2971800" indent="-228600" algn="ctr" defTabSz="919163" eaLnBrk="0" fontAlgn="base" hangingPunct="0">
              <a:spcBef>
                <a:spcPct val="50000"/>
              </a:spcBef>
              <a:spcAft>
                <a:spcPct val="0"/>
              </a:spcAft>
              <a:defRPr sz="1400">
                <a:solidFill>
                  <a:schemeClr val="tx1"/>
                </a:solidFill>
                <a:latin typeface="Arial" charset="0"/>
                <a:cs typeface="Arial" charset="0"/>
              </a:defRPr>
            </a:lvl7pPr>
            <a:lvl8pPr marL="3429000" indent="-228600" algn="ctr" defTabSz="919163" eaLnBrk="0" fontAlgn="base" hangingPunct="0">
              <a:spcBef>
                <a:spcPct val="50000"/>
              </a:spcBef>
              <a:spcAft>
                <a:spcPct val="0"/>
              </a:spcAft>
              <a:defRPr sz="1400">
                <a:solidFill>
                  <a:schemeClr val="tx1"/>
                </a:solidFill>
                <a:latin typeface="Arial" charset="0"/>
                <a:cs typeface="Arial" charset="0"/>
              </a:defRPr>
            </a:lvl8pPr>
            <a:lvl9pPr marL="3886200" indent="-228600" algn="ctr" defTabSz="919163"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F398AAA0-A1DC-4FE7-B29B-C09F4C4BC62F}" type="slidenum">
              <a:rPr lang="fr-FR" sz="1200"/>
              <a:pPr algn="r" eaLnBrk="1" hangingPunct="1">
                <a:spcBef>
                  <a:spcPct val="0"/>
                </a:spcBef>
              </a:pPr>
              <a:t>24</a:t>
            </a:fld>
            <a:endParaRPr lang="fr-FR" sz="1200"/>
          </a:p>
        </p:txBody>
      </p:sp>
      <p:sp>
        <p:nvSpPr>
          <p:cNvPr id="41987" name="Rectangle 7"/>
          <p:cNvSpPr txBox="1">
            <a:spLocks noGrp="1" noChangeArrowheads="1"/>
          </p:cNvSpPr>
          <p:nvPr/>
        </p:nvSpPr>
        <p:spPr bwMode="auto">
          <a:xfrm>
            <a:off x="3843352" y="9475800"/>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57" tIns="48781" rIns="97557" bIns="48781" anchor="b"/>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7B9DA0BC-1CBC-466A-A659-ECC18B2DA66B}" type="slidenum">
              <a:rPr lang="fr-FR" sz="1200"/>
              <a:pPr algn="r" eaLnBrk="1" hangingPunct="1">
                <a:spcBef>
                  <a:spcPct val="0"/>
                </a:spcBef>
              </a:pPr>
              <a:t>24</a:t>
            </a:fld>
            <a:endParaRPr lang="fr-FR" sz="1200"/>
          </a:p>
        </p:txBody>
      </p:sp>
      <p:sp>
        <p:nvSpPr>
          <p:cNvPr id="41988" name="Text Box 2"/>
          <p:cNvSpPr txBox="1">
            <a:spLocks noChangeArrowheads="1"/>
          </p:cNvSpPr>
          <p:nvPr/>
        </p:nvSpPr>
        <p:spPr bwMode="auto">
          <a:xfrm>
            <a:off x="1127327" y="2336095"/>
            <a:ext cx="185367" cy="6108554"/>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755" tIns="47711" rIns="91755" bIns="73406" anchor="ctr">
            <a:spAutoFit/>
          </a:bodyPr>
          <a:lstStyle>
            <a:lvl1pPr algn="ctr" defTabSz="876300" eaLnBrk="0" hangingPunct="0">
              <a:spcBef>
                <a:spcPct val="50000"/>
              </a:spcBef>
              <a:defRPr sz="1400">
                <a:solidFill>
                  <a:schemeClr val="tx1"/>
                </a:solidFill>
                <a:latin typeface="Arial" charset="0"/>
                <a:cs typeface="Arial" charset="0"/>
              </a:defRPr>
            </a:lvl1pPr>
            <a:lvl2pPr marL="742950" indent="-285750" algn="ctr" defTabSz="876300" eaLnBrk="0" hangingPunct="0">
              <a:spcBef>
                <a:spcPct val="50000"/>
              </a:spcBef>
              <a:defRPr sz="1400">
                <a:solidFill>
                  <a:schemeClr val="tx1"/>
                </a:solidFill>
                <a:latin typeface="Arial" charset="0"/>
                <a:cs typeface="Arial" charset="0"/>
              </a:defRPr>
            </a:lvl2pPr>
            <a:lvl3pPr marL="1143000" indent="-228600" algn="ctr" defTabSz="876300" eaLnBrk="0" hangingPunct="0">
              <a:spcBef>
                <a:spcPct val="50000"/>
              </a:spcBef>
              <a:defRPr sz="1400">
                <a:solidFill>
                  <a:schemeClr val="tx1"/>
                </a:solidFill>
                <a:latin typeface="Arial" charset="0"/>
                <a:cs typeface="Arial" charset="0"/>
              </a:defRPr>
            </a:lvl3pPr>
            <a:lvl4pPr marL="1600200" indent="-228600" algn="ctr" defTabSz="876300" eaLnBrk="0" hangingPunct="0">
              <a:spcBef>
                <a:spcPct val="50000"/>
              </a:spcBef>
              <a:defRPr sz="1400">
                <a:solidFill>
                  <a:schemeClr val="tx1"/>
                </a:solidFill>
                <a:latin typeface="Arial" charset="0"/>
                <a:cs typeface="Arial" charset="0"/>
              </a:defRPr>
            </a:lvl4pPr>
            <a:lvl5pPr marL="2057400" indent="-228600" algn="ctr" defTabSz="876300" eaLnBrk="0" hangingPunct="0">
              <a:spcBef>
                <a:spcPct val="50000"/>
              </a:spcBef>
              <a:defRPr sz="1400">
                <a:solidFill>
                  <a:schemeClr val="tx1"/>
                </a:solidFill>
                <a:latin typeface="Arial" charset="0"/>
                <a:cs typeface="Arial" charset="0"/>
              </a:defRPr>
            </a:lvl5pPr>
            <a:lvl6pPr marL="2514600" indent="-228600" algn="ctr" defTabSz="876300" eaLnBrk="0" fontAlgn="base" hangingPunct="0">
              <a:spcBef>
                <a:spcPct val="50000"/>
              </a:spcBef>
              <a:spcAft>
                <a:spcPct val="0"/>
              </a:spcAft>
              <a:defRPr sz="1400">
                <a:solidFill>
                  <a:schemeClr val="tx1"/>
                </a:solidFill>
                <a:latin typeface="Arial" charset="0"/>
                <a:cs typeface="Arial" charset="0"/>
              </a:defRPr>
            </a:lvl6pPr>
            <a:lvl7pPr marL="2971800" indent="-228600" algn="ctr" defTabSz="876300" eaLnBrk="0" fontAlgn="base" hangingPunct="0">
              <a:spcBef>
                <a:spcPct val="50000"/>
              </a:spcBef>
              <a:spcAft>
                <a:spcPct val="0"/>
              </a:spcAft>
              <a:defRPr sz="1400">
                <a:solidFill>
                  <a:schemeClr val="tx1"/>
                </a:solidFill>
                <a:latin typeface="Arial" charset="0"/>
                <a:cs typeface="Arial" charset="0"/>
              </a:defRPr>
            </a:lvl7pPr>
            <a:lvl8pPr marL="3429000" indent="-228600" algn="ctr" defTabSz="876300" eaLnBrk="0" fontAlgn="base" hangingPunct="0">
              <a:spcBef>
                <a:spcPct val="50000"/>
              </a:spcBef>
              <a:spcAft>
                <a:spcPct val="0"/>
              </a:spcAft>
              <a:defRPr sz="1400">
                <a:solidFill>
                  <a:schemeClr val="tx1"/>
                </a:solidFill>
                <a:latin typeface="Arial" charset="0"/>
                <a:cs typeface="Arial" charset="0"/>
              </a:defRPr>
            </a:lvl8pPr>
            <a:lvl9pPr marL="3886200" indent="-228600" algn="ctr" defTabSz="876300"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38900" b="1"/>
          </a:p>
        </p:txBody>
      </p:sp>
      <p:sp>
        <p:nvSpPr>
          <p:cNvPr id="41989" name="Rectangle 3"/>
          <p:cNvSpPr>
            <a:spLocks noGrp="1" noRot="1" noChangeAspect="1" noChangeArrowheads="1" noTextEdit="1"/>
          </p:cNvSpPr>
          <p:nvPr>
            <p:ph type="sldImg"/>
          </p:nvPr>
        </p:nvSpPr>
        <p:spPr>
          <a:xfrm>
            <a:off x="377825" y="333375"/>
            <a:ext cx="6089650" cy="4568825"/>
          </a:xfrm>
          <a:ln/>
        </p:spPr>
      </p:sp>
      <p:sp>
        <p:nvSpPr>
          <p:cNvPr id="41990" name="Rectangle 4"/>
          <p:cNvSpPr>
            <a:spLocks noGrp="1" noChangeArrowheads="1"/>
          </p:cNvSpPr>
          <p:nvPr>
            <p:ph type="body" idx="1"/>
          </p:nvPr>
        </p:nvSpPr>
        <p:spPr>
          <a:xfrm>
            <a:off x="676283" y="5087956"/>
            <a:ext cx="5424487"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4" tIns="46139" rIns="92274" bIns="46139"/>
          <a:lstStyle/>
          <a:p>
            <a:pPr marL="265113" lvl="0" indent="-265113">
              <a:lnSpc>
                <a:spcPct val="90000"/>
              </a:lnSpc>
              <a:spcBef>
                <a:spcPts val="1000"/>
              </a:spcBef>
              <a:buClr>
                <a:srgbClr val="008D53"/>
              </a:buClr>
              <a:buFont typeface="Wingdings" pitchFamily="2" charset="2"/>
              <a:buChar char="l"/>
            </a:pPr>
            <a:r>
              <a:rPr lang="fr-FR" b="1" u="sng" kern="0" dirty="0">
                <a:solidFill>
                  <a:srgbClr val="000000"/>
                </a:solidFill>
                <a:latin typeface="Arial"/>
                <a:cs typeface="Arial"/>
              </a:rPr>
              <a:t>PNB : </a:t>
            </a:r>
            <a:r>
              <a:rPr lang="fr-FR" b="1" u="sng" kern="0" dirty="0" smtClean="0">
                <a:solidFill>
                  <a:srgbClr val="000000"/>
                </a:solidFill>
                <a:latin typeface="Arial"/>
                <a:cs typeface="Arial"/>
              </a:rPr>
              <a:t>6 107 </a:t>
            </a:r>
            <a:r>
              <a:rPr lang="fr-FR" b="1" u="sng" kern="0" dirty="0">
                <a:solidFill>
                  <a:srgbClr val="000000"/>
                </a:solidFill>
                <a:latin typeface="Arial"/>
                <a:cs typeface="Arial"/>
              </a:rPr>
              <a:t>M€ </a:t>
            </a:r>
            <a:r>
              <a:rPr lang="fr-FR" b="1" u="sng" kern="0" dirty="0" smtClean="0">
                <a:solidFill>
                  <a:srgbClr val="000000"/>
                </a:solidFill>
                <a:latin typeface="Arial"/>
                <a:cs typeface="Arial"/>
              </a:rPr>
              <a:t>(+3,8% </a:t>
            </a:r>
            <a:r>
              <a:rPr lang="fr-FR" b="1" u="sng" kern="0" dirty="0">
                <a:solidFill>
                  <a:srgbClr val="000000"/>
                </a:solidFill>
                <a:latin typeface="Arial"/>
                <a:cs typeface="Arial"/>
              </a:rPr>
              <a:t>/ 1S18)</a:t>
            </a:r>
          </a:p>
          <a:p>
            <a:pPr marL="720725" lvl="1" indent="-276225">
              <a:lnSpc>
                <a:spcPct val="90000"/>
              </a:lnSpc>
              <a:spcBef>
                <a:spcPts val="300"/>
              </a:spcBef>
              <a:buClr>
                <a:srgbClr val="FF8601"/>
              </a:buClr>
              <a:buSzPct val="80000"/>
              <a:buFont typeface="Wingdings" pitchFamily="2" charset="2"/>
              <a:buChar char="n"/>
            </a:pPr>
            <a:r>
              <a:rPr lang="fr-FR" dirty="0" smtClean="0">
                <a:solidFill>
                  <a:schemeClr val="tx2"/>
                </a:solidFill>
              </a:rPr>
              <a:t>Progression dans les 3 métiers</a:t>
            </a:r>
            <a:endParaRPr lang="fr-FR" kern="0" dirty="0">
              <a:solidFill>
                <a:srgbClr val="000000"/>
              </a:solidFill>
              <a:latin typeface="Arial"/>
              <a:cs typeface="Arial"/>
            </a:endParaRPr>
          </a:p>
          <a:p>
            <a:pPr marL="265113" indent="-265113">
              <a:lnSpc>
                <a:spcPct val="90000"/>
              </a:lnSpc>
              <a:spcBef>
                <a:spcPts val="600"/>
              </a:spcBef>
              <a:buClr>
                <a:srgbClr val="008D53"/>
              </a:buClr>
              <a:buSzPct val="100000"/>
              <a:buFont typeface="Wingdings" pitchFamily="2" charset="2"/>
              <a:buChar char="l"/>
            </a:pPr>
            <a:r>
              <a:rPr lang="fr-FR" b="1" u="sng" kern="0" dirty="0">
                <a:solidFill>
                  <a:srgbClr val="000000"/>
                </a:solidFill>
                <a:latin typeface="Arial"/>
                <a:cs typeface="Arial"/>
              </a:rPr>
              <a:t>Frais de gestion : </a:t>
            </a:r>
            <a:r>
              <a:rPr lang="fr-FR" b="1" u="sng" kern="0" dirty="0" smtClean="0">
                <a:solidFill>
                  <a:srgbClr val="000000"/>
                </a:solidFill>
                <a:latin typeface="Arial"/>
                <a:cs typeface="Arial"/>
              </a:rPr>
              <a:t>4 459 </a:t>
            </a:r>
            <a:r>
              <a:rPr lang="fr-FR" b="1" u="sng" kern="0" dirty="0">
                <a:solidFill>
                  <a:srgbClr val="000000"/>
                </a:solidFill>
                <a:latin typeface="Arial"/>
                <a:cs typeface="Arial"/>
              </a:rPr>
              <a:t>M€ </a:t>
            </a:r>
            <a:r>
              <a:rPr lang="fr-FR" b="1" u="sng" kern="0" dirty="0" smtClean="0">
                <a:solidFill>
                  <a:srgbClr val="000000"/>
                </a:solidFill>
                <a:latin typeface="Arial"/>
                <a:cs typeface="Arial"/>
              </a:rPr>
              <a:t>(+2,3% </a:t>
            </a:r>
            <a:r>
              <a:rPr lang="fr-FR" b="1" u="sng" kern="0" dirty="0">
                <a:solidFill>
                  <a:srgbClr val="000000"/>
                </a:solidFill>
                <a:latin typeface="Arial"/>
                <a:cs typeface="Arial"/>
              </a:rPr>
              <a:t>/ 1S18)</a:t>
            </a:r>
          </a:p>
          <a:p>
            <a:pPr marL="720725" lvl="1" indent="-276225">
              <a:lnSpc>
                <a:spcPct val="90000"/>
              </a:lnSpc>
              <a:spcBef>
                <a:spcPts val="300"/>
              </a:spcBef>
              <a:buClr>
                <a:srgbClr val="FF8601"/>
              </a:buClr>
              <a:buSzPct val="80000"/>
              <a:buFont typeface="Wingdings" pitchFamily="2" charset="2"/>
              <a:buChar char="n"/>
            </a:pPr>
            <a:r>
              <a:rPr lang="fr-FR" dirty="0" smtClean="0">
                <a:solidFill>
                  <a:schemeClr val="tx2"/>
                </a:solidFill>
              </a:rPr>
              <a:t>Effet de ciseau positif de 1,5 pt </a:t>
            </a:r>
            <a:endParaRPr lang="fr-FR" dirty="0">
              <a:solidFill>
                <a:schemeClr val="tx2"/>
              </a:solidFill>
            </a:endParaRPr>
          </a:p>
          <a:p>
            <a:pPr marL="265113" lvl="1" indent="-265113">
              <a:lnSpc>
                <a:spcPct val="90000"/>
              </a:lnSpc>
              <a:spcBef>
                <a:spcPts val="600"/>
              </a:spcBef>
              <a:buClr>
                <a:srgbClr val="008D53"/>
              </a:buClr>
              <a:buFont typeface="Wingdings" pitchFamily="2" charset="2"/>
              <a:buChar char="l"/>
            </a:pPr>
            <a:r>
              <a:rPr lang="fr-FR" b="1" u="sng" kern="0" dirty="0">
                <a:solidFill>
                  <a:srgbClr val="000000"/>
                </a:solidFill>
                <a:latin typeface="Arial"/>
                <a:cs typeface="Arial"/>
              </a:rPr>
              <a:t>Résultat avant impôt : </a:t>
            </a:r>
            <a:r>
              <a:rPr lang="fr-FR" b="1" u="sng" kern="0" dirty="0" smtClean="0">
                <a:solidFill>
                  <a:srgbClr val="000000"/>
                </a:solidFill>
                <a:latin typeface="Arial"/>
                <a:cs typeface="Arial"/>
              </a:rPr>
              <a:t>1 572 </a:t>
            </a:r>
            <a:r>
              <a:rPr lang="fr-FR" b="1" u="sng" kern="0" dirty="0">
                <a:solidFill>
                  <a:srgbClr val="000000"/>
                </a:solidFill>
                <a:latin typeface="Arial"/>
                <a:cs typeface="Arial"/>
              </a:rPr>
              <a:t>M€ (+</a:t>
            </a:r>
            <a:r>
              <a:rPr lang="fr-FR" b="1" u="sng" kern="0" dirty="0" smtClean="0">
                <a:solidFill>
                  <a:srgbClr val="000000"/>
                </a:solidFill>
                <a:latin typeface="Arial"/>
                <a:cs typeface="Arial"/>
              </a:rPr>
              <a:t>1,1% </a:t>
            </a:r>
            <a:r>
              <a:rPr lang="fr-FR" b="1" u="sng" kern="0" dirty="0">
                <a:solidFill>
                  <a:srgbClr val="000000"/>
                </a:solidFill>
                <a:latin typeface="Arial"/>
                <a:cs typeface="Arial"/>
              </a:rPr>
              <a:t>/ 1S18)</a:t>
            </a:r>
          </a:p>
          <a:p>
            <a:pPr marL="444500" lvl="1">
              <a:lnSpc>
                <a:spcPct val="90000"/>
              </a:lnSpc>
              <a:spcBef>
                <a:spcPts val="300"/>
              </a:spcBef>
              <a:buClr>
                <a:srgbClr val="FF8601"/>
              </a:buClr>
              <a:buSzPct val="80000"/>
            </a:pPr>
            <a:endParaRPr lang="en-GB" dirty="0"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43352" y="9475800"/>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02" tIns="49004" rIns="98002" bIns="49004" anchor="b"/>
          <a:lstStyle>
            <a:lvl1pPr algn="ctr" defTabSz="919163" eaLnBrk="0" hangingPunct="0">
              <a:spcBef>
                <a:spcPct val="50000"/>
              </a:spcBef>
              <a:defRPr sz="1400">
                <a:solidFill>
                  <a:schemeClr val="tx1"/>
                </a:solidFill>
                <a:latin typeface="Arial" charset="0"/>
                <a:cs typeface="Arial" charset="0"/>
              </a:defRPr>
            </a:lvl1pPr>
            <a:lvl2pPr marL="742950" indent="-285750" algn="ctr" defTabSz="919163" eaLnBrk="0" hangingPunct="0">
              <a:spcBef>
                <a:spcPct val="50000"/>
              </a:spcBef>
              <a:defRPr sz="1400">
                <a:solidFill>
                  <a:schemeClr val="tx1"/>
                </a:solidFill>
                <a:latin typeface="Arial" charset="0"/>
                <a:cs typeface="Arial" charset="0"/>
              </a:defRPr>
            </a:lvl2pPr>
            <a:lvl3pPr marL="1143000" indent="-228600" algn="ctr" defTabSz="919163" eaLnBrk="0" hangingPunct="0">
              <a:spcBef>
                <a:spcPct val="50000"/>
              </a:spcBef>
              <a:defRPr sz="1400">
                <a:solidFill>
                  <a:schemeClr val="tx1"/>
                </a:solidFill>
                <a:latin typeface="Arial" charset="0"/>
                <a:cs typeface="Arial" charset="0"/>
              </a:defRPr>
            </a:lvl3pPr>
            <a:lvl4pPr marL="1600200" indent="-228600" algn="ctr" defTabSz="919163" eaLnBrk="0" hangingPunct="0">
              <a:spcBef>
                <a:spcPct val="50000"/>
              </a:spcBef>
              <a:defRPr sz="1400">
                <a:solidFill>
                  <a:schemeClr val="tx1"/>
                </a:solidFill>
                <a:latin typeface="Arial" charset="0"/>
                <a:cs typeface="Arial" charset="0"/>
              </a:defRPr>
            </a:lvl4pPr>
            <a:lvl5pPr marL="2057400" indent="-228600" algn="ctr" defTabSz="919163" eaLnBrk="0" hangingPunct="0">
              <a:spcBef>
                <a:spcPct val="50000"/>
              </a:spcBef>
              <a:defRPr sz="1400">
                <a:solidFill>
                  <a:schemeClr val="tx1"/>
                </a:solidFill>
                <a:latin typeface="Arial" charset="0"/>
                <a:cs typeface="Arial" charset="0"/>
              </a:defRPr>
            </a:lvl5pPr>
            <a:lvl6pPr marL="2514600" indent="-228600" algn="ctr" defTabSz="919163" eaLnBrk="0" fontAlgn="base" hangingPunct="0">
              <a:spcBef>
                <a:spcPct val="50000"/>
              </a:spcBef>
              <a:spcAft>
                <a:spcPct val="0"/>
              </a:spcAft>
              <a:defRPr sz="1400">
                <a:solidFill>
                  <a:schemeClr val="tx1"/>
                </a:solidFill>
                <a:latin typeface="Arial" charset="0"/>
                <a:cs typeface="Arial" charset="0"/>
              </a:defRPr>
            </a:lvl6pPr>
            <a:lvl7pPr marL="2971800" indent="-228600" algn="ctr" defTabSz="919163" eaLnBrk="0" fontAlgn="base" hangingPunct="0">
              <a:spcBef>
                <a:spcPct val="50000"/>
              </a:spcBef>
              <a:spcAft>
                <a:spcPct val="0"/>
              </a:spcAft>
              <a:defRPr sz="1400">
                <a:solidFill>
                  <a:schemeClr val="tx1"/>
                </a:solidFill>
                <a:latin typeface="Arial" charset="0"/>
                <a:cs typeface="Arial" charset="0"/>
              </a:defRPr>
            </a:lvl7pPr>
            <a:lvl8pPr marL="3429000" indent="-228600" algn="ctr" defTabSz="919163" eaLnBrk="0" fontAlgn="base" hangingPunct="0">
              <a:spcBef>
                <a:spcPct val="50000"/>
              </a:spcBef>
              <a:spcAft>
                <a:spcPct val="0"/>
              </a:spcAft>
              <a:defRPr sz="1400">
                <a:solidFill>
                  <a:schemeClr val="tx1"/>
                </a:solidFill>
                <a:latin typeface="Arial" charset="0"/>
                <a:cs typeface="Arial" charset="0"/>
              </a:defRPr>
            </a:lvl8pPr>
            <a:lvl9pPr marL="3886200" indent="-228600" algn="ctr" defTabSz="919163"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F398AAA0-A1DC-4FE7-B29B-C09F4C4BC62F}" type="slidenum">
              <a:rPr lang="fr-FR" sz="1200"/>
              <a:pPr algn="r" eaLnBrk="1" hangingPunct="1">
                <a:spcBef>
                  <a:spcPct val="0"/>
                </a:spcBef>
              </a:pPr>
              <a:t>25</a:t>
            </a:fld>
            <a:endParaRPr lang="fr-FR" sz="1200"/>
          </a:p>
        </p:txBody>
      </p:sp>
      <p:sp>
        <p:nvSpPr>
          <p:cNvPr id="41987" name="Rectangle 7"/>
          <p:cNvSpPr txBox="1">
            <a:spLocks noGrp="1" noChangeArrowheads="1"/>
          </p:cNvSpPr>
          <p:nvPr/>
        </p:nvSpPr>
        <p:spPr bwMode="auto">
          <a:xfrm>
            <a:off x="3843352" y="9475800"/>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57" tIns="48781" rIns="97557" bIns="48781" anchor="b"/>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7B9DA0BC-1CBC-466A-A659-ECC18B2DA66B}" type="slidenum">
              <a:rPr lang="fr-FR" sz="1200"/>
              <a:pPr algn="r" eaLnBrk="1" hangingPunct="1">
                <a:spcBef>
                  <a:spcPct val="0"/>
                </a:spcBef>
              </a:pPr>
              <a:t>25</a:t>
            </a:fld>
            <a:endParaRPr lang="fr-FR" sz="1200"/>
          </a:p>
        </p:txBody>
      </p:sp>
      <p:sp>
        <p:nvSpPr>
          <p:cNvPr id="41988" name="Text Box 2"/>
          <p:cNvSpPr txBox="1">
            <a:spLocks noChangeArrowheads="1"/>
          </p:cNvSpPr>
          <p:nvPr/>
        </p:nvSpPr>
        <p:spPr bwMode="auto">
          <a:xfrm>
            <a:off x="1127327" y="2336095"/>
            <a:ext cx="185367" cy="6108554"/>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755" tIns="47711" rIns="91755" bIns="73406" anchor="ctr">
            <a:spAutoFit/>
          </a:bodyPr>
          <a:lstStyle>
            <a:lvl1pPr algn="ctr" defTabSz="876300" eaLnBrk="0" hangingPunct="0">
              <a:spcBef>
                <a:spcPct val="50000"/>
              </a:spcBef>
              <a:defRPr sz="1400">
                <a:solidFill>
                  <a:schemeClr val="tx1"/>
                </a:solidFill>
                <a:latin typeface="Arial" charset="0"/>
                <a:cs typeface="Arial" charset="0"/>
              </a:defRPr>
            </a:lvl1pPr>
            <a:lvl2pPr marL="742950" indent="-285750" algn="ctr" defTabSz="876300" eaLnBrk="0" hangingPunct="0">
              <a:spcBef>
                <a:spcPct val="50000"/>
              </a:spcBef>
              <a:defRPr sz="1400">
                <a:solidFill>
                  <a:schemeClr val="tx1"/>
                </a:solidFill>
                <a:latin typeface="Arial" charset="0"/>
                <a:cs typeface="Arial" charset="0"/>
              </a:defRPr>
            </a:lvl2pPr>
            <a:lvl3pPr marL="1143000" indent="-228600" algn="ctr" defTabSz="876300" eaLnBrk="0" hangingPunct="0">
              <a:spcBef>
                <a:spcPct val="50000"/>
              </a:spcBef>
              <a:defRPr sz="1400">
                <a:solidFill>
                  <a:schemeClr val="tx1"/>
                </a:solidFill>
                <a:latin typeface="Arial" charset="0"/>
                <a:cs typeface="Arial" charset="0"/>
              </a:defRPr>
            </a:lvl3pPr>
            <a:lvl4pPr marL="1600200" indent="-228600" algn="ctr" defTabSz="876300" eaLnBrk="0" hangingPunct="0">
              <a:spcBef>
                <a:spcPct val="50000"/>
              </a:spcBef>
              <a:defRPr sz="1400">
                <a:solidFill>
                  <a:schemeClr val="tx1"/>
                </a:solidFill>
                <a:latin typeface="Arial" charset="0"/>
                <a:cs typeface="Arial" charset="0"/>
              </a:defRPr>
            </a:lvl4pPr>
            <a:lvl5pPr marL="2057400" indent="-228600" algn="ctr" defTabSz="876300" eaLnBrk="0" hangingPunct="0">
              <a:spcBef>
                <a:spcPct val="50000"/>
              </a:spcBef>
              <a:defRPr sz="1400">
                <a:solidFill>
                  <a:schemeClr val="tx1"/>
                </a:solidFill>
                <a:latin typeface="Arial" charset="0"/>
                <a:cs typeface="Arial" charset="0"/>
              </a:defRPr>
            </a:lvl5pPr>
            <a:lvl6pPr marL="2514600" indent="-228600" algn="ctr" defTabSz="876300" eaLnBrk="0" fontAlgn="base" hangingPunct="0">
              <a:spcBef>
                <a:spcPct val="50000"/>
              </a:spcBef>
              <a:spcAft>
                <a:spcPct val="0"/>
              </a:spcAft>
              <a:defRPr sz="1400">
                <a:solidFill>
                  <a:schemeClr val="tx1"/>
                </a:solidFill>
                <a:latin typeface="Arial" charset="0"/>
                <a:cs typeface="Arial" charset="0"/>
              </a:defRPr>
            </a:lvl6pPr>
            <a:lvl7pPr marL="2971800" indent="-228600" algn="ctr" defTabSz="876300" eaLnBrk="0" fontAlgn="base" hangingPunct="0">
              <a:spcBef>
                <a:spcPct val="50000"/>
              </a:spcBef>
              <a:spcAft>
                <a:spcPct val="0"/>
              </a:spcAft>
              <a:defRPr sz="1400">
                <a:solidFill>
                  <a:schemeClr val="tx1"/>
                </a:solidFill>
                <a:latin typeface="Arial" charset="0"/>
                <a:cs typeface="Arial" charset="0"/>
              </a:defRPr>
            </a:lvl7pPr>
            <a:lvl8pPr marL="3429000" indent="-228600" algn="ctr" defTabSz="876300" eaLnBrk="0" fontAlgn="base" hangingPunct="0">
              <a:spcBef>
                <a:spcPct val="50000"/>
              </a:spcBef>
              <a:spcAft>
                <a:spcPct val="0"/>
              </a:spcAft>
              <a:defRPr sz="1400">
                <a:solidFill>
                  <a:schemeClr val="tx1"/>
                </a:solidFill>
                <a:latin typeface="Arial" charset="0"/>
                <a:cs typeface="Arial" charset="0"/>
              </a:defRPr>
            </a:lvl8pPr>
            <a:lvl9pPr marL="3886200" indent="-228600" algn="ctr" defTabSz="876300"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38900" b="1"/>
          </a:p>
        </p:txBody>
      </p:sp>
      <p:sp>
        <p:nvSpPr>
          <p:cNvPr id="41989" name="Rectangle 3"/>
          <p:cNvSpPr>
            <a:spLocks noGrp="1" noRot="1" noChangeAspect="1" noChangeArrowheads="1" noTextEdit="1"/>
          </p:cNvSpPr>
          <p:nvPr>
            <p:ph type="sldImg"/>
          </p:nvPr>
        </p:nvSpPr>
        <p:spPr>
          <a:xfrm>
            <a:off x="377825" y="333375"/>
            <a:ext cx="6089650" cy="4568825"/>
          </a:xfrm>
          <a:ln/>
        </p:spPr>
      </p:sp>
      <p:sp>
        <p:nvSpPr>
          <p:cNvPr id="41990" name="Rectangle 4"/>
          <p:cNvSpPr>
            <a:spLocks noGrp="1" noChangeArrowheads="1"/>
          </p:cNvSpPr>
          <p:nvPr>
            <p:ph type="body" idx="1"/>
          </p:nvPr>
        </p:nvSpPr>
        <p:spPr>
          <a:xfrm>
            <a:off x="676283" y="5087956"/>
            <a:ext cx="5424487"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4" tIns="46139" rIns="92274" bIns="46139"/>
          <a:lstStyle/>
          <a:p>
            <a:pPr eaLnBrk="1" hangingPunct="1"/>
            <a:endParaRPr lang="en-GB"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34B2122-A64F-4A00-919F-CE5BAA0DCEC3}" type="slidenum">
              <a:rPr lang="fr-FR" smtClean="0"/>
              <a:pPr>
                <a:defRPr/>
              </a:pPr>
              <a:t>26</a:t>
            </a:fld>
            <a:endParaRPr lang="fr-FR"/>
          </a:p>
        </p:txBody>
      </p:sp>
    </p:spTree>
    <p:extLst>
      <p:ext uri="{BB962C8B-B14F-4D97-AF65-F5344CB8AC3E}">
        <p14:creationId xmlns:p14="http://schemas.microsoft.com/office/powerpoint/2010/main" val="2759825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34B2122-A64F-4A00-919F-CE5BAA0DCEC3}" type="slidenum">
              <a:rPr lang="fr-FR" smtClean="0"/>
              <a:pPr>
                <a:defRPr/>
              </a:pPr>
              <a:t>27</a:t>
            </a:fld>
            <a:endParaRPr lang="fr-FR"/>
          </a:p>
        </p:txBody>
      </p:sp>
    </p:spTree>
    <p:extLst>
      <p:ext uri="{BB962C8B-B14F-4D97-AF65-F5344CB8AC3E}">
        <p14:creationId xmlns:p14="http://schemas.microsoft.com/office/powerpoint/2010/main" val="2564065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pPr>
              <a:defRPr/>
            </a:pPr>
            <a:fld id="{634B2122-A64F-4A00-919F-CE5BAA0DCEC3}" type="slidenum">
              <a:rPr lang="fr-FR" smtClean="0"/>
              <a:pPr>
                <a:defRPr/>
              </a:pPr>
              <a:t>28</a:t>
            </a:fld>
            <a:endParaRPr lang="fr-FR"/>
          </a:p>
        </p:txBody>
      </p:sp>
    </p:spTree>
    <p:extLst>
      <p:ext uri="{BB962C8B-B14F-4D97-AF65-F5344CB8AC3E}">
        <p14:creationId xmlns:p14="http://schemas.microsoft.com/office/powerpoint/2010/main" val="153207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43353" y="9475804"/>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39" tIns="42768" rIns="85539" bIns="42768"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6A80F6CF-270B-4323-960B-0F0E083AFF71}" type="slidenum">
              <a:rPr lang="fr-FR" sz="1200"/>
              <a:pPr algn="r" eaLnBrk="1" hangingPunct="1">
                <a:spcBef>
                  <a:spcPct val="0"/>
                </a:spcBef>
              </a:pPr>
              <a:t>29</a:t>
            </a:fld>
            <a:endParaRPr lang="fr-FR" sz="1200"/>
          </a:p>
        </p:txBody>
      </p:sp>
      <p:sp>
        <p:nvSpPr>
          <p:cNvPr id="50179" name="Rectangle 7"/>
          <p:cNvSpPr txBox="1">
            <a:spLocks noGrp="1" noChangeArrowheads="1"/>
          </p:cNvSpPr>
          <p:nvPr/>
        </p:nvSpPr>
        <p:spPr bwMode="auto">
          <a:xfrm>
            <a:off x="3843353" y="9475804"/>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154" tIns="42577" rIns="85154" bIns="42577" anchor="b"/>
          <a:lstStyle>
            <a:lvl1pPr algn="ctr" defTabSz="850900" eaLnBrk="0" hangingPunct="0">
              <a:spcBef>
                <a:spcPct val="50000"/>
              </a:spcBef>
              <a:defRPr sz="1400">
                <a:solidFill>
                  <a:schemeClr val="tx1"/>
                </a:solidFill>
                <a:latin typeface="Arial" charset="0"/>
                <a:cs typeface="Arial" charset="0"/>
              </a:defRPr>
            </a:lvl1pPr>
            <a:lvl2pPr marL="742950" indent="-285750" algn="ctr" defTabSz="850900" eaLnBrk="0" hangingPunct="0">
              <a:spcBef>
                <a:spcPct val="50000"/>
              </a:spcBef>
              <a:defRPr sz="1400">
                <a:solidFill>
                  <a:schemeClr val="tx1"/>
                </a:solidFill>
                <a:latin typeface="Arial" charset="0"/>
                <a:cs typeface="Arial" charset="0"/>
              </a:defRPr>
            </a:lvl2pPr>
            <a:lvl3pPr marL="1143000" indent="-228600" algn="ctr" defTabSz="850900" eaLnBrk="0" hangingPunct="0">
              <a:spcBef>
                <a:spcPct val="50000"/>
              </a:spcBef>
              <a:defRPr sz="1400">
                <a:solidFill>
                  <a:schemeClr val="tx1"/>
                </a:solidFill>
                <a:latin typeface="Arial" charset="0"/>
                <a:cs typeface="Arial" charset="0"/>
              </a:defRPr>
            </a:lvl3pPr>
            <a:lvl4pPr marL="1600200" indent="-228600" algn="ctr" defTabSz="850900" eaLnBrk="0" hangingPunct="0">
              <a:spcBef>
                <a:spcPct val="50000"/>
              </a:spcBef>
              <a:defRPr sz="1400">
                <a:solidFill>
                  <a:schemeClr val="tx1"/>
                </a:solidFill>
                <a:latin typeface="Arial" charset="0"/>
                <a:cs typeface="Arial" charset="0"/>
              </a:defRPr>
            </a:lvl4pPr>
            <a:lvl5pPr marL="2057400" indent="-228600" algn="ctr" defTabSz="850900" eaLnBrk="0" hangingPunct="0">
              <a:spcBef>
                <a:spcPct val="50000"/>
              </a:spcBef>
              <a:defRPr sz="1400">
                <a:solidFill>
                  <a:schemeClr val="tx1"/>
                </a:solidFill>
                <a:latin typeface="Arial" charset="0"/>
                <a:cs typeface="Arial" charset="0"/>
              </a:defRPr>
            </a:lvl5pPr>
            <a:lvl6pPr marL="2514600" indent="-228600" algn="ctr" defTabSz="850900"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0900"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0900"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0900"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BBDC1D75-39DF-4A44-8687-45677DB42648}" type="slidenum">
              <a:rPr lang="fr-FR" sz="1200"/>
              <a:pPr algn="r" eaLnBrk="1" hangingPunct="1">
                <a:spcBef>
                  <a:spcPct val="0"/>
                </a:spcBef>
              </a:pPr>
              <a:t>29</a:t>
            </a:fld>
            <a:endParaRPr lang="fr-FR" sz="1200"/>
          </a:p>
        </p:txBody>
      </p:sp>
      <p:sp>
        <p:nvSpPr>
          <p:cNvPr id="50180" name="Text Box 2"/>
          <p:cNvSpPr txBox="1">
            <a:spLocks noChangeArrowheads="1"/>
          </p:cNvSpPr>
          <p:nvPr/>
        </p:nvSpPr>
        <p:spPr bwMode="auto">
          <a:xfrm>
            <a:off x="1139102" y="2720905"/>
            <a:ext cx="161801" cy="5338944"/>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086" tIns="41639" rIns="80086" bIns="64071" anchor="ctr">
            <a:spAutoFit/>
          </a:bodyPr>
          <a:lstStyle>
            <a:lvl1pPr algn="ctr" defTabSz="815975" eaLnBrk="0" hangingPunct="0">
              <a:spcBef>
                <a:spcPct val="50000"/>
              </a:spcBef>
              <a:defRPr sz="1400">
                <a:solidFill>
                  <a:schemeClr val="tx1"/>
                </a:solidFill>
                <a:latin typeface="Arial" charset="0"/>
                <a:cs typeface="Arial" charset="0"/>
              </a:defRPr>
            </a:lvl1pPr>
            <a:lvl2pPr marL="742950" indent="-285750" algn="ctr" defTabSz="815975" eaLnBrk="0" hangingPunct="0">
              <a:spcBef>
                <a:spcPct val="50000"/>
              </a:spcBef>
              <a:defRPr sz="1400">
                <a:solidFill>
                  <a:schemeClr val="tx1"/>
                </a:solidFill>
                <a:latin typeface="Arial" charset="0"/>
                <a:cs typeface="Arial" charset="0"/>
              </a:defRPr>
            </a:lvl2pPr>
            <a:lvl3pPr marL="1143000" indent="-228600" algn="ctr" defTabSz="815975" eaLnBrk="0" hangingPunct="0">
              <a:spcBef>
                <a:spcPct val="50000"/>
              </a:spcBef>
              <a:defRPr sz="1400">
                <a:solidFill>
                  <a:schemeClr val="tx1"/>
                </a:solidFill>
                <a:latin typeface="Arial" charset="0"/>
                <a:cs typeface="Arial" charset="0"/>
              </a:defRPr>
            </a:lvl3pPr>
            <a:lvl4pPr marL="1600200" indent="-228600" algn="ctr" defTabSz="815975" eaLnBrk="0" hangingPunct="0">
              <a:spcBef>
                <a:spcPct val="50000"/>
              </a:spcBef>
              <a:defRPr sz="1400">
                <a:solidFill>
                  <a:schemeClr val="tx1"/>
                </a:solidFill>
                <a:latin typeface="Arial" charset="0"/>
                <a:cs typeface="Arial" charset="0"/>
              </a:defRPr>
            </a:lvl4pPr>
            <a:lvl5pPr marL="2057400" indent="-228600" algn="ctr" defTabSz="815975" eaLnBrk="0" hangingPunct="0">
              <a:spcBef>
                <a:spcPct val="50000"/>
              </a:spcBef>
              <a:defRPr sz="1400">
                <a:solidFill>
                  <a:schemeClr val="tx1"/>
                </a:solidFill>
                <a:latin typeface="Arial" charset="0"/>
                <a:cs typeface="Arial" charset="0"/>
              </a:defRPr>
            </a:lvl5pPr>
            <a:lvl6pPr marL="2514600" indent="-228600" algn="ctr" defTabSz="8159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159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159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15975" eaLnBrk="0" fontAlgn="base" hangingPunct="0">
              <a:spcBef>
                <a:spcPct val="50000"/>
              </a:spcBef>
              <a:spcAft>
                <a:spcPct val="0"/>
              </a:spcAft>
              <a:defRPr sz="1400">
                <a:solidFill>
                  <a:schemeClr val="tx1"/>
                </a:solidFill>
                <a:latin typeface="Arial" charset="0"/>
                <a:cs typeface="Arial" charset="0"/>
              </a:defRPr>
            </a:lvl9pPr>
          </a:lstStyle>
          <a:p>
            <a:pPr eaLnBrk="1" hangingPunct="1">
              <a:spcBef>
                <a:spcPct val="0"/>
              </a:spcBef>
            </a:pPr>
            <a:endParaRPr lang="en-GB" sz="34000" b="1"/>
          </a:p>
        </p:txBody>
      </p:sp>
      <p:sp>
        <p:nvSpPr>
          <p:cNvPr id="50181" name="Rectangle 3"/>
          <p:cNvSpPr>
            <a:spLocks noGrp="1" noRot="1" noChangeAspect="1" noChangeArrowheads="1" noTextEdit="1"/>
          </p:cNvSpPr>
          <p:nvPr>
            <p:ph type="sldImg"/>
          </p:nvPr>
        </p:nvSpPr>
        <p:spPr>
          <a:xfrm>
            <a:off x="376238" y="334963"/>
            <a:ext cx="6089650" cy="4567237"/>
          </a:xfrm>
          <a:ln/>
        </p:spPr>
      </p:sp>
      <p:sp>
        <p:nvSpPr>
          <p:cNvPr id="50182" name="Rectangle 4"/>
          <p:cNvSpPr>
            <a:spLocks noGrp="1" noChangeArrowheads="1"/>
          </p:cNvSpPr>
          <p:nvPr>
            <p:ph type="body" idx="1"/>
          </p:nvPr>
        </p:nvSpPr>
        <p:spPr>
          <a:xfrm>
            <a:off x="676283" y="5087956"/>
            <a:ext cx="5424487"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538" tIns="40267" rIns="80538" bIns="40267"/>
          <a:lstStyle/>
          <a:p>
            <a:pPr eaLnBrk="1" hangingPunct="1"/>
            <a:endParaRPr lang="en-GB" dirty="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34B2122-A64F-4A00-919F-CE5BAA0DCEC3}" type="slidenum">
              <a:rPr lang="fr-FR" smtClean="0">
                <a:solidFill>
                  <a:prstClr val="black"/>
                </a:solidFill>
              </a:rPr>
              <a:pPr>
                <a:defRPr/>
              </a:pPr>
              <a:t>3</a:t>
            </a:fld>
            <a:endParaRPr lang="fr-FR">
              <a:solidFill>
                <a:prstClr val="black"/>
              </a:solidFill>
            </a:endParaRPr>
          </a:p>
        </p:txBody>
      </p:sp>
    </p:spTree>
    <p:extLst>
      <p:ext uri="{BB962C8B-B14F-4D97-AF65-F5344CB8AC3E}">
        <p14:creationId xmlns:p14="http://schemas.microsoft.com/office/powerpoint/2010/main" val="3654663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34B2122-A64F-4A00-919F-CE5BAA0DCEC3}" type="slidenum">
              <a:rPr lang="fr-FR" smtClean="0">
                <a:solidFill>
                  <a:prstClr val="black"/>
                </a:solidFill>
              </a:rPr>
              <a:pPr>
                <a:defRPr/>
              </a:pPr>
              <a:t>30</a:t>
            </a:fld>
            <a:endParaRPr lang="fr-FR">
              <a:solidFill>
                <a:prstClr val="black"/>
              </a:solidFill>
            </a:endParaRPr>
          </a:p>
        </p:txBody>
      </p:sp>
    </p:spTree>
    <p:extLst>
      <p:ext uri="{BB962C8B-B14F-4D97-AF65-F5344CB8AC3E}">
        <p14:creationId xmlns:p14="http://schemas.microsoft.com/office/powerpoint/2010/main" val="83590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34B2122-A64F-4A00-919F-CE5BAA0DCEC3}" type="slidenum">
              <a:rPr lang="fr-FR" smtClean="0">
                <a:solidFill>
                  <a:prstClr val="black"/>
                </a:solidFill>
              </a:rPr>
              <a:pPr>
                <a:defRPr/>
              </a:pPr>
              <a:t>4</a:t>
            </a:fld>
            <a:endParaRPr lang="fr-FR">
              <a:solidFill>
                <a:prstClr val="black"/>
              </a:solidFill>
            </a:endParaRPr>
          </a:p>
        </p:txBody>
      </p:sp>
    </p:spTree>
    <p:extLst>
      <p:ext uri="{BB962C8B-B14F-4D97-AF65-F5344CB8AC3E}">
        <p14:creationId xmlns:p14="http://schemas.microsoft.com/office/powerpoint/2010/main" val="3539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34B2122-A64F-4A00-919F-CE5BAA0DCEC3}" type="slidenum">
              <a:rPr lang="fr-FR" smtClean="0">
                <a:solidFill>
                  <a:prstClr val="black"/>
                </a:solidFill>
              </a:rPr>
              <a:pPr>
                <a:defRPr/>
              </a:pPr>
              <a:t>5</a:t>
            </a:fld>
            <a:endParaRPr lang="fr-FR">
              <a:solidFill>
                <a:prstClr val="black"/>
              </a:solidFill>
            </a:endParaRPr>
          </a:p>
        </p:txBody>
      </p:sp>
    </p:spTree>
    <p:extLst>
      <p:ext uri="{BB962C8B-B14F-4D97-AF65-F5344CB8AC3E}">
        <p14:creationId xmlns:p14="http://schemas.microsoft.com/office/powerpoint/2010/main" val="365466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100" b="1" dirty="0" smtClean="0"/>
              <a:t>Projet</a:t>
            </a:r>
            <a:r>
              <a:rPr lang="fr-FR" sz="1100" b="1" baseline="0" dirty="0" smtClean="0"/>
              <a:t> Banlieues</a:t>
            </a:r>
          </a:p>
          <a:p>
            <a:r>
              <a:rPr lang="fr-FR" sz="1100" b="0" dirty="0" smtClean="0">
                <a:latin typeface="BNPP Sans" pitchFamily="50" charset="0"/>
              </a:rPr>
              <a:t>- </a:t>
            </a:r>
            <a:r>
              <a:rPr lang="fr-FR" sz="1100" b="0" u="sng" dirty="0" smtClean="0">
                <a:latin typeface="BNPP Sans" pitchFamily="50" charset="0"/>
                <a:sym typeface="Wingdings" panose="05000000000000000000" pitchFamily="2" charset="2"/>
              </a:rPr>
              <a:t>Favoriser l’accès à l’emploi </a:t>
            </a:r>
            <a:r>
              <a:rPr lang="fr-FR" sz="1100" b="0" dirty="0" smtClean="0">
                <a:latin typeface="BNPP Sans" pitchFamily="50" charset="0"/>
                <a:sym typeface="Wingdings" panose="05000000000000000000" pitchFamily="2" charset="2"/>
              </a:rPr>
              <a:t> </a:t>
            </a:r>
            <a:r>
              <a:rPr lang="fr-FR" sz="1100" dirty="0" smtClean="0">
                <a:latin typeface="BNPP Sans" pitchFamily="50" charset="0"/>
              </a:rPr>
              <a:t>ADIE et Nos Quartiers ont du Talent (NQT)</a:t>
            </a:r>
          </a:p>
          <a:p>
            <a:r>
              <a:rPr lang="fr-FR" sz="1100" b="0" dirty="0" smtClean="0">
                <a:latin typeface="BNPP Sans" pitchFamily="50" charset="0"/>
              </a:rPr>
              <a:t>- </a:t>
            </a:r>
            <a:r>
              <a:rPr lang="fr-FR" sz="1100" b="0" u="sng" dirty="0" smtClean="0">
                <a:latin typeface="BNPP Sans" pitchFamily="50" charset="0"/>
                <a:sym typeface="Wingdings" panose="05000000000000000000" pitchFamily="2" charset="2"/>
              </a:rPr>
              <a:t>Lutter contre l’échec scolaire </a:t>
            </a:r>
            <a:r>
              <a:rPr lang="fr-FR" sz="1100" b="0" dirty="0" smtClean="0">
                <a:latin typeface="BNPP Sans" pitchFamily="50" charset="0"/>
                <a:sym typeface="Wingdings" panose="05000000000000000000" pitchFamily="2" charset="2"/>
              </a:rPr>
              <a:t> </a:t>
            </a:r>
            <a:r>
              <a:rPr lang="fr-FR" sz="1100" dirty="0" err="1" smtClean="0">
                <a:latin typeface="BNPP Sans" pitchFamily="50" charset="0"/>
              </a:rPr>
              <a:t>Proxité</a:t>
            </a:r>
            <a:r>
              <a:rPr lang="fr-FR" sz="1100" dirty="0" smtClean="0">
                <a:latin typeface="BNPP Sans" pitchFamily="50" charset="0"/>
              </a:rPr>
              <a:t>, AFEV</a:t>
            </a:r>
            <a:endParaRPr lang="fr-FR" sz="1100" b="1" dirty="0" smtClean="0">
              <a:latin typeface="BNPP Sans" pitchFamily="50" charset="0"/>
              <a:sym typeface="Wingdings" panose="05000000000000000000" pitchFamily="2" charset="2"/>
            </a:endParaRPr>
          </a:p>
          <a:p>
            <a:r>
              <a:rPr lang="fr-FR" sz="1100" b="0" dirty="0" smtClean="0">
                <a:latin typeface="BNPP Sans" pitchFamily="50" charset="0"/>
                <a:sym typeface="Wingdings" panose="05000000000000000000" pitchFamily="2" charset="2"/>
              </a:rPr>
              <a:t>- </a:t>
            </a:r>
            <a:r>
              <a:rPr lang="fr-FR" sz="1100" b="0" u="sng" dirty="0" smtClean="0">
                <a:latin typeface="BNPP Sans" pitchFamily="50" charset="0"/>
                <a:sym typeface="Wingdings" panose="05000000000000000000" pitchFamily="2" charset="2"/>
              </a:rPr>
              <a:t>Favoriser le bien vivre ensemble </a:t>
            </a:r>
            <a:r>
              <a:rPr lang="fr-FR" sz="1100" b="0" dirty="0" smtClean="0">
                <a:latin typeface="BNPP Sans" pitchFamily="50" charset="0"/>
                <a:sym typeface="Wingdings" panose="05000000000000000000" pitchFamily="2" charset="2"/>
              </a:rPr>
              <a:t> </a:t>
            </a:r>
            <a:r>
              <a:rPr lang="fr-FR" sz="1100" dirty="0" smtClean="0">
                <a:latin typeface="BNPP Sans" pitchFamily="50" charset="0"/>
                <a:sym typeface="Wingdings" panose="05000000000000000000" pitchFamily="2" charset="2"/>
              </a:rPr>
              <a:t>Bénévolat de Compétences et Solidarité</a:t>
            </a:r>
          </a:p>
          <a:p>
            <a:r>
              <a:rPr lang="fr-FR" sz="1100" dirty="0" smtClean="0">
                <a:latin typeface="BNPP Sans" pitchFamily="50" charset="0"/>
                <a:sym typeface="Wingdings" panose="05000000000000000000" pitchFamily="2" charset="2"/>
              </a:rPr>
              <a:t>(BCS), Le Secours Populaire Français, Les Restos du Cœur, La Clé</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1" dirty="0" smtClean="0"/>
              <a:t>Développement Durable</a:t>
            </a:r>
          </a:p>
          <a:p>
            <a:r>
              <a:rPr lang="fr-FR" sz="1100" dirty="0" smtClean="0">
                <a:latin typeface="BNPP Sans" pitchFamily="50" charset="0"/>
              </a:rPr>
              <a:t>- </a:t>
            </a:r>
            <a:r>
              <a:rPr lang="fr-FR" sz="1100" u="sng" dirty="0" smtClean="0">
                <a:latin typeface="BNPP Sans" pitchFamily="50" charset="0"/>
              </a:rPr>
              <a:t>«Projet </a:t>
            </a:r>
            <a:r>
              <a:rPr lang="fr-FR" sz="1100" u="sng" dirty="0" err="1" smtClean="0">
                <a:latin typeface="BNPP Sans" pitchFamily="50" charset="0"/>
              </a:rPr>
              <a:t>Climate</a:t>
            </a:r>
            <a:r>
              <a:rPr lang="fr-FR" sz="1100" u="sng" dirty="0" smtClean="0">
                <a:latin typeface="BNPP Sans" pitchFamily="50" charset="0"/>
              </a:rPr>
              <a:t> Initiative» </a:t>
            </a:r>
            <a:r>
              <a:rPr lang="fr-FR" sz="1100" dirty="0" smtClean="0">
                <a:latin typeface="BNPP Sans" pitchFamily="50" charset="0"/>
              </a:rPr>
              <a:t>dans le cadre du partenariat avec l’Université Catholique de Lille : conférences et expositions menées en lien avec la Fondation </a:t>
            </a:r>
          </a:p>
          <a:p>
            <a:r>
              <a:rPr lang="fr-FR" sz="1100" dirty="0" smtClean="0">
                <a:latin typeface="BNPP Sans" pitchFamily="50" charset="0"/>
              </a:rPr>
              <a:t>- Actions avec </a:t>
            </a:r>
            <a:r>
              <a:rPr lang="fr-FR" sz="1100" u="sng" dirty="0" smtClean="0">
                <a:latin typeface="BNPP Sans" pitchFamily="50" charset="0"/>
              </a:rPr>
              <a:t>l’Ecole de la Seconde Chance </a:t>
            </a:r>
            <a:r>
              <a:rPr lang="fr-FR" sz="1100" dirty="0" smtClean="0">
                <a:latin typeface="BNPP Sans" pitchFamily="50" charset="0"/>
              </a:rPr>
              <a:t>: invitation d’une trentaine d’élèves à une journée découverte de Roland Garros, invitation à assister à un concert du Lille Piano(s) Festival</a:t>
            </a:r>
          </a:p>
          <a:p>
            <a:r>
              <a:rPr lang="fr-FR" sz="1100" dirty="0" smtClean="0">
                <a:latin typeface="BNPP Sans" pitchFamily="50" charset="0"/>
              </a:rPr>
              <a:t>- Dans le cadre du plan d’aide aux Réfugiés, soutien financier aux associations AMIS, La Clef, Le </a:t>
            </a:r>
            <a:r>
              <a:rPr lang="fr-FR" sz="1100" dirty="0" err="1" smtClean="0">
                <a:latin typeface="BNPP Sans" pitchFamily="50" charset="0"/>
              </a:rPr>
              <a:t>Recho</a:t>
            </a:r>
            <a:endParaRPr lang="fr-FR" sz="1100" dirty="0" smtClean="0">
              <a:latin typeface="BNPP Sans" pitchFamily="50" charset="0"/>
            </a:endParaRPr>
          </a:p>
          <a:p>
            <a:pPr marL="171450" indent="-171450">
              <a:buFontTx/>
              <a:buChar char="-"/>
            </a:pPr>
            <a:r>
              <a:rPr lang="fr-FR" sz="1100" dirty="0" smtClean="0">
                <a:latin typeface="BNPP Sans" pitchFamily="50" charset="0"/>
              </a:rPr>
              <a:t>Partenariat avec </a:t>
            </a:r>
            <a:r>
              <a:rPr lang="fr-FR" sz="1100" u="sng" dirty="0" smtClean="0">
                <a:latin typeface="BNPP Sans" pitchFamily="50" charset="0"/>
              </a:rPr>
              <a:t>GOODEED </a:t>
            </a:r>
            <a:r>
              <a:rPr lang="fr-FR" sz="1100" dirty="0" smtClean="0">
                <a:latin typeface="BNPP Sans" pitchFamily="50" charset="0"/>
              </a:rPr>
              <a:t>afin d’envisager une nouvelle forme d’aide à autrui tout en apportant des solutions digitales aux problèmes de société</a:t>
            </a:r>
          </a:p>
          <a:p>
            <a:pPr marL="0" indent="0">
              <a:buFontTx/>
              <a:buNone/>
            </a:pPr>
            <a:r>
              <a:rPr lang="fr-FR" sz="1100" b="1" dirty="0" smtClean="0">
                <a:latin typeface="BNPP Sans" pitchFamily="50" charset="0"/>
              </a:rPr>
              <a:t>World</a:t>
            </a:r>
            <a:r>
              <a:rPr lang="fr-FR" sz="1100" b="1" baseline="0" dirty="0" smtClean="0">
                <a:latin typeface="BNPP Sans" pitchFamily="50" charset="0"/>
              </a:rPr>
              <a:t> Forum</a:t>
            </a:r>
          </a:p>
          <a:p>
            <a:r>
              <a:rPr lang="fr-FR" sz="1100" dirty="0" smtClean="0">
                <a:latin typeface="BNPP Sans" pitchFamily="50" charset="0"/>
              </a:rPr>
              <a:t>- Partenaire depuis 2014 </a:t>
            </a:r>
          </a:p>
          <a:p>
            <a:r>
              <a:rPr lang="fr-FR" sz="1100" dirty="0" smtClean="0">
                <a:latin typeface="BNPP Sans" pitchFamily="50" charset="0"/>
              </a:rPr>
              <a:t>- Faire émerger des solutions concrètes et </a:t>
            </a:r>
            <a:r>
              <a:rPr lang="fr-FR" sz="1100" dirty="0" err="1" smtClean="0">
                <a:latin typeface="BNPP Sans" pitchFamily="50" charset="0"/>
              </a:rPr>
              <a:t>duplicables</a:t>
            </a:r>
            <a:r>
              <a:rPr lang="fr-FR" sz="1100" dirty="0" smtClean="0">
                <a:latin typeface="BNPP Sans" pitchFamily="50" charset="0"/>
              </a:rPr>
              <a:t> pour favoriser et valoriser une</a:t>
            </a:r>
          </a:p>
          <a:p>
            <a:r>
              <a:rPr lang="fr-FR" sz="1100" dirty="0" smtClean="0">
                <a:latin typeface="BNPP Sans" pitchFamily="50" charset="0"/>
              </a:rPr>
              <a:t>économie responsable</a:t>
            </a:r>
          </a:p>
          <a:p>
            <a:r>
              <a:rPr lang="fr-FR" sz="1100" dirty="0" smtClean="0">
                <a:latin typeface="BNPP Sans" pitchFamily="50" charset="0"/>
              </a:rPr>
              <a:t>- Dimension nationale depuis 2016 (ex : Marseille, Lyon)</a:t>
            </a:r>
          </a:p>
          <a:p>
            <a:pPr marL="0" indent="0">
              <a:buFontTx/>
              <a:buNone/>
            </a:pPr>
            <a:r>
              <a:rPr lang="fr-FR" sz="1100" b="0" dirty="0" smtClean="0">
                <a:latin typeface="BNPP Sans" pitchFamily="50" charset="0"/>
              </a:rPr>
              <a:t>- Thème</a:t>
            </a:r>
            <a:r>
              <a:rPr lang="fr-FR" sz="1100" b="0" baseline="0" dirty="0" smtClean="0">
                <a:latin typeface="BNPP Sans" pitchFamily="50" charset="0"/>
              </a:rPr>
              <a:t> 2017 La révolution responsable (Partageons les solutions d’aujourd’hui aux problèmes de demain)</a:t>
            </a:r>
          </a:p>
          <a:p>
            <a:pPr marL="0" indent="0">
              <a:buFontTx/>
              <a:buNone/>
            </a:pPr>
            <a:r>
              <a:rPr lang="fr-FR" sz="1100" b="0" baseline="0" dirty="0" smtClean="0">
                <a:latin typeface="BNPP Sans" pitchFamily="50" charset="0"/>
              </a:rPr>
              <a:t>- Nous sommes notamment le sponsor de la soirée spéciale Entrepreneurs qui se déroulera le mardi 17 octobre au Théâtre du nord et à la </a:t>
            </a:r>
            <a:r>
              <a:rPr lang="fr-FR" sz="1100" b="0" baseline="0" dirty="0" err="1" smtClean="0">
                <a:latin typeface="BNPP Sans" pitchFamily="50" charset="0"/>
              </a:rPr>
              <a:t>CCi</a:t>
            </a:r>
            <a:endParaRPr lang="fr-FR" sz="1100" b="0" dirty="0" smtClean="0">
              <a:latin typeface="BNPP Sans" pitchFamily="50" charset="0"/>
            </a:endParaRPr>
          </a:p>
          <a:p>
            <a:pPr marL="0" indent="0">
              <a:buFontTx/>
              <a:buNone/>
            </a:pPr>
            <a:endParaRPr lang="fr-FR" sz="1100" dirty="0" smtClean="0">
              <a:latin typeface="BNPP Sans" pitchFamily="50" charset="0"/>
            </a:endParaRPr>
          </a:p>
          <a:p>
            <a:pPr marL="0" indent="0">
              <a:buFontTx/>
              <a:buNone/>
            </a:pPr>
            <a:r>
              <a:rPr lang="fr-FR" sz="1100" b="1" dirty="0" smtClean="0">
                <a:latin typeface="BNPP Sans" pitchFamily="50" charset="0"/>
              </a:rPr>
              <a:t>Lille Piano(s)</a:t>
            </a:r>
            <a:r>
              <a:rPr lang="fr-FR" sz="1100" b="1" baseline="0" dirty="0" smtClean="0">
                <a:latin typeface="BNPP Sans" pitchFamily="50" charset="0"/>
              </a:rPr>
              <a:t> Festival</a:t>
            </a:r>
          </a:p>
          <a:p>
            <a:pPr marL="171450" indent="-171450">
              <a:buFontTx/>
              <a:buChar char="-"/>
            </a:pPr>
            <a:r>
              <a:rPr lang="fr-FR" sz="1100" dirty="0" smtClean="0">
                <a:latin typeface="BNPP Sans" pitchFamily="50" charset="0"/>
              </a:rPr>
              <a:t>Partenariat via la Fondation et la Direction Régionale, seul partenaire bancaire depuis 2004.</a:t>
            </a:r>
          </a:p>
          <a:p>
            <a:pPr marL="171450" indent="-171450">
              <a:buFontTx/>
              <a:buChar char="-"/>
            </a:pPr>
            <a:r>
              <a:rPr lang="fr-FR" sz="1100" dirty="0" smtClean="0">
                <a:latin typeface="BNPP Sans" pitchFamily="50" charset="0"/>
              </a:rPr>
              <a:t>Invitation de </a:t>
            </a:r>
            <a:r>
              <a:rPr lang="fr-FR" sz="1100" u="sng" dirty="0" smtClean="0">
                <a:latin typeface="BNPP Sans" pitchFamily="50" charset="0"/>
              </a:rPr>
              <a:t>800 clients </a:t>
            </a:r>
            <a:r>
              <a:rPr lang="fr-FR" sz="1100" dirty="0" smtClean="0">
                <a:latin typeface="BNPP Sans" pitchFamily="50" charset="0"/>
              </a:rPr>
              <a:t>durant les </a:t>
            </a:r>
            <a:r>
              <a:rPr lang="fr-FR" sz="1100" u="sng" dirty="0" smtClean="0">
                <a:latin typeface="BNPP Sans" pitchFamily="50" charset="0"/>
              </a:rPr>
              <a:t>3 jours </a:t>
            </a:r>
            <a:r>
              <a:rPr lang="fr-FR" sz="1100" dirty="0" smtClean="0">
                <a:latin typeface="BNPP Sans" pitchFamily="50" charset="0"/>
              </a:rPr>
              <a:t>du Festival.</a:t>
            </a:r>
          </a:p>
          <a:p>
            <a:pPr marL="171450" indent="-171450">
              <a:buFontTx/>
              <a:buChar char="-"/>
            </a:pPr>
            <a:r>
              <a:rPr lang="fr-FR" sz="1100" dirty="0" smtClean="0">
                <a:latin typeface="BNPP Sans" pitchFamily="50" charset="0"/>
              </a:rPr>
              <a:t>Un financement de 65 000€ par an.</a:t>
            </a:r>
          </a:p>
          <a:p>
            <a:pPr marL="0" indent="0">
              <a:buFontTx/>
              <a:buNone/>
            </a:pPr>
            <a:r>
              <a:rPr lang="fr-FR" sz="1100" b="1" dirty="0" smtClean="0">
                <a:latin typeface="BNPP Sans" pitchFamily="50" charset="0"/>
              </a:rPr>
              <a:t>Arras Film Festival</a:t>
            </a:r>
          </a:p>
          <a:p>
            <a:pPr marL="171450" indent="-171450">
              <a:buFontTx/>
              <a:buChar char="-"/>
            </a:pPr>
            <a:r>
              <a:rPr lang="fr-FR" sz="1100" dirty="0" smtClean="0">
                <a:latin typeface="BNPP Sans" pitchFamily="50" charset="0"/>
              </a:rPr>
              <a:t>Partenariat via la Direction Régionale et BDDF, seul partenaire bancaire depuis 2010.</a:t>
            </a:r>
          </a:p>
          <a:p>
            <a:pPr marL="171450" indent="-171450">
              <a:buFontTx/>
              <a:buChar char="-"/>
            </a:pPr>
            <a:r>
              <a:rPr lang="fr-FR" sz="1100" dirty="0" smtClean="0">
                <a:latin typeface="BNPP Sans" pitchFamily="50" charset="0"/>
              </a:rPr>
              <a:t>D’envergure internationale, le Festival gagne chaque année en popularité et ouvre à de nombreux publics.</a:t>
            </a:r>
          </a:p>
          <a:p>
            <a:pPr marL="171450" indent="-171450">
              <a:buFontTx/>
              <a:buChar char="-"/>
            </a:pPr>
            <a:r>
              <a:rPr lang="fr-FR" sz="1100" dirty="0" smtClean="0">
                <a:latin typeface="BNPP Sans" pitchFamily="50" charset="0"/>
              </a:rPr>
              <a:t>Invitation de </a:t>
            </a:r>
            <a:r>
              <a:rPr lang="fr-FR" sz="1100" u="sng" dirty="0" smtClean="0">
                <a:latin typeface="BNPP Sans" pitchFamily="50" charset="0"/>
              </a:rPr>
              <a:t>500 clients </a:t>
            </a:r>
            <a:r>
              <a:rPr lang="fr-FR" sz="1100" dirty="0" smtClean="0">
                <a:latin typeface="BNPP Sans" pitchFamily="50" charset="0"/>
              </a:rPr>
              <a:t>durant les </a:t>
            </a:r>
            <a:r>
              <a:rPr lang="fr-FR" sz="1100" u="sng" dirty="0" smtClean="0">
                <a:latin typeface="BNPP Sans" pitchFamily="50" charset="0"/>
              </a:rPr>
              <a:t>10 jours </a:t>
            </a:r>
            <a:r>
              <a:rPr lang="fr-FR" sz="1100" dirty="0" smtClean="0">
                <a:latin typeface="BNPP Sans" pitchFamily="50" charset="0"/>
              </a:rPr>
              <a:t>du Festival.</a:t>
            </a:r>
          </a:p>
          <a:p>
            <a:pPr marL="171450" indent="-171450">
              <a:buFontTx/>
              <a:buChar char="-"/>
            </a:pPr>
            <a:r>
              <a:rPr lang="fr-FR" sz="1100" dirty="0" smtClean="0">
                <a:latin typeface="BNPP Sans" pitchFamily="50" charset="0"/>
              </a:rPr>
              <a:t>Un financement de 22 000€ par an.</a:t>
            </a:r>
          </a:p>
          <a:p>
            <a:pPr marL="0" indent="0">
              <a:buFontTx/>
              <a:buNone/>
            </a:pPr>
            <a:r>
              <a:rPr lang="fr-FR" sz="1100" b="1" dirty="0" smtClean="0">
                <a:latin typeface="BNPP Sans" pitchFamily="50" charset="0"/>
              </a:rPr>
              <a:t>Festival</a:t>
            </a:r>
            <a:r>
              <a:rPr lang="fr-FR" sz="1100" b="1" baseline="0" dirty="0" smtClean="0">
                <a:latin typeface="BNPP Sans" pitchFamily="50" charset="0"/>
              </a:rPr>
              <a:t> 2 Valenciennes</a:t>
            </a:r>
          </a:p>
          <a:p>
            <a:pPr marL="171450" indent="-171450">
              <a:buFontTx/>
              <a:buChar char="-"/>
            </a:pPr>
            <a:r>
              <a:rPr lang="fr-FR" sz="1100" dirty="0" smtClean="0">
                <a:latin typeface="BNPP Sans" pitchFamily="50" charset="0"/>
              </a:rPr>
              <a:t>Partenariat via la Direction Régionale, seul partenaire bancaire depuis 2015.</a:t>
            </a:r>
          </a:p>
          <a:p>
            <a:pPr marL="171450" indent="-171450">
              <a:buFontTx/>
              <a:buChar char="-"/>
            </a:pPr>
            <a:r>
              <a:rPr lang="fr-FR" sz="1100" dirty="0" smtClean="0">
                <a:latin typeface="BNPP Sans" pitchFamily="50" charset="0"/>
              </a:rPr>
              <a:t>Invitation de </a:t>
            </a:r>
            <a:r>
              <a:rPr lang="fr-FR" sz="1100" u="sng" dirty="0" smtClean="0">
                <a:latin typeface="BNPP Sans" pitchFamily="50" charset="0"/>
              </a:rPr>
              <a:t>300 clients </a:t>
            </a:r>
            <a:r>
              <a:rPr lang="fr-FR" sz="1100" dirty="0" smtClean="0">
                <a:latin typeface="BNPP Sans" pitchFamily="50" charset="0"/>
              </a:rPr>
              <a:t>durant les </a:t>
            </a:r>
            <a:r>
              <a:rPr lang="fr-FR" sz="1100" u="sng" dirty="0" smtClean="0">
                <a:latin typeface="BNPP Sans" pitchFamily="50" charset="0"/>
              </a:rPr>
              <a:t>7 jours </a:t>
            </a:r>
            <a:r>
              <a:rPr lang="fr-FR" sz="1100" dirty="0" smtClean="0">
                <a:latin typeface="BNPP Sans" pitchFamily="50" charset="0"/>
              </a:rPr>
              <a:t>du Festival.</a:t>
            </a:r>
          </a:p>
          <a:p>
            <a:pPr marL="171450" indent="-171450">
              <a:buFontTx/>
              <a:buChar char="-"/>
            </a:pPr>
            <a:r>
              <a:rPr lang="fr-FR" sz="1100" dirty="0" smtClean="0">
                <a:latin typeface="BNPP Sans" pitchFamily="50" charset="0"/>
              </a:rPr>
              <a:t>Un financement de 10 000€ par an.</a:t>
            </a:r>
          </a:p>
          <a:p>
            <a:pPr marL="0" indent="0">
              <a:buFontTx/>
              <a:buNone/>
            </a:pPr>
            <a:endParaRPr lang="fr-FR" sz="1200" dirty="0" smtClean="0">
              <a:latin typeface="BNPP Sans" pitchFamily="50" charset="0"/>
            </a:endParaRPr>
          </a:p>
          <a:p>
            <a:pPr marL="171450" indent="-171450">
              <a:buFontTx/>
              <a:buChar char="-"/>
            </a:pPr>
            <a:endParaRPr lang="fr-FR" sz="1200" dirty="0" smtClean="0">
              <a:latin typeface="BNPP Sans" pitchFamily="50" charset="0"/>
            </a:endParaRPr>
          </a:p>
          <a:p>
            <a:pPr marL="171450" indent="-171450">
              <a:buFontTx/>
              <a:buChar char="-"/>
            </a:pPr>
            <a:endParaRPr lang="fr-FR" sz="1200" dirty="0" smtClean="0">
              <a:latin typeface="BNPP Sans" pitchFamily="50" charset="0"/>
            </a:endParaRPr>
          </a:p>
          <a:p>
            <a:pPr marL="0" indent="0">
              <a:buFontTx/>
              <a:buNone/>
            </a:pPr>
            <a:endParaRPr lang="fr-FR" sz="1200" dirty="0" smtClean="0">
              <a:latin typeface="BNPP Sans" pitchFamily="50" charset="0"/>
            </a:endParaRPr>
          </a:p>
          <a:p>
            <a:pPr marL="171450" indent="-171450">
              <a:buFontTx/>
              <a:buChar char="-"/>
            </a:pPr>
            <a:endParaRPr lang="fr-FR" sz="1200" dirty="0" smtClean="0">
              <a:latin typeface="BNPP Sans" pitchFamily="50" charset="0"/>
            </a:endParaRPr>
          </a:p>
          <a:p>
            <a:pPr marL="0" indent="0">
              <a:buFontTx/>
              <a:buNone/>
            </a:pPr>
            <a:endParaRPr lang="fr-FR" sz="1200" dirty="0" smtClean="0">
              <a:latin typeface="BNPP Sans" pitchFamily="50" charset="0"/>
            </a:endParaRPr>
          </a:p>
          <a:p>
            <a:pPr marL="171450" indent="-171450">
              <a:buFontTx/>
              <a:buChar char="-"/>
            </a:pPr>
            <a:endParaRPr lang="fr-FR" sz="1200" dirty="0" smtClean="0">
              <a:latin typeface="BNPP Sans" pitchFamily="50" charset="0"/>
            </a:endParaRPr>
          </a:p>
          <a:p>
            <a:pPr marL="171450" indent="-171450">
              <a:buFontTx/>
              <a:buChar char="-"/>
            </a:pPr>
            <a:endParaRPr lang="fr-FR" sz="1200" dirty="0" smtClean="0">
              <a:latin typeface="BNPP Sans"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dirty="0" smtClean="0"/>
          </a:p>
          <a:p>
            <a:endParaRPr lang="fr-FR" sz="1200" b="1" dirty="0" smtClean="0">
              <a:latin typeface="BNPP Sans" pitchFamily="50" charset="0"/>
            </a:endParaRPr>
          </a:p>
          <a:p>
            <a:endParaRPr lang="fr-FR" dirty="0"/>
          </a:p>
        </p:txBody>
      </p:sp>
      <p:sp>
        <p:nvSpPr>
          <p:cNvPr id="4" name="Espace réservé du numéro de diapositive 3"/>
          <p:cNvSpPr>
            <a:spLocks noGrp="1"/>
          </p:cNvSpPr>
          <p:nvPr>
            <p:ph type="sldNum" sz="quarter" idx="10"/>
          </p:nvPr>
        </p:nvSpPr>
        <p:spPr/>
        <p:txBody>
          <a:bodyPr/>
          <a:lstStyle/>
          <a:p>
            <a:fld id="{C3EF5842-04F3-4695-8C7E-60D49603CB5D}" type="slidenum">
              <a:rPr lang="fr-FR" smtClean="0">
                <a:solidFill>
                  <a:prstClr val="black"/>
                </a:solidFill>
              </a:rPr>
              <a:pPr/>
              <a:t>6</a:t>
            </a:fld>
            <a:endParaRPr lang="fr-FR" dirty="0">
              <a:solidFill>
                <a:prstClr val="black"/>
              </a:solidFill>
            </a:endParaRPr>
          </a:p>
        </p:txBody>
      </p:sp>
    </p:spTree>
    <p:extLst>
      <p:ext uri="{BB962C8B-B14F-4D97-AF65-F5344CB8AC3E}">
        <p14:creationId xmlns:p14="http://schemas.microsoft.com/office/powerpoint/2010/main" val="169415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43355" y="9475803"/>
            <a:ext cx="293687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54" tIns="42779" rIns="85554" bIns="42779" anchor="b"/>
          <a:lstStyle>
            <a:lvl1pPr algn="ctr" defTabSz="854075" eaLnBrk="0" hangingPunct="0">
              <a:spcBef>
                <a:spcPct val="50000"/>
              </a:spcBef>
              <a:defRPr sz="1400">
                <a:solidFill>
                  <a:schemeClr val="tx1"/>
                </a:solidFill>
                <a:latin typeface="Arial" charset="0"/>
                <a:cs typeface="Arial" charset="0"/>
              </a:defRPr>
            </a:lvl1pPr>
            <a:lvl2pPr marL="742950" indent="-285750" algn="ctr" defTabSz="854075" eaLnBrk="0" hangingPunct="0">
              <a:spcBef>
                <a:spcPct val="50000"/>
              </a:spcBef>
              <a:defRPr sz="1400">
                <a:solidFill>
                  <a:schemeClr val="tx1"/>
                </a:solidFill>
                <a:latin typeface="Arial" charset="0"/>
                <a:cs typeface="Arial" charset="0"/>
              </a:defRPr>
            </a:lvl2pPr>
            <a:lvl3pPr marL="1143000" indent="-228600" algn="ctr" defTabSz="854075" eaLnBrk="0" hangingPunct="0">
              <a:spcBef>
                <a:spcPct val="50000"/>
              </a:spcBef>
              <a:defRPr sz="1400">
                <a:solidFill>
                  <a:schemeClr val="tx1"/>
                </a:solidFill>
                <a:latin typeface="Arial" charset="0"/>
                <a:cs typeface="Arial" charset="0"/>
              </a:defRPr>
            </a:lvl3pPr>
            <a:lvl4pPr marL="1600200" indent="-228600" algn="ctr" defTabSz="854075" eaLnBrk="0" hangingPunct="0">
              <a:spcBef>
                <a:spcPct val="50000"/>
              </a:spcBef>
              <a:defRPr sz="1400">
                <a:solidFill>
                  <a:schemeClr val="tx1"/>
                </a:solidFill>
                <a:latin typeface="Arial" charset="0"/>
                <a:cs typeface="Arial" charset="0"/>
              </a:defRPr>
            </a:lvl4pPr>
            <a:lvl5pPr marL="2057400" indent="-228600" algn="ctr" defTabSz="854075" eaLnBrk="0" hangingPunct="0">
              <a:spcBef>
                <a:spcPct val="50000"/>
              </a:spcBef>
              <a:defRPr sz="1400">
                <a:solidFill>
                  <a:schemeClr val="tx1"/>
                </a:solidFill>
                <a:latin typeface="Arial" charset="0"/>
                <a:cs typeface="Arial" charset="0"/>
              </a:defRPr>
            </a:lvl5pPr>
            <a:lvl6pPr marL="2514600" indent="-228600" algn="ctr" defTabSz="854075" eaLnBrk="0" fontAlgn="base" hangingPunct="0">
              <a:spcBef>
                <a:spcPct val="50000"/>
              </a:spcBef>
              <a:spcAft>
                <a:spcPct val="0"/>
              </a:spcAft>
              <a:defRPr sz="1400">
                <a:solidFill>
                  <a:schemeClr val="tx1"/>
                </a:solidFill>
                <a:latin typeface="Arial" charset="0"/>
                <a:cs typeface="Arial" charset="0"/>
              </a:defRPr>
            </a:lvl6pPr>
            <a:lvl7pPr marL="2971800" indent="-228600" algn="ctr" defTabSz="854075" eaLnBrk="0" fontAlgn="base" hangingPunct="0">
              <a:spcBef>
                <a:spcPct val="50000"/>
              </a:spcBef>
              <a:spcAft>
                <a:spcPct val="0"/>
              </a:spcAft>
              <a:defRPr sz="1400">
                <a:solidFill>
                  <a:schemeClr val="tx1"/>
                </a:solidFill>
                <a:latin typeface="Arial" charset="0"/>
                <a:cs typeface="Arial" charset="0"/>
              </a:defRPr>
            </a:lvl7pPr>
            <a:lvl8pPr marL="3429000" indent="-228600" algn="ctr" defTabSz="854075" eaLnBrk="0" fontAlgn="base" hangingPunct="0">
              <a:spcBef>
                <a:spcPct val="50000"/>
              </a:spcBef>
              <a:spcAft>
                <a:spcPct val="0"/>
              </a:spcAft>
              <a:defRPr sz="1400">
                <a:solidFill>
                  <a:schemeClr val="tx1"/>
                </a:solidFill>
                <a:latin typeface="Arial" charset="0"/>
                <a:cs typeface="Arial" charset="0"/>
              </a:defRPr>
            </a:lvl8pPr>
            <a:lvl9pPr marL="3886200" indent="-228600" algn="ctr" defTabSz="854075" eaLnBrk="0" fontAlgn="base" hangingPunct="0">
              <a:spcBef>
                <a:spcPct val="50000"/>
              </a:spcBef>
              <a:spcAft>
                <a:spcPct val="0"/>
              </a:spcAft>
              <a:defRPr sz="1400">
                <a:solidFill>
                  <a:schemeClr val="tx1"/>
                </a:solidFill>
                <a:latin typeface="Arial" charset="0"/>
                <a:cs typeface="Arial" charset="0"/>
              </a:defRPr>
            </a:lvl9pPr>
          </a:lstStyle>
          <a:p>
            <a:pPr algn="r" eaLnBrk="1" hangingPunct="1">
              <a:spcBef>
                <a:spcPct val="0"/>
              </a:spcBef>
            </a:pPr>
            <a:fld id="{76D11657-3985-44DB-9C3B-CAD1D806EA24}" type="slidenum">
              <a:rPr lang="fr-FR" sz="1200">
                <a:solidFill>
                  <a:prstClr val="black"/>
                </a:solidFill>
              </a:rPr>
              <a:pPr algn="r" eaLnBrk="1" hangingPunct="1">
                <a:spcBef>
                  <a:spcPct val="0"/>
                </a:spcBef>
              </a:pPr>
              <a:t>7</a:t>
            </a:fld>
            <a:endParaRPr lang="fr-FR" sz="1200" dirty="0">
              <a:solidFill>
                <a:prstClr val="black"/>
              </a:solidFill>
            </a:endParaRPr>
          </a:p>
        </p:txBody>
      </p:sp>
      <p:sp>
        <p:nvSpPr>
          <p:cNvPr id="36867" name="Rectangle 2"/>
          <p:cNvSpPr>
            <a:spLocks noGrp="1" noRot="1" noChangeAspect="1" noChangeArrowheads="1" noTextEdit="1"/>
          </p:cNvSpPr>
          <p:nvPr>
            <p:ph type="sldImg"/>
          </p:nvPr>
        </p:nvSpPr>
        <p:spPr>
          <a:xfrm>
            <a:off x="369888" y="333375"/>
            <a:ext cx="6091237" cy="4568825"/>
          </a:xfrm>
          <a:ln/>
        </p:spPr>
      </p:sp>
      <p:sp>
        <p:nvSpPr>
          <p:cNvPr id="36868" name="Rectangle 3"/>
          <p:cNvSpPr>
            <a:spLocks noGrp="1" noChangeArrowheads="1"/>
          </p:cNvSpPr>
          <p:nvPr>
            <p:ph type="body" idx="1"/>
          </p:nvPr>
        </p:nvSpPr>
        <p:spPr>
          <a:xfrm>
            <a:off x="676289" y="5087944"/>
            <a:ext cx="5429250" cy="413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917" tIns="40457" rIns="80917" bIns="40457"/>
          <a:lstStyle/>
          <a:p>
            <a:pPr marL="154142" indent="-154142" eaLnBrk="1" hangingPunct="1"/>
            <a:endParaRPr lang="en-GB" dirty="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43342" y="9475806"/>
            <a:ext cx="2936874"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6" tIns="46071" rIns="92136" bIns="46071" anchor="b"/>
          <a:lstStyle>
            <a:lvl1pPr defTabSz="919163" eaLnBrk="0" hangingPunct="0">
              <a:defRPr sz="1400">
                <a:solidFill>
                  <a:schemeClr val="tx1"/>
                </a:solidFill>
                <a:latin typeface="Arial" charset="0"/>
                <a:cs typeface="Arial" charset="0"/>
              </a:defRPr>
            </a:lvl1pPr>
            <a:lvl2pPr marL="742950" indent="-285750" defTabSz="919163" eaLnBrk="0" hangingPunct="0">
              <a:defRPr sz="1400">
                <a:solidFill>
                  <a:schemeClr val="tx1"/>
                </a:solidFill>
                <a:latin typeface="Arial" charset="0"/>
                <a:cs typeface="Arial" charset="0"/>
              </a:defRPr>
            </a:lvl2pPr>
            <a:lvl3pPr marL="1143000" indent="-228600" defTabSz="919163" eaLnBrk="0" hangingPunct="0">
              <a:defRPr sz="1400">
                <a:solidFill>
                  <a:schemeClr val="tx1"/>
                </a:solidFill>
                <a:latin typeface="Arial" charset="0"/>
                <a:cs typeface="Arial" charset="0"/>
              </a:defRPr>
            </a:lvl3pPr>
            <a:lvl4pPr marL="1600200" indent="-228600" defTabSz="919163" eaLnBrk="0" hangingPunct="0">
              <a:defRPr sz="1400">
                <a:solidFill>
                  <a:schemeClr val="tx1"/>
                </a:solidFill>
                <a:latin typeface="Arial" charset="0"/>
                <a:cs typeface="Arial" charset="0"/>
              </a:defRPr>
            </a:lvl4pPr>
            <a:lvl5pPr marL="2057400" indent="-228600" defTabSz="919163" eaLnBrk="0" hangingPunct="0">
              <a:defRPr sz="1400">
                <a:solidFill>
                  <a:schemeClr val="tx1"/>
                </a:solidFill>
                <a:latin typeface="Arial" charset="0"/>
                <a:cs typeface="Arial" charset="0"/>
              </a:defRPr>
            </a:lvl5pPr>
            <a:lvl6pPr marL="2514600" indent="-228600" defTabSz="919163" eaLnBrk="0" fontAlgn="base" hangingPunct="0">
              <a:spcBef>
                <a:spcPct val="0"/>
              </a:spcBef>
              <a:spcAft>
                <a:spcPct val="0"/>
              </a:spcAft>
              <a:defRPr sz="1400">
                <a:solidFill>
                  <a:schemeClr val="tx1"/>
                </a:solidFill>
                <a:latin typeface="Arial" charset="0"/>
                <a:cs typeface="Arial" charset="0"/>
              </a:defRPr>
            </a:lvl6pPr>
            <a:lvl7pPr marL="2971800" indent="-228600" defTabSz="919163" eaLnBrk="0" fontAlgn="base" hangingPunct="0">
              <a:spcBef>
                <a:spcPct val="0"/>
              </a:spcBef>
              <a:spcAft>
                <a:spcPct val="0"/>
              </a:spcAft>
              <a:defRPr sz="1400">
                <a:solidFill>
                  <a:schemeClr val="tx1"/>
                </a:solidFill>
                <a:latin typeface="Arial" charset="0"/>
                <a:cs typeface="Arial" charset="0"/>
              </a:defRPr>
            </a:lvl7pPr>
            <a:lvl8pPr marL="3429000" indent="-228600" defTabSz="919163" eaLnBrk="0" fontAlgn="base" hangingPunct="0">
              <a:spcBef>
                <a:spcPct val="0"/>
              </a:spcBef>
              <a:spcAft>
                <a:spcPct val="0"/>
              </a:spcAft>
              <a:defRPr sz="1400">
                <a:solidFill>
                  <a:schemeClr val="tx1"/>
                </a:solidFill>
                <a:latin typeface="Arial" charset="0"/>
                <a:cs typeface="Arial" charset="0"/>
              </a:defRPr>
            </a:lvl8pPr>
            <a:lvl9pPr marL="3886200" indent="-228600" defTabSz="919163" eaLnBrk="0" fontAlgn="base" hangingPunct="0">
              <a:spcBef>
                <a:spcPct val="0"/>
              </a:spcBef>
              <a:spcAft>
                <a:spcPct val="0"/>
              </a:spcAft>
              <a:defRPr sz="1400">
                <a:solidFill>
                  <a:schemeClr val="tx1"/>
                </a:solidFill>
                <a:latin typeface="Arial" charset="0"/>
                <a:cs typeface="Arial" charset="0"/>
              </a:defRPr>
            </a:lvl9pPr>
          </a:lstStyle>
          <a:p>
            <a:pPr algn="r" eaLnBrk="1" hangingPunct="1"/>
            <a:fld id="{9F2A080E-FAA3-4888-AA72-5EFCAC2CE2B6}" type="slidenum">
              <a:rPr lang="fr-FR" sz="1200"/>
              <a:pPr algn="r" eaLnBrk="1" hangingPunct="1"/>
              <a:t>8</a:t>
            </a:fld>
            <a:endParaRPr lang="fr-FR" sz="1200" dirty="0"/>
          </a:p>
        </p:txBody>
      </p:sp>
      <p:sp>
        <p:nvSpPr>
          <p:cNvPr id="114691" name="Rectangle 7"/>
          <p:cNvSpPr txBox="1">
            <a:spLocks noGrp="1" noChangeArrowheads="1"/>
          </p:cNvSpPr>
          <p:nvPr/>
        </p:nvSpPr>
        <p:spPr bwMode="auto">
          <a:xfrm>
            <a:off x="3843342" y="9475806"/>
            <a:ext cx="2936874"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8" tIns="45860" rIns="91718" bIns="45860"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fld id="{94C62ACC-6996-4179-8833-5E0CBD24C082}" type="slidenum">
              <a:rPr lang="fr-FR" sz="1200"/>
              <a:pPr algn="r" eaLnBrk="1" hangingPunct="1"/>
              <a:t>8</a:t>
            </a:fld>
            <a:endParaRPr lang="fr-FR" sz="1200" dirty="0"/>
          </a:p>
        </p:txBody>
      </p:sp>
      <p:sp>
        <p:nvSpPr>
          <p:cNvPr id="114692" name="Text Box 2"/>
          <p:cNvSpPr txBox="1">
            <a:spLocks noChangeArrowheads="1"/>
          </p:cNvSpPr>
          <p:nvPr/>
        </p:nvSpPr>
        <p:spPr bwMode="auto">
          <a:xfrm>
            <a:off x="1132864" y="2524421"/>
            <a:ext cx="174277" cy="5731901"/>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264" tIns="44856" rIns="86264" bIns="69011" anchor="ctr">
            <a:spAutoFit/>
          </a:bodyPr>
          <a:lstStyle>
            <a:lvl1pPr defTabSz="876300" eaLnBrk="0" hangingPunct="0">
              <a:defRPr sz="1400">
                <a:solidFill>
                  <a:schemeClr val="tx1"/>
                </a:solidFill>
                <a:latin typeface="Arial" charset="0"/>
                <a:cs typeface="Arial" charset="0"/>
              </a:defRPr>
            </a:lvl1pPr>
            <a:lvl2pPr marL="742950" indent="-285750" defTabSz="876300" eaLnBrk="0" hangingPunct="0">
              <a:defRPr sz="1400">
                <a:solidFill>
                  <a:schemeClr val="tx1"/>
                </a:solidFill>
                <a:latin typeface="Arial" charset="0"/>
                <a:cs typeface="Arial" charset="0"/>
              </a:defRPr>
            </a:lvl2pPr>
            <a:lvl3pPr marL="1143000" indent="-228600" defTabSz="876300" eaLnBrk="0" hangingPunct="0">
              <a:defRPr sz="1400">
                <a:solidFill>
                  <a:schemeClr val="tx1"/>
                </a:solidFill>
                <a:latin typeface="Arial" charset="0"/>
                <a:cs typeface="Arial" charset="0"/>
              </a:defRPr>
            </a:lvl3pPr>
            <a:lvl4pPr marL="1600200" indent="-228600" defTabSz="876300" eaLnBrk="0" hangingPunct="0">
              <a:defRPr sz="1400">
                <a:solidFill>
                  <a:schemeClr val="tx1"/>
                </a:solidFill>
                <a:latin typeface="Arial" charset="0"/>
                <a:cs typeface="Arial" charset="0"/>
              </a:defRPr>
            </a:lvl4pPr>
            <a:lvl5pPr marL="2057400" indent="-228600" defTabSz="876300" eaLnBrk="0" hangingPunct="0">
              <a:defRPr sz="1400">
                <a:solidFill>
                  <a:schemeClr val="tx1"/>
                </a:solidFill>
                <a:latin typeface="Arial" charset="0"/>
                <a:cs typeface="Arial" charset="0"/>
              </a:defRPr>
            </a:lvl5pPr>
            <a:lvl6pPr marL="2514600" indent="-228600" defTabSz="876300" eaLnBrk="0" fontAlgn="base" hangingPunct="0">
              <a:spcBef>
                <a:spcPct val="0"/>
              </a:spcBef>
              <a:spcAft>
                <a:spcPct val="0"/>
              </a:spcAft>
              <a:defRPr sz="1400">
                <a:solidFill>
                  <a:schemeClr val="tx1"/>
                </a:solidFill>
                <a:latin typeface="Arial" charset="0"/>
                <a:cs typeface="Arial" charset="0"/>
              </a:defRPr>
            </a:lvl6pPr>
            <a:lvl7pPr marL="2971800" indent="-228600" defTabSz="876300" eaLnBrk="0" fontAlgn="base" hangingPunct="0">
              <a:spcBef>
                <a:spcPct val="0"/>
              </a:spcBef>
              <a:spcAft>
                <a:spcPct val="0"/>
              </a:spcAft>
              <a:defRPr sz="1400">
                <a:solidFill>
                  <a:schemeClr val="tx1"/>
                </a:solidFill>
                <a:latin typeface="Arial" charset="0"/>
                <a:cs typeface="Arial" charset="0"/>
              </a:defRPr>
            </a:lvl7pPr>
            <a:lvl8pPr marL="3429000" indent="-228600" defTabSz="876300" eaLnBrk="0" fontAlgn="base" hangingPunct="0">
              <a:spcBef>
                <a:spcPct val="0"/>
              </a:spcBef>
              <a:spcAft>
                <a:spcPct val="0"/>
              </a:spcAft>
              <a:defRPr sz="1400">
                <a:solidFill>
                  <a:schemeClr val="tx1"/>
                </a:solidFill>
                <a:latin typeface="Arial" charset="0"/>
                <a:cs typeface="Arial" charset="0"/>
              </a:defRPr>
            </a:lvl8pPr>
            <a:lvl9pPr marL="3886200" indent="-228600" defTabSz="876300" eaLnBrk="0" fontAlgn="base" hangingPunct="0">
              <a:spcBef>
                <a:spcPct val="0"/>
              </a:spcBef>
              <a:spcAft>
                <a:spcPct val="0"/>
              </a:spcAft>
              <a:defRPr sz="1400">
                <a:solidFill>
                  <a:schemeClr val="tx1"/>
                </a:solidFill>
                <a:latin typeface="Arial" charset="0"/>
                <a:cs typeface="Arial" charset="0"/>
              </a:defRPr>
            </a:lvl9pPr>
          </a:lstStyle>
          <a:p>
            <a:pPr algn="ctr" eaLnBrk="1" hangingPunct="1"/>
            <a:endParaRPr lang="en-GB" sz="36500" b="1" dirty="0"/>
          </a:p>
        </p:txBody>
      </p:sp>
      <p:sp>
        <p:nvSpPr>
          <p:cNvPr id="114693" name="Rectangle 3"/>
          <p:cNvSpPr>
            <a:spLocks noGrp="1" noRot="1" noChangeAspect="1" noChangeArrowheads="1" noTextEdit="1"/>
          </p:cNvSpPr>
          <p:nvPr>
            <p:ph type="sldImg"/>
          </p:nvPr>
        </p:nvSpPr>
        <p:spPr>
          <a:xfrm>
            <a:off x="379413" y="334963"/>
            <a:ext cx="6084887" cy="4564062"/>
          </a:xfrm>
          <a:ln/>
        </p:spPr>
      </p:sp>
      <p:sp>
        <p:nvSpPr>
          <p:cNvPr id="8" name="Rectangle 4"/>
          <p:cNvSpPr txBox="1">
            <a:spLocks noChangeArrowheads="1"/>
          </p:cNvSpPr>
          <p:nvPr/>
        </p:nvSpPr>
        <p:spPr bwMode="auto">
          <a:xfrm>
            <a:off x="85680" y="5137528"/>
            <a:ext cx="6629483" cy="44366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747" tIns="43375" rIns="86747" bIns="43375"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marL="177056" indent="-177056" algn="just">
              <a:buFont typeface="Wingdings" panose="05000000000000000000" pitchFamily="2" charset="2"/>
              <a:buChar char="q"/>
            </a:pPr>
            <a:r>
              <a:rPr lang="fr-FR" sz="1400" dirty="0" smtClean="0"/>
              <a:t>A l’image des grandes sociétés françaises du CAC 40, l’actionnariat de BNP Paribas est majoritairement international et institutionnel : les </a:t>
            </a:r>
            <a:r>
              <a:rPr lang="fr-FR" sz="1400" b="1" dirty="0" smtClean="0"/>
              <a:t>institutionnels européens et non européens </a:t>
            </a:r>
            <a:r>
              <a:rPr lang="fr-FR" sz="1400" dirty="0" smtClean="0"/>
              <a:t>détiennent environ 75% du capital de la Banque, auquel il faut ajouter </a:t>
            </a:r>
            <a:r>
              <a:rPr lang="fr-FR" sz="1400" dirty="0" err="1" smtClean="0"/>
              <a:t>BlackRock</a:t>
            </a:r>
            <a:r>
              <a:rPr lang="fr-FR" sz="1400" dirty="0" smtClean="0"/>
              <a:t>, première société de gestion mondiale qui détient 5,0% du capital. </a:t>
            </a:r>
          </a:p>
          <a:p>
            <a:pPr marL="177056" indent="-177056" algn="just">
              <a:buFont typeface="Wingdings" panose="05000000000000000000" pitchFamily="2" charset="2"/>
              <a:buChar char="q"/>
            </a:pPr>
            <a:r>
              <a:rPr lang="fr-FR" sz="1400" dirty="0" smtClean="0"/>
              <a:t>A la suite du rapprochement avec le Groupe Fortis en 2009 :</a:t>
            </a:r>
          </a:p>
          <a:p>
            <a:pPr marL="757901" lvl="1" indent="-285750" algn="just">
              <a:buFont typeface="Arial" panose="020B0604020202020204" pitchFamily="34" charset="0"/>
              <a:buChar char="•"/>
            </a:pPr>
            <a:r>
              <a:rPr lang="fr-FR" sz="1400" b="1" dirty="0" smtClean="0"/>
              <a:t>l’Etat belge </a:t>
            </a:r>
            <a:r>
              <a:rPr lang="fr-FR" sz="1400" dirty="0" smtClean="0"/>
              <a:t>(via la SFPI - Société Fédérale de Participations et d’Investissement -) détenait 10,2% du capital. Suite à une vente de 2,5% de ses actions, début mai 2017, la SFPI détient désormais 7,7% du capital.</a:t>
            </a:r>
          </a:p>
          <a:p>
            <a:pPr marL="757901" lvl="1" indent="-285750" algn="just">
              <a:buFont typeface="Arial" panose="020B0604020202020204" pitchFamily="34" charset="0"/>
              <a:buChar char="•"/>
            </a:pPr>
            <a:r>
              <a:rPr lang="fr-FR" sz="1400" b="1" dirty="0" smtClean="0"/>
              <a:t>le Grand-Duché de Luxembourg</a:t>
            </a:r>
            <a:r>
              <a:rPr lang="fr-FR" sz="1400" dirty="0" smtClean="0"/>
              <a:t> détient 1%. </a:t>
            </a:r>
          </a:p>
          <a:p>
            <a:pPr marL="177056" indent="-177056" algn="just">
              <a:buFont typeface="Wingdings" panose="05000000000000000000" pitchFamily="2" charset="2"/>
              <a:buChar char="q"/>
            </a:pPr>
            <a:r>
              <a:rPr lang="fr-FR" sz="1400" dirty="0" smtClean="0"/>
              <a:t>Les </a:t>
            </a:r>
            <a:r>
              <a:rPr lang="fr-FR" sz="1400" b="1" dirty="0" smtClean="0"/>
              <a:t>salariés </a:t>
            </a:r>
            <a:r>
              <a:rPr lang="fr-FR" sz="1400" dirty="0" smtClean="0"/>
              <a:t>détiennent 4,4% du capital, directement ou via des FCPE.</a:t>
            </a:r>
          </a:p>
          <a:p>
            <a:pPr marL="177056" indent="-177056" algn="just">
              <a:buFont typeface="Wingdings" panose="05000000000000000000" pitchFamily="2" charset="2"/>
              <a:buChar char="q"/>
            </a:pPr>
            <a:r>
              <a:rPr lang="fr-FR" sz="1400" dirty="0" smtClean="0"/>
              <a:t>Les </a:t>
            </a:r>
            <a:r>
              <a:rPr lang="fr-FR" sz="1400" b="1" dirty="0" smtClean="0"/>
              <a:t>actionnaires individuels</a:t>
            </a:r>
            <a:r>
              <a:rPr lang="fr-FR" sz="1400" dirty="0" smtClean="0"/>
              <a:t>, au nombre d’environ 402 000, représentent près de 3,9% du capital.</a:t>
            </a:r>
          </a:p>
          <a:p>
            <a:pPr marL="177056" indent="-177056" algn="just">
              <a:buFont typeface="Wingdings" panose="05000000000000000000" pitchFamily="2" charset="2"/>
              <a:buChar char="q"/>
            </a:pPr>
            <a:r>
              <a:rPr lang="fr-FR" sz="1400" b="1" dirty="0" smtClean="0"/>
              <a:t>Nationalité du capital</a:t>
            </a:r>
            <a:r>
              <a:rPr lang="fr-FR" sz="1400" dirty="0" smtClean="0"/>
              <a:t> : </a:t>
            </a:r>
          </a:p>
          <a:p>
            <a:pPr algn="just"/>
            <a:r>
              <a:rPr lang="fr-FR" sz="1400" dirty="0" smtClean="0"/>
              <a:t>USA (28%), France (25%), UK (13%), Belgique (9%), Allemagne (5%), Norvège (2,5%), Suisse (2,5%), Asie (4%), Canada (1,5%), Luxembourg (1,5%), Moyen-Orient (1,5%)</a:t>
            </a:r>
          </a:p>
          <a:p>
            <a:endParaRPr lang="fr-FR" dirty="0" smtClean="0">
              <a:solidFill>
                <a:srgbClr val="FF0000"/>
              </a:solidFill>
              <a:latin typeface="Arial" panose="020B0604020202020204" pitchFamily="34" charset="0"/>
            </a:endParaRPr>
          </a:p>
          <a:p>
            <a:endParaRPr lang="fr-FR" sz="1400" dirty="0">
              <a:latin typeface="Arial Narrow" panose="020B0606020202030204" pitchFamily="34" charset="0"/>
            </a:endParaRPr>
          </a:p>
        </p:txBody>
      </p:sp>
    </p:spTree>
    <p:extLst>
      <p:ext uri="{BB962C8B-B14F-4D97-AF65-F5344CB8AC3E}">
        <p14:creationId xmlns:p14="http://schemas.microsoft.com/office/powerpoint/2010/main" val="403668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43344" y="9475794"/>
            <a:ext cx="2936874"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20" tIns="46214" rIns="92420" bIns="46214" anchor="b"/>
          <a:lstStyle>
            <a:lvl1pPr defTabSz="919163" eaLnBrk="0" hangingPunct="0">
              <a:defRPr sz="1400">
                <a:solidFill>
                  <a:schemeClr val="tx1"/>
                </a:solidFill>
                <a:latin typeface="Arial" charset="0"/>
                <a:cs typeface="Arial" charset="0"/>
              </a:defRPr>
            </a:lvl1pPr>
            <a:lvl2pPr marL="742950" indent="-285750" defTabSz="919163" eaLnBrk="0" hangingPunct="0">
              <a:defRPr sz="1400">
                <a:solidFill>
                  <a:schemeClr val="tx1"/>
                </a:solidFill>
                <a:latin typeface="Arial" charset="0"/>
                <a:cs typeface="Arial" charset="0"/>
              </a:defRPr>
            </a:lvl2pPr>
            <a:lvl3pPr marL="1143000" indent="-228600" defTabSz="919163" eaLnBrk="0" hangingPunct="0">
              <a:defRPr sz="1400">
                <a:solidFill>
                  <a:schemeClr val="tx1"/>
                </a:solidFill>
                <a:latin typeface="Arial" charset="0"/>
                <a:cs typeface="Arial" charset="0"/>
              </a:defRPr>
            </a:lvl3pPr>
            <a:lvl4pPr marL="1600200" indent="-228600" defTabSz="919163" eaLnBrk="0" hangingPunct="0">
              <a:defRPr sz="1400">
                <a:solidFill>
                  <a:schemeClr val="tx1"/>
                </a:solidFill>
                <a:latin typeface="Arial" charset="0"/>
                <a:cs typeface="Arial" charset="0"/>
              </a:defRPr>
            </a:lvl4pPr>
            <a:lvl5pPr marL="2057400" indent="-228600" defTabSz="919163" eaLnBrk="0" hangingPunct="0">
              <a:defRPr sz="1400">
                <a:solidFill>
                  <a:schemeClr val="tx1"/>
                </a:solidFill>
                <a:latin typeface="Arial" charset="0"/>
                <a:cs typeface="Arial" charset="0"/>
              </a:defRPr>
            </a:lvl5pPr>
            <a:lvl6pPr marL="2514600" indent="-228600" defTabSz="919163" eaLnBrk="0" fontAlgn="base" hangingPunct="0">
              <a:spcBef>
                <a:spcPct val="0"/>
              </a:spcBef>
              <a:spcAft>
                <a:spcPct val="0"/>
              </a:spcAft>
              <a:defRPr sz="1400">
                <a:solidFill>
                  <a:schemeClr val="tx1"/>
                </a:solidFill>
                <a:latin typeface="Arial" charset="0"/>
                <a:cs typeface="Arial" charset="0"/>
              </a:defRPr>
            </a:lvl6pPr>
            <a:lvl7pPr marL="2971800" indent="-228600" defTabSz="919163" eaLnBrk="0" fontAlgn="base" hangingPunct="0">
              <a:spcBef>
                <a:spcPct val="0"/>
              </a:spcBef>
              <a:spcAft>
                <a:spcPct val="0"/>
              </a:spcAft>
              <a:defRPr sz="1400">
                <a:solidFill>
                  <a:schemeClr val="tx1"/>
                </a:solidFill>
                <a:latin typeface="Arial" charset="0"/>
                <a:cs typeface="Arial" charset="0"/>
              </a:defRPr>
            </a:lvl7pPr>
            <a:lvl8pPr marL="3429000" indent="-228600" defTabSz="919163" eaLnBrk="0" fontAlgn="base" hangingPunct="0">
              <a:spcBef>
                <a:spcPct val="0"/>
              </a:spcBef>
              <a:spcAft>
                <a:spcPct val="0"/>
              </a:spcAft>
              <a:defRPr sz="1400">
                <a:solidFill>
                  <a:schemeClr val="tx1"/>
                </a:solidFill>
                <a:latin typeface="Arial" charset="0"/>
                <a:cs typeface="Arial" charset="0"/>
              </a:defRPr>
            </a:lvl8pPr>
            <a:lvl9pPr marL="3886200" indent="-228600" defTabSz="919163" eaLnBrk="0" fontAlgn="base" hangingPunct="0">
              <a:spcBef>
                <a:spcPct val="0"/>
              </a:spcBef>
              <a:spcAft>
                <a:spcPct val="0"/>
              </a:spcAft>
              <a:defRPr sz="1400">
                <a:solidFill>
                  <a:schemeClr val="tx1"/>
                </a:solidFill>
                <a:latin typeface="Arial" charset="0"/>
                <a:cs typeface="Arial" charset="0"/>
              </a:defRPr>
            </a:lvl9pPr>
          </a:lstStyle>
          <a:p>
            <a:pPr algn="r" eaLnBrk="1" hangingPunct="1"/>
            <a:fld id="{9F2A080E-FAA3-4888-AA72-5EFCAC2CE2B6}" type="slidenum">
              <a:rPr lang="fr-FR" sz="1200">
                <a:solidFill>
                  <a:prstClr val="black"/>
                </a:solidFill>
              </a:rPr>
              <a:pPr algn="r" eaLnBrk="1" hangingPunct="1"/>
              <a:t>9</a:t>
            </a:fld>
            <a:endParaRPr lang="fr-FR" sz="1200">
              <a:solidFill>
                <a:prstClr val="black"/>
              </a:solidFill>
            </a:endParaRPr>
          </a:p>
        </p:txBody>
      </p:sp>
      <p:sp>
        <p:nvSpPr>
          <p:cNvPr id="114691" name="Rectangle 7"/>
          <p:cNvSpPr txBox="1">
            <a:spLocks noGrp="1" noChangeArrowheads="1"/>
          </p:cNvSpPr>
          <p:nvPr/>
        </p:nvSpPr>
        <p:spPr bwMode="auto">
          <a:xfrm>
            <a:off x="3843344" y="9475794"/>
            <a:ext cx="2936874"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1" tIns="46001" rIns="92001" bIns="46001"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fld id="{94C62ACC-6996-4179-8833-5E0CBD24C082}" type="slidenum">
              <a:rPr lang="fr-FR" sz="1200">
                <a:solidFill>
                  <a:prstClr val="black"/>
                </a:solidFill>
              </a:rPr>
              <a:pPr algn="r" eaLnBrk="1" hangingPunct="1"/>
              <a:t>9</a:t>
            </a:fld>
            <a:endParaRPr lang="fr-FR" sz="1200">
              <a:solidFill>
                <a:prstClr val="black"/>
              </a:solidFill>
            </a:endParaRPr>
          </a:p>
        </p:txBody>
      </p:sp>
      <p:sp>
        <p:nvSpPr>
          <p:cNvPr id="114692" name="Text Box 2"/>
          <p:cNvSpPr txBox="1">
            <a:spLocks noChangeArrowheads="1"/>
          </p:cNvSpPr>
          <p:nvPr/>
        </p:nvSpPr>
        <p:spPr bwMode="auto">
          <a:xfrm>
            <a:off x="1132586" y="2516545"/>
            <a:ext cx="174817" cy="5747645"/>
          </a:xfrm>
          <a:prstGeom prst="rect">
            <a:avLst/>
          </a:prstGeom>
          <a:noFill/>
          <a:ln>
            <a:noFill/>
          </a:ln>
          <a:effectLst>
            <a:outerShdw dist="57501" dir="3723739" algn="ctr" rotWithShape="0">
              <a:srgbClr val="BAC9E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531" tIns="44994" rIns="86531" bIns="69224" anchor="ctr">
            <a:spAutoFit/>
          </a:bodyPr>
          <a:lstStyle>
            <a:lvl1pPr defTabSz="876300" eaLnBrk="0" hangingPunct="0">
              <a:defRPr sz="1400">
                <a:solidFill>
                  <a:schemeClr val="tx1"/>
                </a:solidFill>
                <a:latin typeface="Arial" charset="0"/>
                <a:cs typeface="Arial" charset="0"/>
              </a:defRPr>
            </a:lvl1pPr>
            <a:lvl2pPr marL="742950" indent="-285750" defTabSz="876300" eaLnBrk="0" hangingPunct="0">
              <a:defRPr sz="1400">
                <a:solidFill>
                  <a:schemeClr val="tx1"/>
                </a:solidFill>
                <a:latin typeface="Arial" charset="0"/>
                <a:cs typeface="Arial" charset="0"/>
              </a:defRPr>
            </a:lvl2pPr>
            <a:lvl3pPr marL="1143000" indent="-228600" defTabSz="876300" eaLnBrk="0" hangingPunct="0">
              <a:defRPr sz="1400">
                <a:solidFill>
                  <a:schemeClr val="tx1"/>
                </a:solidFill>
                <a:latin typeface="Arial" charset="0"/>
                <a:cs typeface="Arial" charset="0"/>
              </a:defRPr>
            </a:lvl3pPr>
            <a:lvl4pPr marL="1600200" indent="-228600" defTabSz="876300" eaLnBrk="0" hangingPunct="0">
              <a:defRPr sz="1400">
                <a:solidFill>
                  <a:schemeClr val="tx1"/>
                </a:solidFill>
                <a:latin typeface="Arial" charset="0"/>
                <a:cs typeface="Arial" charset="0"/>
              </a:defRPr>
            </a:lvl4pPr>
            <a:lvl5pPr marL="2057400" indent="-228600" defTabSz="876300" eaLnBrk="0" hangingPunct="0">
              <a:defRPr sz="1400">
                <a:solidFill>
                  <a:schemeClr val="tx1"/>
                </a:solidFill>
                <a:latin typeface="Arial" charset="0"/>
                <a:cs typeface="Arial" charset="0"/>
              </a:defRPr>
            </a:lvl5pPr>
            <a:lvl6pPr marL="2514600" indent="-228600" defTabSz="876300" eaLnBrk="0" fontAlgn="base" hangingPunct="0">
              <a:spcBef>
                <a:spcPct val="0"/>
              </a:spcBef>
              <a:spcAft>
                <a:spcPct val="0"/>
              </a:spcAft>
              <a:defRPr sz="1400">
                <a:solidFill>
                  <a:schemeClr val="tx1"/>
                </a:solidFill>
                <a:latin typeface="Arial" charset="0"/>
                <a:cs typeface="Arial" charset="0"/>
              </a:defRPr>
            </a:lvl6pPr>
            <a:lvl7pPr marL="2971800" indent="-228600" defTabSz="876300" eaLnBrk="0" fontAlgn="base" hangingPunct="0">
              <a:spcBef>
                <a:spcPct val="0"/>
              </a:spcBef>
              <a:spcAft>
                <a:spcPct val="0"/>
              </a:spcAft>
              <a:defRPr sz="1400">
                <a:solidFill>
                  <a:schemeClr val="tx1"/>
                </a:solidFill>
                <a:latin typeface="Arial" charset="0"/>
                <a:cs typeface="Arial" charset="0"/>
              </a:defRPr>
            </a:lvl7pPr>
            <a:lvl8pPr marL="3429000" indent="-228600" defTabSz="876300" eaLnBrk="0" fontAlgn="base" hangingPunct="0">
              <a:spcBef>
                <a:spcPct val="0"/>
              </a:spcBef>
              <a:spcAft>
                <a:spcPct val="0"/>
              </a:spcAft>
              <a:defRPr sz="1400">
                <a:solidFill>
                  <a:schemeClr val="tx1"/>
                </a:solidFill>
                <a:latin typeface="Arial" charset="0"/>
                <a:cs typeface="Arial" charset="0"/>
              </a:defRPr>
            </a:lvl8pPr>
            <a:lvl9pPr marL="3886200" indent="-228600" defTabSz="876300" eaLnBrk="0" fontAlgn="base" hangingPunct="0">
              <a:spcBef>
                <a:spcPct val="0"/>
              </a:spcBef>
              <a:spcAft>
                <a:spcPct val="0"/>
              </a:spcAft>
              <a:defRPr sz="1400">
                <a:solidFill>
                  <a:schemeClr val="tx1"/>
                </a:solidFill>
                <a:latin typeface="Arial" charset="0"/>
                <a:cs typeface="Arial" charset="0"/>
              </a:defRPr>
            </a:lvl9pPr>
          </a:lstStyle>
          <a:p>
            <a:pPr algn="ctr" eaLnBrk="1" hangingPunct="1"/>
            <a:endParaRPr lang="en-GB" sz="36600" b="1">
              <a:solidFill>
                <a:prstClr val="black"/>
              </a:solidFill>
            </a:endParaRPr>
          </a:p>
        </p:txBody>
      </p:sp>
      <p:sp>
        <p:nvSpPr>
          <p:cNvPr id="114693" name="Rectangle 3"/>
          <p:cNvSpPr>
            <a:spLocks noGrp="1" noRot="1" noChangeAspect="1" noChangeArrowheads="1" noTextEdit="1"/>
          </p:cNvSpPr>
          <p:nvPr>
            <p:ph type="sldImg"/>
          </p:nvPr>
        </p:nvSpPr>
        <p:spPr>
          <a:xfrm>
            <a:off x="381000" y="334963"/>
            <a:ext cx="6083300" cy="4564062"/>
          </a:xfrm>
          <a:ln/>
        </p:spPr>
      </p:sp>
      <p:sp>
        <p:nvSpPr>
          <p:cNvPr id="6" name="Espace réservé des commentaires 1"/>
          <p:cNvSpPr>
            <a:spLocks noGrp="1"/>
          </p:cNvSpPr>
          <p:nvPr>
            <p:ph type="body" sz="quarter" idx="3"/>
          </p:nvPr>
        </p:nvSpPr>
        <p:spPr>
          <a:xfrm>
            <a:off x="423751" y="5225988"/>
            <a:ext cx="5974822" cy="3796714"/>
          </a:xfrm>
        </p:spPr>
        <p:txBody>
          <a:bodyPr/>
          <a:lstStyle/>
          <a:p>
            <a:endParaRPr lang="fr-FR" dirty="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sp>
        <p:nvSpPr>
          <p:cNvPr id="8" name="Espace réservé des commentaires 1"/>
          <p:cNvSpPr txBox="1">
            <a:spLocks/>
          </p:cNvSpPr>
          <p:nvPr/>
        </p:nvSpPr>
        <p:spPr bwMode="auto">
          <a:xfrm>
            <a:off x="576153" y="5378386"/>
            <a:ext cx="5974822" cy="3796714"/>
          </a:xfrm>
          <a:prstGeom prst="rect">
            <a:avLst/>
          </a:prstGeom>
          <a:noFill/>
          <a:ln w="9525">
            <a:noFill/>
            <a:miter lim="800000"/>
            <a:headEnd/>
            <a:tailEnd/>
          </a:ln>
        </p:spPr>
        <p:txBody>
          <a:bodyPr vert="horz" wrap="square" lIns="85558" tIns="42779" rIns="85558" bIns="42779" numCol="1" anchor="t" anchorCtr="0" compatLnSpc="1">
            <a:prstTxWarp prst="textNoShape">
              <a:avLst/>
            </a:prstTxWarp>
          </a:bodyPr>
          <a:lstStyle>
            <a:lvl1pPr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2"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marL="171443" indent="-171443" algn="just">
              <a:buFont typeface="Wingdings" panose="05000000000000000000" pitchFamily="2" charset="2"/>
              <a:buChar char="q"/>
            </a:pPr>
            <a:r>
              <a:rPr lang="fr-FR" dirty="0" smtClean="0"/>
              <a:t>Globalement plus de 200 000 collaborateurs dans 71 pays.</a:t>
            </a:r>
          </a:p>
          <a:p>
            <a:pPr marL="171443" indent="-171443" algn="just">
              <a:buFont typeface="Wingdings" panose="05000000000000000000" pitchFamily="2" charset="2"/>
              <a:buChar char="q"/>
            </a:pPr>
            <a:endParaRPr lang="fr-FR" dirty="0" smtClean="0">
              <a:solidFill>
                <a:srgbClr val="FF0000"/>
              </a:solidFill>
            </a:endParaRPr>
          </a:p>
          <a:p>
            <a:pPr marL="171443" indent="-171443" algn="just">
              <a:buFont typeface="Wingdings" panose="05000000000000000000" pitchFamily="2" charset="2"/>
              <a:buChar char="q"/>
            </a:pPr>
            <a:r>
              <a:rPr lang="fr-FR" dirty="0" smtClean="0"/>
              <a:t>L’implantation européenne de BNP Paribas a été confortée par les acquisitions de BNL en Italie et de Fortis en </a:t>
            </a:r>
            <a:r>
              <a:rPr lang="fr-FR" dirty="0" smtClean="0">
                <a:solidFill>
                  <a:srgbClr val="000000"/>
                </a:solidFill>
              </a:rPr>
              <a:t>Belgique.</a:t>
            </a:r>
          </a:p>
          <a:p>
            <a:pPr algn="just"/>
            <a:endParaRPr lang="fr-FR" dirty="0" smtClean="0">
              <a:solidFill>
                <a:srgbClr val="FF0000"/>
              </a:solidFill>
            </a:endParaRPr>
          </a:p>
          <a:p>
            <a:pPr marL="171443" indent="-171443" algn="just">
              <a:buFont typeface="Wingdings" panose="05000000000000000000" pitchFamily="2" charset="2"/>
              <a:buChar char="q"/>
            </a:pPr>
            <a:r>
              <a:rPr lang="fr-FR" dirty="0" smtClean="0"/>
              <a:t>Les collaborateurs en </a:t>
            </a:r>
            <a:r>
              <a:rPr lang="fr-FR" b="1" dirty="0" smtClean="0"/>
              <a:t>Europe </a:t>
            </a:r>
            <a:r>
              <a:rPr lang="fr-FR" dirty="0" smtClean="0"/>
              <a:t>(</a:t>
            </a:r>
            <a:r>
              <a:rPr lang="fr-FR" b="1" dirty="0" smtClean="0"/>
              <a:t>environ 155 000</a:t>
            </a:r>
            <a:r>
              <a:rPr lang="fr-FR" dirty="0" smtClean="0"/>
              <a:t>) représentent 76% de l’effectif total et près de 95 000 d’entre eux œuvrent dans nos quatre marchés domestiques (France, Italie, Belgique et Luxembourg). </a:t>
            </a:r>
          </a:p>
          <a:p>
            <a:pPr marL="171443" indent="-171443" algn="just">
              <a:buFont typeface="Wingdings" panose="05000000000000000000" pitchFamily="2" charset="2"/>
              <a:buChar char="q"/>
            </a:pPr>
            <a:r>
              <a:rPr lang="fr-FR" dirty="0" smtClean="0"/>
              <a:t>Le Groupe est également très présent dans la zone </a:t>
            </a:r>
            <a:r>
              <a:rPr lang="fr-FR" b="1" dirty="0" smtClean="0"/>
              <a:t>Amériques</a:t>
            </a:r>
            <a:r>
              <a:rPr lang="fr-FR" dirty="0" smtClean="0"/>
              <a:t> (</a:t>
            </a:r>
            <a:r>
              <a:rPr lang="fr-FR" b="1" dirty="0" smtClean="0"/>
              <a:t>18 000 </a:t>
            </a:r>
            <a:r>
              <a:rPr lang="fr-FR" dirty="0" smtClean="0"/>
              <a:t>personnes).</a:t>
            </a:r>
          </a:p>
          <a:p>
            <a:pPr marL="171443" indent="-171443" algn="just">
              <a:buFont typeface="Wingdings" panose="05000000000000000000" pitchFamily="2" charset="2"/>
              <a:buChar char="q"/>
            </a:pPr>
            <a:r>
              <a:rPr lang="fr-FR" dirty="0" smtClean="0"/>
              <a:t>Historiquement, le Groupe dispose d’un maillage significatif en </a:t>
            </a:r>
            <a:r>
              <a:rPr lang="fr-FR" b="1" dirty="0" smtClean="0"/>
              <a:t>Afrique</a:t>
            </a:r>
            <a:r>
              <a:rPr lang="fr-FR" dirty="0" smtClean="0"/>
              <a:t> </a:t>
            </a:r>
            <a:br>
              <a:rPr lang="fr-FR" dirty="0" smtClean="0"/>
            </a:br>
            <a:r>
              <a:rPr lang="fr-FR" dirty="0" smtClean="0"/>
              <a:t>(≈ </a:t>
            </a:r>
            <a:r>
              <a:rPr lang="fr-FR" b="1" dirty="0" smtClean="0"/>
              <a:t>10 000</a:t>
            </a:r>
            <a:r>
              <a:rPr lang="fr-FR" dirty="0" smtClean="0"/>
              <a:t> collaborateurs) via les filiales BICI et les banques implantées dans les pays du Maghreb notamment la BMCI au Maroc.</a:t>
            </a:r>
          </a:p>
          <a:p>
            <a:pPr marL="171443" indent="-171443" algn="just">
              <a:buFont typeface="Wingdings" panose="05000000000000000000" pitchFamily="2" charset="2"/>
              <a:buChar char="q"/>
            </a:pPr>
            <a:r>
              <a:rPr lang="fr-FR" dirty="0" smtClean="0"/>
              <a:t>La Banque est largement présente dans la zone </a:t>
            </a:r>
            <a:r>
              <a:rPr lang="fr-FR" b="1" dirty="0" smtClean="0"/>
              <a:t>Asie Pacifique et Australie </a:t>
            </a:r>
            <a:br>
              <a:rPr lang="fr-FR" b="1" dirty="0" smtClean="0"/>
            </a:br>
            <a:r>
              <a:rPr lang="fr-FR" dirty="0" smtClean="0"/>
              <a:t>(</a:t>
            </a:r>
            <a:r>
              <a:rPr lang="fr-FR" b="1" dirty="0" smtClean="0"/>
              <a:t>19 000 </a:t>
            </a:r>
            <a:r>
              <a:rPr lang="fr-FR" dirty="0" smtClean="0"/>
              <a:t>collaborateurs, en croissance significative).</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11.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9.xml"/><Relationship Id="rId5" Type="http://schemas.openxmlformats.org/officeDocument/2006/relationships/image" Target="../media/image13.jpeg"/><Relationship Id="rId4" Type="http://schemas.openxmlformats.org/officeDocument/2006/relationships/chart" Target="../charts/chart3.xml"/></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9.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Microsoft_Excel_97-2003_Worksheet1.xls"/></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Tree>
    <p:extLst>
      <p:ext uri="{BB962C8B-B14F-4D97-AF65-F5344CB8AC3E}">
        <p14:creationId xmlns:p14="http://schemas.microsoft.com/office/powerpoint/2010/main" val="34041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RE ET VISUEL">
    <p:spTree>
      <p:nvGrpSpPr>
        <p:cNvPr id="1" name=""/>
        <p:cNvGrpSpPr/>
        <p:nvPr/>
      </p:nvGrpSpPr>
      <p:grpSpPr>
        <a:xfrm>
          <a:off x="0" y="0"/>
          <a:ext cx="0" cy="0"/>
          <a:chOff x="0" y="0"/>
          <a:chExt cx="0" cy="0"/>
        </a:xfrm>
      </p:grpSpPr>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4" y="0"/>
            <a:ext cx="9136711" cy="5917514"/>
          </a:xfrm>
          <a:prstGeom prst="rect">
            <a:avLst/>
          </a:prstGeom>
        </p:spPr>
      </p:pic>
      <p:sp>
        <p:nvSpPr>
          <p:cNvPr id="7" name="Rectangle 6"/>
          <p:cNvSpPr/>
          <p:nvPr userDrawn="1"/>
        </p:nvSpPr>
        <p:spPr>
          <a:xfrm>
            <a:off x="3738" y="5324365"/>
            <a:ext cx="9140262"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14" name="Rectangle 13"/>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sz="1000" dirty="0" smtClean="0">
              <a:solidFill>
                <a:srgbClr val="A0C873"/>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fr-FR" dirty="0" smtClean="0"/>
              <a:t>Titre de la présentation</a:t>
            </a:r>
            <a:br>
              <a:rPr lang="fr-FR" dirty="0" smtClean="0"/>
            </a:br>
            <a:r>
              <a:rPr lang="fr-FR" dirty="0" smtClean="0"/>
              <a:t>sur 2 lignes</a:t>
            </a:r>
            <a:endParaRPr lang="fr-FR"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FR"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Nom Prénom</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Lieu, 00/00/2015</a:t>
            </a:r>
          </a:p>
        </p:txBody>
      </p:sp>
      <p:pic>
        <p:nvPicPr>
          <p:cNvPr id="1027" name="Picture 3" descr="C:\Users\ChristineB\Seenk-D\BNPP\2015-02\PPT_43-08.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70587" y="5995988"/>
            <a:ext cx="3206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ristineB\Seenk-D\BNPP\2015-02\PPT_43-06.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7975" y="5799137"/>
            <a:ext cx="2959100"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69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LIGHT">
    <p:spTree>
      <p:nvGrpSpPr>
        <p:cNvPr id="1" name=""/>
        <p:cNvGrpSpPr/>
        <p:nvPr/>
      </p:nvGrpSpPr>
      <p:grpSpPr>
        <a:xfrm>
          <a:off x="0" y="0"/>
          <a:ext cx="0" cy="0"/>
          <a:chOff x="0" y="0"/>
          <a:chExt cx="0" cy="0"/>
        </a:xfrm>
      </p:grpSpPr>
      <p:sp>
        <p:nvSpPr>
          <p:cNvPr id="14" name="Rectangle 13"/>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sz="1000" dirty="0" smtClean="0">
              <a:solidFill>
                <a:srgbClr val="A0C873"/>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fr-FR" dirty="0" smtClean="0"/>
              <a:t>Titre de la présentation</a:t>
            </a:r>
            <a:br>
              <a:rPr lang="fr-FR" dirty="0" smtClean="0"/>
            </a:br>
            <a:r>
              <a:rPr lang="fr-FR" dirty="0" smtClean="0"/>
              <a:t>sur 2 lignes</a:t>
            </a:r>
            <a:endParaRPr lang="fr-FR"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FR"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Nom Prénom</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Lieu, 00/00/2015</a:t>
            </a:r>
          </a:p>
        </p:txBody>
      </p:sp>
      <p:pic>
        <p:nvPicPr>
          <p:cNvPr id="1027" name="Picture 3" descr="C:\Users\ChristineB\Seenk-D\BNPP\2015-02\PPT_43-0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0587" y="5995988"/>
            <a:ext cx="3206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ristineB\Seenk-D\BNPP\2015-02\PPT_43-06.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7975" y="5799137"/>
            <a:ext cx="2959100"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893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u contenu 2"/>
          <p:cNvSpPr>
            <a:spLocks noGrp="1"/>
          </p:cNvSpPr>
          <p:nvPr>
            <p:ph idx="1"/>
          </p:nvPr>
        </p:nvSpPr>
        <p:spPr>
          <a:xfrm>
            <a:off x="342578" y="1137312"/>
            <a:ext cx="8460000" cy="4785129"/>
          </a:xfrm>
        </p:spPr>
        <p:txBody>
          <a:bodyPr/>
          <a:lstStyle>
            <a:lvl2pPr marL="358775" indent="-179388">
              <a:defRPr/>
            </a:lvl2pPr>
            <a:lvl3pPr marL="538163" indent="-182563">
              <a:defRPr/>
            </a:lvl3pPr>
            <a:lvl4pPr marL="719138" indent="-173038">
              <a:defRPr/>
            </a:lvl4pPr>
            <a:lvl5pPr marL="3175" indent="4763">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Titre 7"/>
          <p:cNvSpPr>
            <a:spLocks noGrp="1"/>
          </p:cNvSpPr>
          <p:nvPr>
            <p:ph type="title"/>
          </p:nvPr>
        </p:nvSpPr>
        <p:spPr/>
        <p:txBody>
          <a:bodyPr/>
          <a:lstStyle/>
          <a:p>
            <a:r>
              <a:rPr lang="fr-FR" smtClean="0"/>
              <a:t>Modifiez le style du titre</a:t>
            </a:r>
            <a:endParaRPr lang="fr-FR"/>
          </a:p>
        </p:txBody>
      </p:sp>
      <p:cxnSp>
        <p:nvCxnSpPr>
          <p:cNvPr id="16" name="Connecteur droit 15"/>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536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RT">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2061244" y="2161430"/>
            <a:ext cx="6183163" cy="2851745"/>
          </a:xfrm>
        </p:spPr>
        <p:txBody>
          <a:bodyPr anchor="t">
            <a:noAutofit/>
          </a:bodyPr>
          <a:lstStyle>
            <a:lvl1pPr algn="l">
              <a:lnSpc>
                <a:spcPct val="85000"/>
              </a:lnSpc>
              <a:defRPr sz="3600" b="1" cap="all" baseline="0">
                <a:solidFill>
                  <a:schemeClr val="accent1"/>
                </a:solidFill>
              </a:defRPr>
            </a:lvl1pPr>
          </a:lstStyle>
          <a:p>
            <a:r>
              <a:rPr lang="en-GB" noProof="0" dirty="0" smtClean="0"/>
              <a:t>Part Title</a:t>
            </a:r>
            <a:endParaRPr lang="en-GB" noProof="0" dirty="0"/>
          </a:p>
        </p:txBody>
      </p:sp>
      <p:sp>
        <p:nvSpPr>
          <p:cNvPr id="10" name="Sous-titre 2"/>
          <p:cNvSpPr>
            <a:spLocks noGrp="1"/>
          </p:cNvSpPr>
          <p:nvPr>
            <p:ph type="subTitle" idx="1" hasCustomPrompt="1"/>
          </p:nvPr>
        </p:nvSpPr>
        <p:spPr>
          <a:xfrm>
            <a:off x="1432223" y="1681758"/>
            <a:ext cx="504000" cy="504000"/>
          </a:xfrm>
          <a:solidFill>
            <a:schemeClr val="accent1"/>
          </a:solidFill>
          <a:ln>
            <a:noFill/>
          </a:ln>
        </p:spPr>
        <p:txBody>
          <a:bodyPr anchor="ctr">
            <a:noAutofit/>
          </a:bodyPr>
          <a:lstStyle>
            <a:lvl1pPr marL="0" indent="0" algn="ctr">
              <a:buNone/>
              <a:defRPr sz="3600" b="1"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0</a:t>
            </a:r>
            <a:endParaRPr lang="en-GB" noProof="0" dirty="0"/>
          </a:p>
        </p:txBody>
      </p:sp>
    </p:spTree>
    <p:extLst>
      <p:ext uri="{BB962C8B-B14F-4D97-AF65-F5344CB8AC3E}">
        <p14:creationId xmlns:p14="http://schemas.microsoft.com/office/powerpoint/2010/main" val="1283372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grpSp>
        <p:nvGrpSpPr>
          <p:cNvPr id="7" name="Groupe 6"/>
          <p:cNvGrpSpPr/>
          <p:nvPr userDrawn="1"/>
        </p:nvGrpSpPr>
        <p:grpSpPr>
          <a:xfrm>
            <a:off x="0" y="6436043"/>
            <a:ext cx="9146542" cy="356116"/>
            <a:chOff x="0" y="6436043"/>
            <a:chExt cx="9146542" cy="356116"/>
          </a:xfrm>
        </p:grpSpPr>
        <p:sp>
          <p:nvSpPr>
            <p:cNvPr id="8" name="Line 23"/>
            <p:cNvSpPr>
              <a:spLocks noChangeShapeType="1"/>
            </p:cNvSpPr>
            <p:nvPr userDrawn="1"/>
          </p:nvSpPr>
          <p:spPr bwMode="gray">
            <a:xfrm>
              <a:off x="0" y="6436043"/>
              <a:ext cx="91465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p>
          </p:txBody>
        </p:sp>
        <p:pic>
          <p:nvPicPr>
            <p:cNvPr id="9" name="Picture 3" descr="C:\Users\ChristineB\Seenk-D\BNPP\2015-02\PPT_43-0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47" y="6492122"/>
              <a:ext cx="15398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Users\ChristineB\Seenk-D\BNPP\2015-02\PPT_43-08.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87967" y="6593075"/>
              <a:ext cx="2002337" cy="1368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 Box 10"/>
          <p:cNvSpPr txBox="1">
            <a:spLocks noChangeArrowheads="1"/>
          </p:cNvSpPr>
          <p:nvPr userDrawn="1"/>
        </p:nvSpPr>
        <p:spPr bwMode="auto">
          <a:xfrm>
            <a:off x="8715374" y="6516688"/>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fld id="{2D2D909D-28CD-4CE2-B296-6638FA5F2BE6}" type="slidenum">
              <a:rPr lang="fr-FR" sz="1000" smtClean="0">
                <a:solidFill>
                  <a:srgbClr val="333333"/>
                </a:solidFill>
              </a:rPr>
              <a:pPr eaLnBrk="1" hangingPunct="1"/>
              <a:t>‹N°›</a:t>
            </a:fld>
            <a:endParaRPr lang="fr-FR" sz="1000" dirty="0">
              <a:solidFill>
                <a:srgbClr val="333333"/>
              </a:solidFill>
            </a:endParaRPr>
          </a:p>
        </p:txBody>
      </p:sp>
      <p:sp>
        <p:nvSpPr>
          <p:cNvPr id="11" name="Rectangle 5"/>
          <p:cNvSpPr>
            <a:spLocks noGrp="1" noChangeArrowheads="1"/>
          </p:cNvSpPr>
          <p:nvPr>
            <p:ph type="title"/>
          </p:nvPr>
        </p:nvSpPr>
        <p:spPr bwMode="auto">
          <a:xfrm>
            <a:off x="660400" y="101600"/>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Cliquez et modifiez le titre</a:t>
            </a:r>
          </a:p>
        </p:txBody>
      </p:sp>
      <p:pic>
        <p:nvPicPr>
          <p:cNvPr id="12" name="Image 11" descr="suite.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2588" y="917575"/>
            <a:ext cx="8759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userDrawn="1"/>
        </p:nvSpPr>
        <p:spPr bwMode="auto">
          <a:xfrm>
            <a:off x="5859463" y="6525356"/>
            <a:ext cx="2873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r>
              <a:rPr lang="fr-FR" sz="1000" dirty="0" smtClean="0">
                <a:solidFill>
                  <a:srgbClr val="333333"/>
                </a:solidFill>
              </a:rPr>
              <a:t>Toulouse - 17 septembre 2019</a:t>
            </a:r>
            <a:endParaRPr lang="fr-FR" sz="1000" dirty="0">
              <a:solidFill>
                <a:srgbClr val="333333"/>
              </a:solidFill>
            </a:endParaRPr>
          </a:p>
        </p:txBody>
      </p:sp>
    </p:spTree>
    <p:extLst>
      <p:ext uri="{BB962C8B-B14F-4D97-AF65-F5344CB8AC3E}">
        <p14:creationId xmlns:p14="http://schemas.microsoft.com/office/powerpoint/2010/main" val="41186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Tree>
    <p:extLst>
      <p:ext uri="{BB962C8B-B14F-4D97-AF65-F5344CB8AC3E}">
        <p14:creationId xmlns:p14="http://schemas.microsoft.com/office/powerpoint/2010/main" val="2409744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825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60400" y="1187450"/>
            <a:ext cx="8021638" cy="4889500"/>
          </a:xfrm>
        </p:spPr>
        <p:txBody>
          <a:bodyPr/>
          <a:lstStyle>
            <a:lvl1pPr>
              <a:defRPr/>
            </a:lvl1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3167207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dirty="0" smtClean="0"/>
              <a:t>Cliquez pour modifier le style du titre</a:t>
            </a:r>
            <a:endParaRPr lang="fr-FR" dirty="0"/>
          </a:p>
        </p:txBody>
      </p:sp>
      <p:sp>
        <p:nvSpPr>
          <p:cNvPr id="3" name="Espace réservé du texte 2"/>
          <p:cNvSpPr>
            <a:spLocks noGrp="1"/>
          </p:cNvSpPr>
          <p:nvPr>
            <p:ph type="body" sz="half" idx="1"/>
          </p:nvPr>
        </p:nvSpPr>
        <p:spPr>
          <a:xfrm>
            <a:off x="660400" y="1187450"/>
            <a:ext cx="3933825" cy="4889500"/>
          </a:xfrm>
        </p:spPr>
        <p:txBody>
          <a:bodyPr/>
          <a:lstStyle/>
          <a:p>
            <a:pPr lvl="0"/>
            <a:r>
              <a:rPr lang="fr-FR" dirty="0" smtClean="0"/>
              <a:t>Cliquez pour modifier les styles du texte du masque</a:t>
            </a:r>
          </a:p>
          <a:p>
            <a:pPr lvl="1"/>
            <a:r>
              <a:rPr lang="fr-FR" dirty="0" smtClean="0"/>
              <a:t>Deuxième niveau</a:t>
            </a:r>
          </a:p>
        </p:txBody>
      </p:sp>
      <p:sp>
        <p:nvSpPr>
          <p:cNvPr id="4" name="Espace réservé du contenu 3"/>
          <p:cNvSpPr>
            <a:spLocks noGrp="1"/>
          </p:cNvSpPr>
          <p:nvPr>
            <p:ph sz="half" idx="2"/>
          </p:nvPr>
        </p:nvSpPr>
        <p:spPr>
          <a:xfrm>
            <a:off x="4746625" y="1187450"/>
            <a:ext cx="3935413" cy="4889500"/>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88901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878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890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TITRE ET VISUEL">
    <p:spTree>
      <p:nvGrpSpPr>
        <p:cNvPr id="1" name=""/>
        <p:cNvGrpSpPr/>
        <p:nvPr/>
      </p:nvGrpSpPr>
      <p:grpSpPr>
        <a:xfrm>
          <a:off x="0" y="0"/>
          <a:ext cx="0" cy="0"/>
          <a:chOff x="0" y="0"/>
          <a:chExt cx="0" cy="0"/>
        </a:xfrm>
      </p:grpSpPr>
      <p:pic>
        <p:nvPicPr>
          <p:cNvPr id="31747" name="Picture 3" descr="S:\_CPG_Partage_608\Aline\Photos Infodécor RA\Photos RA 2014\Coffee Time.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2845" b="28926"/>
          <a:stretch/>
        </p:blipFill>
        <p:spPr bwMode="auto">
          <a:xfrm>
            <a:off x="3738" y="-1"/>
            <a:ext cx="9144000" cy="53243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738" y="5324365"/>
            <a:ext cx="9140262"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14" name="Rectangle 13"/>
          <p:cNvSpPr/>
          <p:nvPr userDrawn="1"/>
        </p:nvSpPr>
        <p:spPr>
          <a:xfrm>
            <a:off x="1072183" y="5022701"/>
            <a:ext cx="3147392"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sz="1000" dirty="0" smtClean="0">
              <a:solidFill>
                <a:srgbClr val="A0C873"/>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fr-FR" dirty="0" smtClean="0"/>
              <a:t>Titre de la présentation</a:t>
            </a:r>
            <a:br>
              <a:rPr lang="fr-FR" dirty="0" smtClean="0"/>
            </a:br>
            <a:r>
              <a:rPr lang="fr-FR" dirty="0" smtClean="0"/>
              <a:t>sur 2 lignes</a:t>
            </a:r>
            <a:endParaRPr lang="fr-FR"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FR"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Nom Prénom</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Lieu, 00/00/2015</a:t>
            </a:r>
          </a:p>
        </p:txBody>
      </p:sp>
      <p:pic>
        <p:nvPicPr>
          <p:cNvPr id="1027" name="Picture 3" descr="C:\Users\ChristineB\Seenk-D\BNPP\2015-02\PPT_43-08.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70587" y="5995988"/>
            <a:ext cx="3206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ristineB\Seenk-D\BNPP\2015-02\PPT_43-06.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7975" y="5799137"/>
            <a:ext cx="2959100"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287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Tree>
    <p:extLst>
      <p:ext uri="{BB962C8B-B14F-4D97-AF65-F5344CB8AC3E}">
        <p14:creationId xmlns:p14="http://schemas.microsoft.com/office/powerpoint/2010/main" val="3887341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09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60400" y="1187450"/>
            <a:ext cx="8021638" cy="4889500"/>
          </a:xfrm>
        </p:spPr>
        <p:txBody>
          <a:bodyPr/>
          <a:lstStyle>
            <a:lvl1pPr>
              <a:defRPr/>
            </a:lvl1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009935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dirty="0" smtClean="0"/>
              <a:t>Cliquez pour modifier le style du titre</a:t>
            </a:r>
            <a:endParaRPr lang="fr-FR" dirty="0"/>
          </a:p>
        </p:txBody>
      </p:sp>
      <p:sp>
        <p:nvSpPr>
          <p:cNvPr id="3" name="Espace réservé du texte 2"/>
          <p:cNvSpPr>
            <a:spLocks noGrp="1"/>
          </p:cNvSpPr>
          <p:nvPr>
            <p:ph type="body" sz="half" idx="1"/>
          </p:nvPr>
        </p:nvSpPr>
        <p:spPr>
          <a:xfrm>
            <a:off x="660400" y="1187450"/>
            <a:ext cx="3933825" cy="4889500"/>
          </a:xfrm>
        </p:spPr>
        <p:txBody>
          <a:bodyPr/>
          <a:lstStyle/>
          <a:p>
            <a:pPr lvl="0"/>
            <a:r>
              <a:rPr lang="fr-FR" dirty="0" smtClean="0"/>
              <a:t>Cliquez pour modifier les styles du texte du masque</a:t>
            </a:r>
          </a:p>
          <a:p>
            <a:pPr lvl="1"/>
            <a:r>
              <a:rPr lang="fr-FR" dirty="0" smtClean="0"/>
              <a:t>Deuxième niveau</a:t>
            </a:r>
          </a:p>
        </p:txBody>
      </p:sp>
      <p:sp>
        <p:nvSpPr>
          <p:cNvPr id="4" name="Espace réservé du contenu 3"/>
          <p:cNvSpPr>
            <a:spLocks noGrp="1"/>
          </p:cNvSpPr>
          <p:nvPr>
            <p:ph sz="half" idx="2"/>
          </p:nvPr>
        </p:nvSpPr>
        <p:spPr>
          <a:xfrm>
            <a:off x="4746625" y="1187450"/>
            <a:ext cx="3935413" cy="4889500"/>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592952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21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Title Placeholder 66"/>
          <p:cNvSpPr>
            <a:spLocks noGrp="1"/>
          </p:cNvSpPr>
          <p:nvPr>
            <p:ph type="title"/>
          </p:nvPr>
        </p:nvSpPr>
        <p:spPr>
          <a:xfrm>
            <a:off x="178780" y="101025"/>
            <a:ext cx="8772608" cy="461962"/>
          </a:xfrm>
          <a:prstGeom prst="rect">
            <a:avLst/>
          </a:prstGeom>
        </p:spPr>
        <p:txBody>
          <a:bodyPr vert="horz" lIns="0" tIns="45653" rIns="0" bIns="45653" rtlCol="0" anchor="ctr">
            <a:noAutofit/>
          </a:body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757888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Text Placeholder 67"/>
          <p:cNvSpPr>
            <a:spLocks noGrp="1"/>
          </p:cNvSpPr>
          <p:nvPr>
            <p:ph idx="1"/>
          </p:nvPr>
        </p:nvSpPr>
        <p:spPr>
          <a:xfrm>
            <a:off x="179446" y="1260000"/>
            <a:ext cx="8772923" cy="4736592"/>
          </a:xfrm>
          <a:prstGeom prst="rect">
            <a:avLst/>
          </a:prstGeom>
        </p:spPr>
        <p:txBody>
          <a:bodyPr vert="horz" lIns="91440" tIns="45720" rIns="91440" bIns="4572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re 4"/>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414639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Tree>
    <p:extLst>
      <p:ext uri="{BB962C8B-B14F-4D97-AF65-F5344CB8AC3E}">
        <p14:creationId xmlns:p14="http://schemas.microsoft.com/office/powerpoint/2010/main" val="1721385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143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60400" y="1187450"/>
            <a:ext cx="8021638" cy="4889500"/>
          </a:xfrm>
        </p:spPr>
        <p:txBody>
          <a:bodyPr/>
          <a:lstStyle>
            <a:lvl1pPr>
              <a:defRPr/>
            </a:lvl1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159324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60400" y="1187450"/>
            <a:ext cx="8021638" cy="4889500"/>
          </a:xfrm>
        </p:spPr>
        <p:txBody>
          <a:bodyPr/>
          <a:lstStyle>
            <a:lvl1pPr>
              <a:defRPr/>
            </a:lvl1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622988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dirty="0" smtClean="0"/>
              <a:t>Cliquez pour modifier le style du titre</a:t>
            </a:r>
            <a:endParaRPr lang="fr-FR" dirty="0"/>
          </a:p>
        </p:txBody>
      </p:sp>
      <p:sp>
        <p:nvSpPr>
          <p:cNvPr id="3" name="Espace réservé du texte 2"/>
          <p:cNvSpPr>
            <a:spLocks noGrp="1"/>
          </p:cNvSpPr>
          <p:nvPr>
            <p:ph type="body" sz="half" idx="1"/>
          </p:nvPr>
        </p:nvSpPr>
        <p:spPr>
          <a:xfrm>
            <a:off x="660400" y="1187450"/>
            <a:ext cx="3933825" cy="4889500"/>
          </a:xfrm>
        </p:spPr>
        <p:txBody>
          <a:bodyPr/>
          <a:lstStyle/>
          <a:p>
            <a:pPr lvl="0"/>
            <a:r>
              <a:rPr lang="fr-FR" dirty="0" smtClean="0"/>
              <a:t>Cliquez pour modifier les styles du texte du masque</a:t>
            </a:r>
          </a:p>
          <a:p>
            <a:pPr lvl="1"/>
            <a:r>
              <a:rPr lang="fr-FR" dirty="0" smtClean="0"/>
              <a:t>Deuxième niveau</a:t>
            </a:r>
          </a:p>
        </p:txBody>
      </p:sp>
      <p:sp>
        <p:nvSpPr>
          <p:cNvPr id="4" name="Espace réservé du contenu 3"/>
          <p:cNvSpPr>
            <a:spLocks noGrp="1"/>
          </p:cNvSpPr>
          <p:nvPr>
            <p:ph sz="half" idx="2"/>
          </p:nvPr>
        </p:nvSpPr>
        <p:spPr>
          <a:xfrm>
            <a:off x="4746629" y="1187450"/>
            <a:ext cx="3935413" cy="4889500"/>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781264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TITLE LIGHT">
    <p:spTree>
      <p:nvGrpSpPr>
        <p:cNvPr id="1" name=""/>
        <p:cNvGrpSpPr/>
        <p:nvPr/>
      </p:nvGrpSpPr>
      <p:grpSpPr>
        <a:xfrm>
          <a:off x="0" y="0"/>
          <a:ext cx="0" cy="0"/>
          <a:chOff x="0" y="0"/>
          <a:chExt cx="0" cy="0"/>
        </a:xfrm>
      </p:grpSpPr>
      <p:sp>
        <p:nvSpPr>
          <p:cNvPr id="10" name="Rectangle 9"/>
          <p:cNvSpPr/>
          <p:nvPr userDrawn="1"/>
        </p:nvSpPr>
        <p:spPr>
          <a:xfrm>
            <a:off x="3738" y="5324373"/>
            <a:ext cx="9140262" cy="153363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dirty="0" smtClean="0">
              <a:solidFill>
                <a:srgbClr val="333333"/>
              </a:solidFill>
            </a:endParaRPr>
          </a:p>
        </p:txBody>
      </p:sp>
      <p:sp>
        <p:nvSpPr>
          <p:cNvPr id="13" name="Rectangle 12"/>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AAC5B3"/>
              </a:solidFill>
            </a:endParaRPr>
          </a:p>
        </p:txBody>
      </p:sp>
      <p:sp>
        <p:nvSpPr>
          <p:cNvPr id="2" name="Titre 1"/>
          <p:cNvSpPr>
            <a:spLocks noGrp="1"/>
          </p:cNvSpPr>
          <p:nvPr>
            <p:ph type="ctrTitle" hasCustomPrompt="1"/>
          </p:nvPr>
        </p:nvSpPr>
        <p:spPr>
          <a:xfrm>
            <a:off x="390204" y="255589"/>
            <a:ext cx="5328592" cy="864000"/>
          </a:xfrm>
        </p:spPr>
        <p:txBody>
          <a:bodyPr anchor="t">
            <a:noAutofit/>
          </a:bodyPr>
          <a:lstStyle>
            <a:lvl1pPr algn="l">
              <a:lnSpc>
                <a:spcPct val="85000"/>
              </a:lnSpc>
              <a:defRPr sz="3600" b="1" cap="all" baseline="0">
                <a:solidFill>
                  <a:schemeClr val="tx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pic>
        <p:nvPicPr>
          <p:cNvPr id="102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725630" y="6229922"/>
            <a:ext cx="2896664"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ristineB\Seenk-D\BNPP\2015-02\PPT_43-06.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7975" y="6033071"/>
            <a:ext cx="2959100"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033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92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42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3"/>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8"/>
            <a:ext cx="2133600" cy="365125"/>
          </a:xfrm>
          <a:prstGeom prst="rect">
            <a:avLst/>
          </a:prstGeom>
        </p:spPr>
        <p:txBody>
          <a:bodyPr/>
          <a:lstStyle/>
          <a:p>
            <a:fld id="{156946ED-3B0F-4B6C-872C-592EA544A688}" type="datetimeFigureOut">
              <a:rPr lang="fr-FR" smtClean="0">
                <a:solidFill>
                  <a:srgbClr val="333333"/>
                </a:solidFill>
              </a:rPr>
              <a:pPr/>
              <a:t>17/09/2019</a:t>
            </a:fld>
            <a:endParaRPr lang="fr-FR">
              <a:solidFill>
                <a:srgbClr val="333333"/>
              </a:solidFill>
            </a:endParaRPr>
          </a:p>
        </p:txBody>
      </p:sp>
      <p:sp>
        <p:nvSpPr>
          <p:cNvPr id="5" name="Espace réservé du pied de page 4"/>
          <p:cNvSpPr>
            <a:spLocks noGrp="1"/>
          </p:cNvSpPr>
          <p:nvPr>
            <p:ph type="ftr" sz="quarter" idx="11"/>
          </p:nvPr>
        </p:nvSpPr>
        <p:spPr>
          <a:xfrm>
            <a:off x="3124200" y="6356358"/>
            <a:ext cx="2895600" cy="365125"/>
          </a:xfrm>
          <a:prstGeom prst="rect">
            <a:avLst/>
          </a:prstGeom>
        </p:spPr>
        <p:txBody>
          <a:bodyPr/>
          <a:lstStyle/>
          <a:p>
            <a:endParaRPr lang="fr-FR">
              <a:solidFill>
                <a:srgbClr val="333333"/>
              </a:solidFill>
            </a:endParaRPr>
          </a:p>
        </p:txBody>
      </p:sp>
    </p:spTree>
    <p:extLst>
      <p:ext uri="{BB962C8B-B14F-4D97-AF65-F5344CB8AC3E}">
        <p14:creationId xmlns:p14="http://schemas.microsoft.com/office/powerpoint/2010/main" val="2687293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Narrow"/>
                <a:cs typeface="Arial Narrow"/>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6940C97E-445B-4E44-88F1-284B042583DB}" type="datetime1">
              <a:rPr lang="en-US" smtClean="0">
                <a:solidFill>
                  <a:srgbClr val="333333">
                    <a:tint val="75000"/>
                  </a:srgbClr>
                </a:solidFill>
              </a:rPr>
              <a:pPr/>
              <a:t>9/17/2019</a:t>
            </a:fld>
            <a:endParaRPr lang="en-US">
              <a:solidFill>
                <a:srgbClr val="333333">
                  <a:tint val="75000"/>
                </a:srgbClr>
              </a:solidFill>
            </a:endParaRPr>
          </a:p>
        </p:txBody>
      </p:sp>
    </p:spTree>
    <p:extLst>
      <p:ext uri="{BB962C8B-B14F-4D97-AF65-F5344CB8AC3E}">
        <p14:creationId xmlns:p14="http://schemas.microsoft.com/office/powerpoint/2010/main" val="2666578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Tree>
    <p:extLst>
      <p:ext uri="{BB962C8B-B14F-4D97-AF65-F5344CB8AC3E}">
        <p14:creationId xmlns:p14="http://schemas.microsoft.com/office/powerpoint/2010/main" val="3084792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60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60400" y="1187450"/>
            <a:ext cx="8021638" cy="4889500"/>
          </a:xfrm>
        </p:spPr>
        <p:txBody>
          <a:bodyPr/>
          <a:lstStyle>
            <a:lvl1pPr>
              <a:defRPr/>
            </a:lvl1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213054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dirty="0" smtClean="0"/>
              <a:t>Cliquez pour modifier le style du titre</a:t>
            </a:r>
            <a:endParaRPr lang="fr-FR" dirty="0"/>
          </a:p>
        </p:txBody>
      </p:sp>
      <p:sp>
        <p:nvSpPr>
          <p:cNvPr id="3" name="Espace réservé du texte 2"/>
          <p:cNvSpPr>
            <a:spLocks noGrp="1"/>
          </p:cNvSpPr>
          <p:nvPr>
            <p:ph type="body" sz="half" idx="1"/>
          </p:nvPr>
        </p:nvSpPr>
        <p:spPr>
          <a:xfrm>
            <a:off x="660400" y="1187450"/>
            <a:ext cx="3933825" cy="4889500"/>
          </a:xfrm>
        </p:spPr>
        <p:txBody>
          <a:bodyPr/>
          <a:lstStyle/>
          <a:p>
            <a:pPr lvl="0"/>
            <a:r>
              <a:rPr lang="fr-FR" dirty="0" smtClean="0"/>
              <a:t>Cliquez pour modifier les styles du texte du masque</a:t>
            </a:r>
          </a:p>
          <a:p>
            <a:pPr lvl="1"/>
            <a:r>
              <a:rPr lang="fr-FR" dirty="0" smtClean="0"/>
              <a:t>Deuxième niveau</a:t>
            </a:r>
          </a:p>
        </p:txBody>
      </p:sp>
      <p:sp>
        <p:nvSpPr>
          <p:cNvPr id="4" name="Espace réservé du contenu 3"/>
          <p:cNvSpPr>
            <a:spLocks noGrp="1"/>
          </p:cNvSpPr>
          <p:nvPr>
            <p:ph sz="half" idx="2"/>
          </p:nvPr>
        </p:nvSpPr>
        <p:spPr>
          <a:xfrm>
            <a:off x="4746625" y="1187450"/>
            <a:ext cx="3935413" cy="4889500"/>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854518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dirty="0" smtClean="0"/>
              <a:t>Cliquez pour modifier le style du titre</a:t>
            </a:r>
            <a:endParaRPr lang="fr-FR" dirty="0"/>
          </a:p>
        </p:txBody>
      </p:sp>
      <p:sp>
        <p:nvSpPr>
          <p:cNvPr id="3" name="Espace réservé du texte 2"/>
          <p:cNvSpPr>
            <a:spLocks noGrp="1"/>
          </p:cNvSpPr>
          <p:nvPr>
            <p:ph type="body" sz="half" idx="1"/>
          </p:nvPr>
        </p:nvSpPr>
        <p:spPr>
          <a:xfrm>
            <a:off x="660400" y="1187450"/>
            <a:ext cx="3933825" cy="4889500"/>
          </a:xfrm>
        </p:spPr>
        <p:txBody>
          <a:bodyPr/>
          <a:lstStyle/>
          <a:p>
            <a:pPr lvl="0"/>
            <a:r>
              <a:rPr lang="fr-FR" dirty="0" smtClean="0"/>
              <a:t>Cliquez pour modifier les styles du texte du masque</a:t>
            </a:r>
          </a:p>
          <a:p>
            <a:pPr lvl="1"/>
            <a:r>
              <a:rPr lang="fr-FR" dirty="0" smtClean="0"/>
              <a:t>Deuxième niveau</a:t>
            </a:r>
          </a:p>
        </p:txBody>
      </p:sp>
      <p:sp>
        <p:nvSpPr>
          <p:cNvPr id="4" name="Espace réservé du contenu 3"/>
          <p:cNvSpPr>
            <a:spLocks noGrp="1"/>
          </p:cNvSpPr>
          <p:nvPr>
            <p:ph sz="half" idx="2"/>
          </p:nvPr>
        </p:nvSpPr>
        <p:spPr>
          <a:xfrm>
            <a:off x="4746625" y="1187450"/>
            <a:ext cx="3935413" cy="4889500"/>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3023346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TITLE LIGHT">
    <p:spTree>
      <p:nvGrpSpPr>
        <p:cNvPr id="1" name=""/>
        <p:cNvGrpSpPr/>
        <p:nvPr/>
      </p:nvGrpSpPr>
      <p:grpSpPr>
        <a:xfrm>
          <a:off x="0" y="0"/>
          <a:ext cx="0" cy="0"/>
          <a:chOff x="0" y="0"/>
          <a:chExt cx="0" cy="0"/>
        </a:xfrm>
      </p:grpSpPr>
      <p:sp>
        <p:nvSpPr>
          <p:cNvPr id="10" name="Rectangle 9"/>
          <p:cNvSpPr/>
          <p:nvPr userDrawn="1"/>
        </p:nvSpPr>
        <p:spPr>
          <a:xfrm>
            <a:off x="3738" y="5324365"/>
            <a:ext cx="9140262" cy="153363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dirty="0" smtClean="0">
              <a:solidFill>
                <a:srgbClr val="333333"/>
              </a:solidFill>
            </a:endParaRPr>
          </a:p>
        </p:txBody>
      </p:sp>
      <p:sp>
        <p:nvSpPr>
          <p:cNvPr id="13" name="Rectangle 12"/>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AAC5B3"/>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pic>
        <p:nvPicPr>
          <p:cNvPr id="1028" name="Picture 4" descr="C:\Users\ChristineB\Seenk-D\BNPP\2015-02\PPT_43-0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7975" y="6033063"/>
            <a:ext cx="2959100" cy="6127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userDrawn="1"/>
        </p:nvPicPr>
        <p:blipFill rotWithShape="1">
          <a:blip r:embed="rId3">
            <a:extLst>
              <a:ext uri="{28A0092B-C50C-407E-A947-70E740481C1C}">
                <a14:useLocalDpi xmlns:a14="http://schemas.microsoft.com/office/drawing/2010/main" val="0"/>
              </a:ext>
            </a:extLst>
          </a:blip>
          <a:srcRect l="4266" t="24609" r="4620" b="26452"/>
          <a:stretch/>
        </p:blipFill>
        <p:spPr>
          <a:xfrm>
            <a:off x="5705475" y="6189754"/>
            <a:ext cx="3219450" cy="301478"/>
          </a:xfrm>
          <a:prstGeom prst="rect">
            <a:avLst/>
          </a:prstGeom>
        </p:spPr>
      </p:pic>
    </p:spTree>
    <p:extLst>
      <p:ext uri="{BB962C8B-B14F-4D97-AF65-F5344CB8AC3E}">
        <p14:creationId xmlns:p14="http://schemas.microsoft.com/office/powerpoint/2010/main" val="201845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Text Placeholder 67"/>
          <p:cNvSpPr>
            <a:spLocks noGrp="1"/>
          </p:cNvSpPr>
          <p:nvPr>
            <p:ph idx="1"/>
          </p:nvPr>
        </p:nvSpPr>
        <p:spPr>
          <a:xfrm>
            <a:off x="179446" y="1260000"/>
            <a:ext cx="8772923" cy="4736592"/>
          </a:xfrm>
          <a:prstGeom prst="rect">
            <a:avLst/>
          </a:prstGeom>
        </p:spPr>
        <p:txBody>
          <a:bodyPr vert="horz" lIns="91440" tIns="45720" rIns="91440" bIns="4572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re 4"/>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759041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Tree>
    <p:extLst>
      <p:ext uri="{BB962C8B-B14F-4D97-AF65-F5344CB8AC3E}">
        <p14:creationId xmlns:p14="http://schemas.microsoft.com/office/powerpoint/2010/main" val="3636328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841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60400" y="1187450"/>
            <a:ext cx="8021638" cy="4889500"/>
          </a:xfrm>
        </p:spPr>
        <p:txBody>
          <a:bodyPr/>
          <a:lstStyle>
            <a:lvl1pPr>
              <a:defRPr/>
            </a:lvl1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4053816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dirty="0" smtClean="0"/>
              <a:t>Cliquez pour modifier le style du titre</a:t>
            </a:r>
            <a:endParaRPr lang="fr-FR" dirty="0"/>
          </a:p>
        </p:txBody>
      </p:sp>
      <p:sp>
        <p:nvSpPr>
          <p:cNvPr id="3" name="Espace réservé du texte 2"/>
          <p:cNvSpPr>
            <a:spLocks noGrp="1"/>
          </p:cNvSpPr>
          <p:nvPr>
            <p:ph type="body" sz="half" idx="1"/>
          </p:nvPr>
        </p:nvSpPr>
        <p:spPr>
          <a:xfrm>
            <a:off x="660400" y="1187450"/>
            <a:ext cx="3933825" cy="4889500"/>
          </a:xfrm>
        </p:spPr>
        <p:txBody>
          <a:bodyPr/>
          <a:lstStyle/>
          <a:p>
            <a:pPr lvl="0"/>
            <a:r>
              <a:rPr lang="fr-FR" dirty="0" smtClean="0"/>
              <a:t>Cliquez pour modifier les styles du texte du masque</a:t>
            </a:r>
          </a:p>
          <a:p>
            <a:pPr lvl="1"/>
            <a:r>
              <a:rPr lang="fr-FR" dirty="0" smtClean="0"/>
              <a:t>Deuxième niveau</a:t>
            </a:r>
          </a:p>
        </p:txBody>
      </p:sp>
      <p:sp>
        <p:nvSpPr>
          <p:cNvPr id="4" name="Espace réservé du contenu 3"/>
          <p:cNvSpPr>
            <a:spLocks noGrp="1"/>
          </p:cNvSpPr>
          <p:nvPr>
            <p:ph sz="half" idx="2"/>
          </p:nvPr>
        </p:nvSpPr>
        <p:spPr>
          <a:xfrm>
            <a:off x="4746625" y="1187450"/>
            <a:ext cx="3935413" cy="4889500"/>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65340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TITLE LIGHT">
    <p:spTree>
      <p:nvGrpSpPr>
        <p:cNvPr id="1" name=""/>
        <p:cNvGrpSpPr/>
        <p:nvPr/>
      </p:nvGrpSpPr>
      <p:grpSpPr>
        <a:xfrm>
          <a:off x="0" y="0"/>
          <a:ext cx="0" cy="0"/>
          <a:chOff x="0" y="0"/>
          <a:chExt cx="0" cy="0"/>
        </a:xfrm>
      </p:grpSpPr>
      <p:sp>
        <p:nvSpPr>
          <p:cNvPr id="10" name="Rectangle 9"/>
          <p:cNvSpPr/>
          <p:nvPr userDrawn="1"/>
        </p:nvSpPr>
        <p:spPr>
          <a:xfrm>
            <a:off x="3738" y="5324365"/>
            <a:ext cx="9140262" cy="153363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dirty="0" smtClean="0">
              <a:solidFill>
                <a:srgbClr val="333333"/>
              </a:solidFill>
            </a:endParaRPr>
          </a:p>
        </p:txBody>
      </p:sp>
      <p:sp>
        <p:nvSpPr>
          <p:cNvPr id="13" name="Rectangle 12"/>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en-GB" sz="1000" dirty="0" smtClean="0">
              <a:solidFill>
                <a:srgbClr val="AAC5B3"/>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en-GB" noProof="0" dirty="0" smtClean="0"/>
              <a:t>presentation title </a:t>
            </a:r>
            <a:br>
              <a:rPr lang="en-GB" noProof="0" dirty="0" smtClean="0"/>
            </a:br>
            <a:r>
              <a:rPr lang="en-GB" noProof="0" dirty="0" smtClean="0"/>
              <a:t>on multi-lines</a:t>
            </a:r>
            <a:endParaRPr lang="en-GB" noProof="0"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subtitle</a:t>
            </a:r>
            <a:endParaRPr lang="en-GB" noProof="0"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author’s name</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noProof="0" dirty="0" smtClean="0"/>
              <a:t>Location, 00/00/2015</a:t>
            </a:r>
          </a:p>
        </p:txBody>
      </p:sp>
      <p:pic>
        <p:nvPicPr>
          <p:cNvPr id="1028" name="Picture 4" descr="C:\Users\ChristineB\Seenk-D\BNPP\2015-02\PPT_43-0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7975" y="6033063"/>
            <a:ext cx="2959100" cy="61277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userDrawn="1"/>
        </p:nvPicPr>
        <p:blipFill rotWithShape="1">
          <a:blip r:embed="rId3">
            <a:extLst>
              <a:ext uri="{28A0092B-C50C-407E-A947-70E740481C1C}">
                <a14:useLocalDpi xmlns:a14="http://schemas.microsoft.com/office/drawing/2010/main" val="0"/>
              </a:ext>
            </a:extLst>
          </a:blip>
          <a:srcRect l="4266" t="24609" r="4620" b="26452"/>
          <a:stretch/>
        </p:blipFill>
        <p:spPr>
          <a:xfrm>
            <a:off x="5705475" y="6189754"/>
            <a:ext cx="3219450" cy="301478"/>
          </a:xfrm>
          <a:prstGeom prst="rect">
            <a:avLst/>
          </a:prstGeom>
        </p:spPr>
      </p:pic>
    </p:spTree>
    <p:extLst>
      <p:ext uri="{BB962C8B-B14F-4D97-AF65-F5344CB8AC3E}">
        <p14:creationId xmlns:p14="http://schemas.microsoft.com/office/powerpoint/2010/main" val="1838214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Text Placeholder 67"/>
          <p:cNvSpPr>
            <a:spLocks noGrp="1"/>
          </p:cNvSpPr>
          <p:nvPr>
            <p:ph idx="1"/>
          </p:nvPr>
        </p:nvSpPr>
        <p:spPr>
          <a:xfrm>
            <a:off x="179446" y="1260000"/>
            <a:ext cx="8772923" cy="4736592"/>
          </a:xfrm>
          <a:prstGeom prst="rect">
            <a:avLst/>
          </a:prstGeom>
        </p:spPr>
        <p:txBody>
          <a:bodyPr vert="horz" lIns="91440" tIns="45720" rIns="91440" bIns="4572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re 4"/>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493422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82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1" descr="BF_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5913" y="1047750"/>
            <a:ext cx="71104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userDrawn="1"/>
        </p:nvSpPr>
        <p:spPr bwMode="auto">
          <a:xfrm>
            <a:off x="8450263" y="63531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endParaRPr lang="fr-FR">
              <a:solidFill>
                <a:srgbClr val="333333"/>
              </a:solidFill>
            </a:endParaRPr>
          </a:p>
        </p:txBody>
      </p:sp>
      <p:sp>
        <p:nvSpPr>
          <p:cNvPr id="28676" name="Rectangle 5"/>
          <p:cNvSpPr>
            <a:spLocks noGrp="1" noChangeArrowheads="1"/>
          </p:cNvSpPr>
          <p:nvPr>
            <p:ph type="ctrTitle"/>
          </p:nvPr>
        </p:nvSpPr>
        <p:spPr>
          <a:xfrm>
            <a:off x="1584325" y="1484313"/>
            <a:ext cx="5880100" cy="1470025"/>
          </a:xfrm>
        </p:spPr>
        <p:txBody>
          <a:bodyPr anchor="ctr"/>
          <a:lstStyle>
            <a:lvl1pPr algn="r">
              <a:defRPr b="1" smtClean="0">
                <a:latin typeface="Arial" pitchFamily="34" charset="0"/>
              </a:defRPr>
            </a:lvl1pPr>
          </a:lstStyle>
          <a:p>
            <a:r>
              <a:rPr lang="fr-FR" smtClean="0"/>
              <a:t>Cliquez pour modifier le style du titre</a:t>
            </a:r>
          </a:p>
        </p:txBody>
      </p:sp>
      <p:sp>
        <p:nvSpPr>
          <p:cNvPr id="28677" name="Rectangle 6"/>
          <p:cNvSpPr>
            <a:spLocks noGrp="1" noChangeArrowheads="1"/>
          </p:cNvSpPr>
          <p:nvPr>
            <p:ph type="subTitle" idx="1"/>
          </p:nvPr>
        </p:nvSpPr>
        <p:spPr>
          <a:xfrm>
            <a:off x="1606550" y="3162300"/>
            <a:ext cx="7392988" cy="601663"/>
          </a:xfrm>
        </p:spPr>
        <p:txBody>
          <a:bodyPr/>
          <a:lstStyle>
            <a:lvl1pPr marL="0" indent="0">
              <a:buFont typeface="Wingdings" pitchFamily="2" charset="2"/>
              <a:buNone/>
              <a:defRPr smtClean="0"/>
            </a:lvl1pPr>
          </a:lstStyle>
          <a:p>
            <a:r>
              <a:rPr lang="fr-FR" smtClean="0"/>
              <a:t>Cliquez pour modifier le style des sous-titres du masque</a:t>
            </a:r>
          </a:p>
        </p:txBody>
      </p:sp>
    </p:spTree>
    <p:extLst>
      <p:ext uri="{BB962C8B-B14F-4D97-AF65-F5344CB8AC3E}">
        <p14:creationId xmlns:p14="http://schemas.microsoft.com/office/powerpoint/2010/main" val="1846669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RE ET VISUEL">
    <p:spTree>
      <p:nvGrpSpPr>
        <p:cNvPr id="1" name=""/>
        <p:cNvGrpSpPr/>
        <p:nvPr/>
      </p:nvGrpSpPr>
      <p:grpSpPr>
        <a:xfrm>
          <a:off x="0" y="0"/>
          <a:ext cx="0" cy="0"/>
          <a:chOff x="0" y="0"/>
          <a:chExt cx="0" cy="0"/>
        </a:xfrm>
      </p:grpSpPr>
      <p:sp>
        <p:nvSpPr>
          <p:cNvPr id="7" name="Rectangle 6"/>
          <p:cNvSpPr/>
          <p:nvPr userDrawn="1"/>
        </p:nvSpPr>
        <p:spPr>
          <a:xfrm>
            <a:off x="3738" y="5324365"/>
            <a:ext cx="9140262"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pic>
        <p:nvPicPr>
          <p:cNvPr id="1027" name="Picture 3" descr="C:\Users\ChristineB\Seenk-D\BNPP\2015-02\PPT_43-0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0587" y="5995988"/>
            <a:ext cx="3206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ristineB\Seenk-D\BNPP\2015-02\PPT_43-06.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7975" y="5799137"/>
            <a:ext cx="2959100" cy="612775"/>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Nom Prénom</a:t>
            </a:r>
          </a:p>
        </p:txBody>
      </p:sp>
      <p:pic>
        <p:nvPicPr>
          <p:cNvPr id="19" name="Image 18" descr="RECHERCHES_COUV PPT_OCCITANIE_16_9_01.jpg"/>
          <p:cNvPicPr>
            <a:picLocks noChangeAspect="1"/>
          </p:cNvPicPr>
          <p:nvPr userDrawn="1"/>
        </p:nvPicPr>
        <p:blipFill rotWithShape="1">
          <a:blip r:embed="rId4" cstate="print">
            <a:extLst>
              <a:ext uri="{28A0092B-C50C-407E-A947-70E740481C1C}">
                <a14:useLocalDpi xmlns:a14="http://schemas.microsoft.com/office/drawing/2010/main" val="0"/>
              </a:ext>
            </a:extLst>
          </a:blip>
          <a:srcRect l="5215" r="15556"/>
          <a:stretch/>
        </p:blipFill>
        <p:spPr>
          <a:xfrm>
            <a:off x="3738" y="0"/>
            <a:ext cx="9144000" cy="5324365"/>
          </a:xfrm>
          <a:prstGeom prst="rect">
            <a:avLst/>
          </a:prstGeom>
        </p:spPr>
      </p:pic>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fr-FR" dirty="0" smtClean="0"/>
              <a:t>Titre de la présentation</a:t>
            </a:r>
            <a:br>
              <a:rPr lang="fr-FR" dirty="0" smtClean="0"/>
            </a:br>
            <a:r>
              <a:rPr lang="fr-FR" dirty="0" smtClean="0"/>
              <a:t>sur 2 lignes</a:t>
            </a:r>
            <a:endParaRPr lang="fr-FR"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FR" dirty="0"/>
          </a:p>
        </p:txBody>
      </p:sp>
      <p:sp>
        <p:nvSpPr>
          <p:cNvPr id="14" name="Rectangle 13"/>
          <p:cNvSpPr/>
          <p:nvPr userDrawn="1"/>
        </p:nvSpPr>
        <p:spPr>
          <a:xfrm>
            <a:off x="1072183" y="5022701"/>
            <a:ext cx="3147392"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sz="1000" dirty="0" smtClean="0">
              <a:solidFill>
                <a:srgbClr val="A0C873"/>
              </a:solidFill>
            </a:endParaRP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Lieu, 00/00/2015</a:t>
            </a:r>
          </a:p>
        </p:txBody>
      </p:sp>
    </p:spTree>
    <p:extLst>
      <p:ext uri="{BB962C8B-B14F-4D97-AF65-F5344CB8AC3E}">
        <p14:creationId xmlns:p14="http://schemas.microsoft.com/office/powerpoint/2010/main" val="1034857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RE ET VISUEL">
    <p:spTree>
      <p:nvGrpSpPr>
        <p:cNvPr id="1" name=""/>
        <p:cNvGrpSpPr/>
        <p:nvPr/>
      </p:nvGrpSpPr>
      <p:grpSpPr>
        <a:xfrm>
          <a:off x="0" y="0"/>
          <a:ext cx="0" cy="0"/>
          <a:chOff x="0" y="0"/>
          <a:chExt cx="0" cy="0"/>
        </a:xfrm>
      </p:grpSpPr>
      <p:sp>
        <p:nvSpPr>
          <p:cNvPr id="5" name="Espace réservé pour une image  4"/>
          <p:cNvSpPr>
            <a:spLocks noGrp="1"/>
          </p:cNvSpPr>
          <p:nvPr>
            <p:ph type="pic" sz="quarter" idx="15"/>
          </p:nvPr>
        </p:nvSpPr>
        <p:spPr>
          <a:xfrm>
            <a:off x="0" y="0"/>
            <a:ext cx="9144000" cy="5324365"/>
          </a:xfrm>
          <a:solidFill>
            <a:schemeClr val="bg2"/>
          </a:solidFill>
        </p:spPr>
        <p:txBody>
          <a:bodyPr anchor="ctr"/>
          <a:lstStyle>
            <a:lvl1pPr algn="ctr">
              <a:defRPr>
                <a:solidFill>
                  <a:schemeClr val="tx1"/>
                </a:solidFill>
              </a:defRPr>
            </a:lvl1pPr>
          </a:lstStyle>
          <a:p>
            <a:endParaRPr lang="fr-FR"/>
          </a:p>
        </p:txBody>
      </p:sp>
      <p:sp>
        <p:nvSpPr>
          <p:cNvPr id="7" name="Rectangle 6"/>
          <p:cNvSpPr/>
          <p:nvPr userDrawn="1"/>
        </p:nvSpPr>
        <p:spPr>
          <a:xfrm>
            <a:off x="3738" y="5324365"/>
            <a:ext cx="9140262"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14" name="Rectangle 13"/>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sz="1000" dirty="0" smtClean="0">
              <a:solidFill>
                <a:srgbClr val="A0C873"/>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fr-FR" dirty="0" smtClean="0"/>
              <a:t>Titre de la présentation</a:t>
            </a:r>
            <a:br>
              <a:rPr lang="fr-FR" dirty="0" smtClean="0"/>
            </a:br>
            <a:r>
              <a:rPr lang="fr-FR" dirty="0" smtClean="0"/>
              <a:t>sur 2 lignes</a:t>
            </a:r>
            <a:endParaRPr lang="fr-FR"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FR"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Nom Prénom</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Lieu, 00/00/2015</a:t>
            </a:r>
          </a:p>
        </p:txBody>
      </p:sp>
      <p:pic>
        <p:nvPicPr>
          <p:cNvPr id="1027" name="Picture 3" descr="C:\Users\ChristineB\Seenk-D\BNPP\2015-02\PPT_43-0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0587" y="5995988"/>
            <a:ext cx="3206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ristineB\Seenk-D\BNPP\2015-02\PPT_43-06.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7975" y="5799137"/>
            <a:ext cx="2959100"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961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RE LIGHT">
    <p:spTree>
      <p:nvGrpSpPr>
        <p:cNvPr id="1" name=""/>
        <p:cNvGrpSpPr/>
        <p:nvPr/>
      </p:nvGrpSpPr>
      <p:grpSpPr>
        <a:xfrm>
          <a:off x="0" y="0"/>
          <a:ext cx="0" cy="0"/>
          <a:chOff x="0" y="0"/>
          <a:chExt cx="0" cy="0"/>
        </a:xfrm>
      </p:grpSpPr>
      <p:sp>
        <p:nvSpPr>
          <p:cNvPr id="14" name="Rectangle 13"/>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sz="1000" dirty="0" smtClean="0">
              <a:solidFill>
                <a:srgbClr val="A0C873"/>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bg1"/>
                </a:solidFill>
              </a:defRPr>
            </a:lvl1pPr>
          </a:lstStyle>
          <a:p>
            <a:r>
              <a:rPr lang="fr-FR" dirty="0" smtClean="0"/>
              <a:t>Titre de la présentation</a:t>
            </a:r>
            <a:br>
              <a:rPr lang="fr-FR" dirty="0" smtClean="0"/>
            </a:br>
            <a:r>
              <a:rPr lang="fr-FR" dirty="0" smtClean="0"/>
              <a:t>sur 2 lignes</a:t>
            </a:r>
            <a:endParaRPr lang="fr-FR"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FR"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Nom Prénom</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Lieu, 00/00/2015</a:t>
            </a:r>
          </a:p>
        </p:txBody>
      </p:sp>
      <p:pic>
        <p:nvPicPr>
          <p:cNvPr id="1027" name="Picture 3" descr="C:\Users\ChristineB\Seenk-D\BNPP\2015-02\PPT_43-0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0587" y="5995988"/>
            <a:ext cx="3206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ristineB\Seenk-D\BNPP\2015-02\PPT_43-06.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7975" y="5799137"/>
            <a:ext cx="2959100"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880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u contenu 2"/>
          <p:cNvSpPr>
            <a:spLocks noGrp="1"/>
          </p:cNvSpPr>
          <p:nvPr>
            <p:ph idx="1"/>
          </p:nvPr>
        </p:nvSpPr>
        <p:spPr>
          <a:xfrm>
            <a:off x="342578" y="1137312"/>
            <a:ext cx="8460000" cy="4785129"/>
          </a:xfrm>
        </p:spPr>
        <p:txBody>
          <a:bodyPr/>
          <a:lstStyle>
            <a:lvl2pPr marL="358775" indent="-179388">
              <a:defRPr/>
            </a:lvl2pPr>
            <a:lvl3pPr marL="538163" indent="-182563">
              <a:defRPr/>
            </a:lvl3pPr>
            <a:lvl4pPr marL="719138" indent="-173038">
              <a:defRPr/>
            </a:lvl4pPr>
            <a:lvl5pPr marL="3175" indent="4763">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6" name="Connecteur droit 15"/>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164237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ARTIE">
    <p:spTree>
      <p:nvGrpSpPr>
        <p:cNvPr id="1" name=""/>
        <p:cNvGrpSpPr/>
        <p:nvPr/>
      </p:nvGrpSpPr>
      <p:grpSpPr>
        <a:xfrm>
          <a:off x="0" y="0"/>
          <a:ext cx="0" cy="0"/>
          <a:chOff x="0" y="0"/>
          <a:chExt cx="0" cy="0"/>
        </a:xfrm>
      </p:grpSpPr>
      <p:sp>
        <p:nvSpPr>
          <p:cNvPr id="9" name="Titre 1"/>
          <p:cNvSpPr>
            <a:spLocks noGrp="1"/>
          </p:cNvSpPr>
          <p:nvPr>
            <p:ph type="ctrTitle" hasCustomPrompt="1"/>
          </p:nvPr>
        </p:nvSpPr>
        <p:spPr>
          <a:xfrm>
            <a:off x="2061244" y="2161430"/>
            <a:ext cx="6183163" cy="2851745"/>
          </a:xfrm>
        </p:spPr>
        <p:txBody>
          <a:bodyPr anchor="t">
            <a:noAutofit/>
          </a:bodyPr>
          <a:lstStyle>
            <a:lvl1pPr algn="l">
              <a:lnSpc>
                <a:spcPct val="85000"/>
              </a:lnSpc>
              <a:defRPr sz="3600" b="1" cap="all" baseline="0">
                <a:solidFill>
                  <a:schemeClr val="accent1"/>
                </a:solidFill>
              </a:defRPr>
            </a:lvl1pPr>
          </a:lstStyle>
          <a:p>
            <a:r>
              <a:rPr lang="fr-FR" dirty="0" smtClean="0"/>
              <a:t>Titre de la partie</a:t>
            </a:r>
            <a:endParaRPr lang="fr-FR" dirty="0"/>
          </a:p>
        </p:txBody>
      </p:sp>
      <p:sp>
        <p:nvSpPr>
          <p:cNvPr id="10" name="Sous-titre 2"/>
          <p:cNvSpPr>
            <a:spLocks noGrp="1"/>
          </p:cNvSpPr>
          <p:nvPr>
            <p:ph type="subTitle" idx="1" hasCustomPrompt="1"/>
          </p:nvPr>
        </p:nvSpPr>
        <p:spPr>
          <a:xfrm>
            <a:off x="1432223" y="1681758"/>
            <a:ext cx="504000" cy="504000"/>
          </a:xfrm>
          <a:solidFill>
            <a:schemeClr val="accent1"/>
          </a:solidFill>
          <a:ln>
            <a:noFill/>
          </a:ln>
        </p:spPr>
        <p:txBody>
          <a:bodyPr anchor="ctr">
            <a:noAutofit/>
          </a:bodyPr>
          <a:lstStyle>
            <a:lvl1pPr marL="0" indent="0" algn="ctr">
              <a:buNone/>
              <a:defRPr sz="3600" b="1"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0</a:t>
            </a:r>
            <a:endParaRPr lang="fr-FR" dirty="0"/>
          </a:p>
        </p:txBody>
      </p:sp>
    </p:spTree>
    <p:extLst>
      <p:ext uri="{BB962C8B-B14F-4D97-AF65-F5344CB8AC3E}">
        <p14:creationId xmlns:p14="http://schemas.microsoft.com/office/powerpoint/2010/main" val="3060314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0" name="Espace réservé du texte 2"/>
          <p:cNvSpPr>
            <a:spLocks noGrp="1"/>
          </p:cNvSpPr>
          <p:nvPr>
            <p:ph type="body" idx="13" hasCustomPrompt="1"/>
          </p:nvPr>
        </p:nvSpPr>
        <p:spPr>
          <a:xfrm>
            <a:off x="755576" y="1658894"/>
            <a:ext cx="8064424" cy="4002354"/>
          </a:xfrm>
        </p:spPr>
        <p:txBody>
          <a:bodyPr lIns="0" anchor="ctr">
            <a:normAutofit/>
          </a:bodyPr>
          <a:lstStyle>
            <a:lvl1pPr marL="363538" indent="-363538">
              <a:lnSpc>
                <a:spcPct val="200000"/>
              </a:lnSpc>
              <a:buClr>
                <a:srgbClr val="E6A01E"/>
              </a:buClr>
              <a:buSzPct val="100000"/>
              <a:buFont typeface="+mj-lt"/>
              <a:buAutoNum type="arabicPeriod"/>
              <a:tabLst>
                <a:tab pos="2690813" algn="l"/>
              </a:tabLst>
              <a:defRPr sz="20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Titre Partie 1</a:t>
            </a:r>
          </a:p>
        </p:txBody>
      </p:sp>
      <p:sp>
        <p:nvSpPr>
          <p:cNvPr id="2" name="Titre 1"/>
          <p:cNvSpPr>
            <a:spLocks noGrp="1"/>
          </p:cNvSpPr>
          <p:nvPr>
            <p:ph type="title" hasCustomPrompt="1"/>
          </p:nvPr>
        </p:nvSpPr>
        <p:spPr/>
        <p:txBody>
          <a:bodyPr/>
          <a:lstStyle>
            <a:lvl1pPr>
              <a:defRPr/>
            </a:lvl1pPr>
          </a:lstStyle>
          <a:p>
            <a:r>
              <a:rPr lang="fr-FR" dirty="0" smtClean="0"/>
              <a:t>Slide sommaire</a:t>
            </a:r>
            <a:endParaRPr lang="fr-FR" dirty="0"/>
          </a:p>
        </p:txBody>
      </p:sp>
      <p:cxnSp>
        <p:nvCxnSpPr>
          <p:cNvPr id="9" name="Connecteur droit 8"/>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053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mtClean="0"/>
              <a:t>Modifiez le style du titre</a:t>
            </a:r>
            <a:endParaRPr lang="fr-FR"/>
          </a:p>
        </p:txBody>
      </p:sp>
      <p:cxnSp>
        <p:nvCxnSpPr>
          <p:cNvPr id="9" name="Connecteur droit 8"/>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151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ED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403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grpSp>
        <p:nvGrpSpPr>
          <p:cNvPr id="2" name="Groupe 1"/>
          <p:cNvGrpSpPr/>
          <p:nvPr userDrawn="1"/>
        </p:nvGrpSpPr>
        <p:grpSpPr>
          <a:xfrm>
            <a:off x="0" y="6436043"/>
            <a:ext cx="9146542" cy="356116"/>
            <a:chOff x="0" y="6436043"/>
            <a:chExt cx="9146542" cy="356116"/>
          </a:xfrm>
        </p:grpSpPr>
        <p:sp>
          <p:nvSpPr>
            <p:cNvPr id="3" name="Line 23"/>
            <p:cNvSpPr>
              <a:spLocks noChangeShapeType="1"/>
            </p:cNvSpPr>
            <p:nvPr userDrawn="1"/>
          </p:nvSpPr>
          <p:spPr bwMode="gray">
            <a:xfrm>
              <a:off x="0" y="6436043"/>
              <a:ext cx="91465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solidFill>
                  <a:srgbClr val="FFFFFF"/>
                </a:solidFill>
              </a:endParaRPr>
            </a:p>
          </p:txBody>
        </p:sp>
        <p:pic>
          <p:nvPicPr>
            <p:cNvPr id="4" name="Picture 3" descr="C:\Users\ChristineB\Seenk-D\BNPP\2015-02\PPT_43-07.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47" y="6492122"/>
              <a:ext cx="15398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ChristineB\Seenk-D\BNPP\2015-02\PPT_43-08.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87967" y="6593075"/>
              <a:ext cx="2002337" cy="136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82184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6" y="0"/>
            <a:ext cx="9141693" cy="685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userDrawn="1"/>
        </p:nvSpPr>
        <p:spPr>
          <a:xfrm>
            <a:off x="2743225" y="1806724"/>
            <a:ext cx="3636000" cy="3168000"/>
          </a:xfrm>
          <a:prstGeom prst="rect">
            <a:avLst/>
          </a:prstGeom>
          <a:solidFill>
            <a:schemeClr val="accent1"/>
          </a:solidFill>
          <a:ln>
            <a:noFill/>
          </a:ln>
        </p:spPr>
        <p:txBody>
          <a:bodyPr wrap="square" lIns="324000" tIns="216000" rIns="0" bIns="0" rtlCol="0">
            <a:noAutofit/>
          </a:bodyPr>
          <a:lstStyle/>
          <a:p>
            <a:pPr fontAlgn="auto">
              <a:spcBef>
                <a:spcPts val="0"/>
              </a:spcBef>
              <a:spcAft>
                <a:spcPts val="600"/>
              </a:spcAft>
            </a:pPr>
            <a:r>
              <a:rPr lang="fr-FR" sz="5600" dirty="0" smtClean="0">
                <a:solidFill>
                  <a:srgbClr val="FFFFFF"/>
                </a:solidFill>
                <a:latin typeface="Arial Narrow"/>
              </a:rPr>
              <a:t>MERCI</a:t>
            </a:r>
          </a:p>
          <a:p>
            <a:pPr fontAlgn="auto">
              <a:spcBef>
                <a:spcPts val="0"/>
              </a:spcBef>
              <a:spcAft>
                <a:spcPts val="0"/>
              </a:spcAft>
            </a:pPr>
            <a:r>
              <a:rPr lang="fr-FR" sz="2400" dirty="0" smtClean="0">
                <a:solidFill>
                  <a:srgbClr val="FFFFFF"/>
                </a:solidFill>
                <a:latin typeface="Arial Narrow"/>
              </a:rPr>
              <a:t>BNP PARIBAS</a:t>
            </a:r>
          </a:p>
          <a:p>
            <a:pPr fontAlgn="auto">
              <a:spcBef>
                <a:spcPts val="0"/>
              </a:spcBef>
              <a:spcAft>
                <a:spcPts val="0"/>
              </a:spcAft>
            </a:pPr>
            <a:r>
              <a:rPr lang="fr-FR" sz="2000" dirty="0" smtClean="0">
                <a:solidFill>
                  <a:srgbClr val="FFFFFF"/>
                </a:solidFill>
                <a:latin typeface="Arial Narrow"/>
              </a:rPr>
              <a:t>16, rue de Hanovre 75002 Paris</a:t>
            </a:r>
          </a:p>
          <a:p>
            <a:pPr fontAlgn="auto">
              <a:spcBef>
                <a:spcPts val="0"/>
              </a:spcBef>
              <a:spcAft>
                <a:spcPts val="0"/>
              </a:spcAft>
            </a:pPr>
            <a:r>
              <a:rPr lang="fr-FR" sz="2000" dirty="0" smtClean="0">
                <a:solidFill>
                  <a:srgbClr val="FFFFFF"/>
                </a:solidFill>
                <a:latin typeface="Arial Narrow"/>
              </a:rPr>
              <a:t>Tél. : +33 (0)1 55 44 33 22</a:t>
            </a:r>
          </a:p>
          <a:p>
            <a:pPr fontAlgn="auto">
              <a:spcBef>
                <a:spcPts val="0"/>
              </a:spcBef>
              <a:spcAft>
                <a:spcPts val="0"/>
              </a:spcAft>
            </a:pPr>
            <a:r>
              <a:rPr lang="fr-FR" sz="2000" dirty="0" smtClean="0">
                <a:solidFill>
                  <a:srgbClr val="FFFFFF"/>
                </a:solidFill>
                <a:latin typeface="Arial Narrow"/>
              </a:rPr>
              <a:t>Fax : +33 (0)1 11 22 33 44</a:t>
            </a:r>
          </a:p>
          <a:p>
            <a:pPr fontAlgn="auto">
              <a:spcBef>
                <a:spcPts val="0"/>
              </a:spcBef>
              <a:spcAft>
                <a:spcPts val="0"/>
              </a:spcAft>
            </a:pPr>
            <a:r>
              <a:rPr lang="fr-FR" sz="3200" dirty="0" smtClean="0">
                <a:solidFill>
                  <a:srgbClr val="FFFFFF"/>
                </a:solidFill>
                <a:latin typeface="Arial Narrow"/>
              </a:rPr>
              <a:t>bnpparibas.com</a:t>
            </a:r>
            <a:endParaRPr lang="fr-FR" sz="3200" dirty="0" smtClean="0">
              <a:solidFill>
                <a:srgbClr val="D2DCAA"/>
              </a:solidFill>
              <a:latin typeface="Arial Narrow"/>
            </a:endParaRPr>
          </a:p>
        </p:txBody>
      </p:sp>
    </p:spTree>
    <p:extLst>
      <p:ext uri="{BB962C8B-B14F-4D97-AF65-F5344CB8AC3E}">
        <p14:creationId xmlns:p14="http://schemas.microsoft.com/office/powerpoint/2010/main" val="3206741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Tree>
    <p:extLst>
      <p:ext uri="{BB962C8B-B14F-4D97-AF65-F5344CB8AC3E}">
        <p14:creationId xmlns:p14="http://schemas.microsoft.com/office/powerpoint/2010/main" val="3443778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ULEURS">
    <p:spTree>
      <p:nvGrpSpPr>
        <p:cNvPr id="1" name=""/>
        <p:cNvGrpSpPr/>
        <p:nvPr/>
      </p:nvGrpSpPr>
      <p:grpSpPr>
        <a:xfrm>
          <a:off x="0" y="0"/>
          <a:ext cx="0" cy="0"/>
          <a:chOff x="0" y="0"/>
          <a:chExt cx="0" cy="0"/>
        </a:xfrm>
      </p:grpSpPr>
      <p:sp>
        <p:nvSpPr>
          <p:cNvPr id="10" name="Titre 9"/>
          <p:cNvSpPr>
            <a:spLocks noGrp="1"/>
          </p:cNvSpPr>
          <p:nvPr>
            <p:ph type="title" hasCustomPrompt="1"/>
          </p:nvPr>
        </p:nvSpPr>
        <p:spPr/>
        <p:txBody>
          <a:bodyPr/>
          <a:lstStyle>
            <a:lvl1pPr>
              <a:defRPr/>
            </a:lvl1pPr>
          </a:lstStyle>
          <a:p>
            <a:r>
              <a:rPr lang="fr-FR" dirty="0" smtClean="0"/>
              <a:t>Couleurs</a:t>
            </a:r>
            <a:endParaRPr lang="fr-FR" dirty="0"/>
          </a:p>
        </p:txBody>
      </p:sp>
      <p:sp>
        <p:nvSpPr>
          <p:cNvPr id="9" name="Text Box 3"/>
          <p:cNvSpPr txBox="1">
            <a:spLocks noChangeArrowheads="1"/>
          </p:cNvSpPr>
          <p:nvPr userDrawn="1"/>
        </p:nvSpPr>
        <p:spPr bwMode="auto">
          <a:xfrm>
            <a:off x="1908176" y="3761210"/>
            <a:ext cx="727075" cy="723906"/>
          </a:xfrm>
          <a:prstGeom prst="rect">
            <a:avLst/>
          </a:prstGeom>
          <a:solidFill>
            <a:srgbClr val="6473A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a:solidFill>
                  <a:srgbClr val="000000"/>
                </a:solidFill>
                <a:latin typeface="Arial"/>
              </a:rPr>
              <a:t>R 100</a:t>
            </a:r>
          </a:p>
          <a:p>
            <a:pPr algn="ctr" fontAlgn="auto">
              <a:spcBef>
                <a:spcPts val="0"/>
              </a:spcBef>
              <a:spcAft>
                <a:spcPts val="0"/>
              </a:spcAft>
            </a:pPr>
            <a:r>
              <a:rPr lang="fr-FR" altLang="fr-FR" sz="1100">
                <a:solidFill>
                  <a:srgbClr val="000000"/>
                </a:solidFill>
                <a:latin typeface="Arial"/>
              </a:rPr>
              <a:t>V 115</a:t>
            </a:r>
          </a:p>
          <a:p>
            <a:pPr algn="ctr" fontAlgn="auto">
              <a:spcBef>
                <a:spcPts val="0"/>
              </a:spcBef>
              <a:spcAft>
                <a:spcPts val="0"/>
              </a:spcAft>
            </a:pPr>
            <a:r>
              <a:rPr lang="fr-FR" altLang="fr-FR" sz="1100">
                <a:solidFill>
                  <a:srgbClr val="000000"/>
                </a:solidFill>
                <a:latin typeface="Arial"/>
              </a:rPr>
              <a:t>B 175</a:t>
            </a:r>
          </a:p>
        </p:txBody>
      </p:sp>
      <p:sp>
        <p:nvSpPr>
          <p:cNvPr id="12" name="Text Box 4"/>
          <p:cNvSpPr txBox="1">
            <a:spLocks noChangeArrowheads="1"/>
          </p:cNvSpPr>
          <p:nvPr userDrawn="1"/>
        </p:nvSpPr>
        <p:spPr bwMode="auto">
          <a:xfrm>
            <a:off x="1908176" y="1552968"/>
            <a:ext cx="727075" cy="723904"/>
          </a:xfrm>
          <a:prstGeom prst="rect">
            <a:avLst/>
          </a:prstGeom>
          <a:solidFill>
            <a:srgbClr val="4BC8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a:solidFill>
                  <a:srgbClr val="000000"/>
                </a:solidFill>
                <a:latin typeface="Arial"/>
              </a:rPr>
              <a:t>R 075</a:t>
            </a:r>
          </a:p>
          <a:p>
            <a:pPr algn="ctr" fontAlgn="auto">
              <a:spcBef>
                <a:spcPts val="0"/>
              </a:spcBef>
              <a:spcAft>
                <a:spcPts val="0"/>
              </a:spcAft>
            </a:pPr>
            <a:r>
              <a:rPr lang="fr-FR" altLang="fr-FR" sz="1100">
                <a:solidFill>
                  <a:srgbClr val="000000"/>
                </a:solidFill>
                <a:latin typeface="Arial"/>
              </a:rPr>
              <a:t>V 200</a:t>
            </a:r>
          </a:p>
          <a:p>
            <a:pPr algn="ctr" fontAlgn="auto">
              <a:spcBef>
                <a:spcPts val="0"/>
              </a:spcBef>
              <a:spcAft>
                <a:spcPts val="0"/>
              </a:spcAft>
            </a:pPr>
            <a:r>
              <a:rPr lang="fr-FR" altLang="fr-FR" sz="1100">
                <a:solidFill>
                  <a:srgbClr val="000000"/>
                </a:solidFill>
                <a:latin typeface="Arial"/>
              </a:rPr>
              <a:t>B 220</a:t>
            </a:r>
          </a:p>
        </p:txBody>
      </p:sp>
      <p:sp>
        <p:nvSpPr>
          <p:cNvPr id="13" name="Text Box 5"/>
          <p:cNvSpPr txBox="1">
            <a:spLocks noChangeArrowheads="1"/>
          </p:cNvSpPr>
          <p:nvPr userDrawn="1"/>
        </p:nvSpPr>
        <p:spPr bwMode="auto">
          <a:xfrm>
            <a:off x="3854451" y="1552968"/>
            <a:ext cx="727075" cy="723904"/>
          </a:xfrm>
          <a:prstGeom prst="rect">
            <a:avLst/>
          </a:prstGeom>
          <a:solidFill>
            <a:srgbClr val="F0F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a:solidFill>
                  <a:srgbClr val="000000"/>
                </a:solidFill>
                <a:latin typeface="Arial"/>
              </a:rPr>
              <a:t>R 240</a:t>
            </a:r>
          </a:p>
          <a:p>
            <a:pPr algn="ctr" fontAlgn="auto">
              <a:spcBef>
                <a:spcPts val="0"/>
              </a:spcBef>
              <a:spcAft>
                <a:spcPts val="0"/>
              </a:spcAft>
            </a:pPr>
            <a:r>
              <a:rPr lang="fr-FR" altLang="fr-FR" sz="1100">
                <a:solidFill>
                  <a:srgbClr val="000000"/>
                </a:solidFill>
                <a:latin typeface="Arial"/>
              </a:rPr>
              <a:t>V 240</a:t>
            </a:r>
          </a:p>
          <a:p>
            <a:pPr algn="ctr" fontAlgn="auto">
              <a:spcBef>
                <a:spcPts val="0"/>
              </a:spcBef>
              <a:spcAft>
                <a:spcPts val="0"/>
              </a:spcAft>
            </a:pPr>
            <a:r>
              <a:rPr lang="fr-FR" altLang="fr-FR" sz="1100">
                <a:solidFill>
                  <a:srgbClr val="000000"/>
                </a:solidFill>
                <a:latin typeface="Arial"/>
              </a:rPr>
              <a:t>B 080</a:t>
            </a:r>
          </a:p>
        </p:txBody>
      </p:sp>
      <p:sp>
        <p:nvSpPr>
          <p:cNvPr id="14" name="Text Box 6"/>
          <p:cNvSpPr txBox="1">
            <a:spLocks noChangeArrowheads="1"/>
          </p:cNvSpPr>
          <p:nvPr userDrawn="1"/>
        </p:nvSpPr>
        <p:spPr bwMode="auto">
          <a:xfrm>
            <a:off x="3854451" y="2657089"/>
            <a:ext cx="727075" cy="723904"/>
          </a:xfrm>
          <a:prstGeom prst="rect">
            <a:avLst/>
          </a:prstGeom>
          <a:solidFill>
            <a:srgbClr val="DCDC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a:solidFill>
                  <a:srgbClr val="000000"/>
                </a:solidFill>
                <a:latin typeface="Arial"/>
              </a:rPr>
              <a:t>R 220</a:t>
            </a:r>
          </a:p>
          <a:p>
            <a:pPr algn="ctr" fontAlgn="auto">
              <a:spcBef>
                <a:spcPts val="0"/>
              </a:spcBef>
              <a:spcAft>
                <a:spcPts val="0"/>
              </a:spcAft>
            </a:pPr>
            <a:r>
              <a:rPr lang="fr-FR" altLang="fr-FR" sz="1100">
                <a:solidFill>
                  <a:srgbClr val="000000"/>
                </a:solidFill>
                <a:latin typeface="Arial"/>
              </a:rPr>
              <a:t>V 220</a:t>
            </a:r>
          </a:p>
          <a:p>
            <a:pPr algn="ctr" fontAlgn="auto">
              <a:spcBef>
                <a:spcPts val="0"/>
              </a:spcBef>
              <a:spcAft>
                <a:spcPts val="0"/>
              </a:spcAft>
            </a:pPr>
            <a:r>
              <a:rPr lang="fr-FR" altLang="fr-FR" sz="1100">
                <a:solidFill>
                  <a:srgbClr val="000000"/>
                </a:solidFill>
                <a:latin typeface="Arial"/>
              </a:rPr>
              <a:t>B 030</a:t>
            </a:r>
          </a:p>
        </p:txBody>
      </p:sp>
      <p:sp>
        <p:nvSpPr>
          <p:cNvPr id="15" name="Text Box 7"/>
          <p:cNvSpPr txBox="1">
            <a:spLocks noChangeArrowheads="1"/>
          </p:cNvSpPr>
          <p:nvPr userDrawn="1"/>
        </p:nvSpPr>
        <p:spPr bwMode="auto">
          <a:xfrm>
            <a:off x="3854451" y="3761210"/>
            <a:ext cx="727075" cy="723906"/>
          </a:xfrm>
          <a:prstGeom prst="rect">
            <a:avLst/>
          </a:prstGeom>
          <a:solidFill>
            <a:srgbClr val="E6A01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a:solidFill>
                  <a:srgbClr val="000000"/>
                </a:solidFill>
                <a:latin typeface="Arial"/>
              </a:rPr>
              <a:t>R 230</a:t>
            </a:r>
          </a:p>
          <a:p>
            <a:pPr algn="ctr" fontAlgn="auto">
              <a:spcBef>
                <a:spcPts val="0"/>
              </a:spcBef>
              <a:spcAft>
                <a:spcPts val="0"/>
              </a:spcAft>
            </a:pPr>
            <a:r>
              <a:rPr lang="fr-FR" altLang="fr-FR" sz="1100">
                <a:solidFill>
                  <a:srgbClr val="000000"/>
                </a:solidFill>
                <a:latin typeface="Arial"/>
              </a:rPr>
              <a:t>V 160</a:t>
            </a:r>
          </a:p>
          <a:p>
            <a:pPr algn="ctr" fontAlgn="auto">
              <a:spcBef>
                <a:spcPts val="0"/>
              </a:spcBef>
              <a:spcAft>
                <a:spcPts val="0"/>
              </a:spcAft>
            </a:pPr>
            <a:r>
              <a:rPr lang="fr-FR" altLang="fr-FR" sz="1100">
                <a:solidFill>
                  <a:srgbClr val="000000"/>
                </a:solidFill>
                <a:latin typeface="Arial"/>
              </a:rPr>
              <a:t>B 030</a:t>
            </a:r>
          </a:p>
        </p:txBody>
      </p:sp>
      <p:sp>
        <p:nvSpPr>
          <p:cNvPr id="16" name="Text Box 8"/>
          <p:cNvSpPr txBox="1">
            <a:spLocks noChangeArrowheads="1"/>
          </p:cNvSpPr>
          <p:nvPr userDrawn="1"/>
        </p:nvSpPr>
        <p:spPr bwMode="auto">
          <a:xfrm>
            <a:off x="3854451" y="4865334"/>
            <a:ext cx="727075" cy="723906"/>
          </a:xfrm>
          <a:prstGeom prst="rect">
            <a:avLst/>
          </a:prstGeom>
          <a:solidFill>
            <a:srgbClr val="DC7D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a:solidFill>
                  <a:srgbClr val="000000"/>
                </a:solidFill>
                <a:latin typeface="Arial"/>
              </a:rPr>
              <a:t>R 220</a:t>
            </a:r>
          </a:p>
          <a:p>
            <a:pPr algn="ctr" fontAlgn="auto">
              <a:spcBef>
                <a:spcPts val="0"/>
              </a:spcBef>
              <a:spcAft>
                <a:spcPts val="0"/>
              </a:spcAft>
            </a:pPr>
            <a:r>
              <a:rPr lang="fr-FR" altLang="fr-FR" sz="1100">
                <a:solidFill>
                  <a:srgbClr val="000000"/>
                </a:solidFill>
                <a:latin typeface="Arial"/>
              </a:rPr>
              <a:t>V 125</a:t>
            </a:r>
          </a:p>
          <a:p>
            <a:pPr algn="ctr" fontAlgn="auto">
              <a:spcBef>
                <a:spcPts val="0"/>
              </a:spcBef>
              <a:spcAft>
                <a:spcPts val="0"/>
              </a:spcAft>
            </a:pPr>
            <a:r>
              <a:rPr lang="fr-FR" altLang="fr-FR" sz="1100">
                <a:solidFill>
                  <a:srgbClr val="000000"/>
                </a:solidFill>
                <a:latin typeface="Arial"/>
              </a:rPr>
              <a:t>B 050</a:t>
            </a:r>
          </a:p>
        </p:txBody>
      </p:sp>
      <p:sp>
        <p:nvSpPr>
          <p:cNvPr id="17" name="Text Box 9"/>
          <p:cNvSpPr txBox="1">
            <a:spLocks noChangeArrowheads="1"/>
          </p:cNvSpPr>
          <p:nvPr userDrawn="1"/>
        </p:nvSpPr>
        <p:spPr bwMode="auto">
          <a:xfrm>
            <a:off x="5726114" y="1552968"/>
            <a:ext cx="727075" cy="723904"/>
          </a:xfrm>
          <a:prstGeom prst="rect">
            <a:avLst/>
          </a:prstGeom>
          <a:solidFill>
            <a:srgbClr val="D2DC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a:solidFill>
                  <a:srgbClr val="000000"/>
                </a:solidFill>
                <a:latin typeface="Arial"/>
              </a:rPr>
              <a:t>R 210</a:t>
            </a:r>
          </a:p>
          <a:p>
            <a:pPr algn="ctr" fontAlgn="auto">
              <a:spcBef>
                <a:spcPts val="0"/>
              </a:spcBef>
              <a:spcAft>
                <a:spcPts val="0"/>
              </a:spcAft>
            </a:pPr>
            <a:r>
              <a:rPr lang="fr-FR" altLang="fr-FR" sz="1100">
                <a:solidFill>
                  <a:srgbClr val="000000"/>
                </a:solidFill>
                <a:latin typeface="Arial"/>
              </a:rPr>
              <a:t>V 220</a:t>
            </a:r>
          </a:p>
          <a:p>
            <a:pPr algn="ctr" fontAlgn="auto">
              <a:spcBef>
                <a:spcPts val="0"/>
              </a:spcBef>
              <a:spcAft>
                <a:spcPts val="0"/>
              </a:spcAft>
            </a:pPr>
            <a:r>
              <a:rPr lang="fr-FR" altLang="fr-FR" sz="1100">
                <a:solidFill>
                  <a:srgbClr val="000000"/>
                </a:solidFill>
                <a:latin typeface="Arial"/>
              </a:rPr>
              <a:t>B 170</a:t>
            </a:r>
          </a:p>
        </p:txBody>
      </p:sp>
      <p:sp>
        <p:nvSpPr>
          <p:cNvPr id="18" name="Text Box 10"/>
          <p:cNvSpPr txBox="1">
            <a:spLocks noChangeArrowheads="1"/>
          </p:cNvSpPr>
          <p:nvPr userDrawn="1"/>
        </p:nvSpPr>
        <p:spPr bwMode="auto">
          <a:xfrm>
            <a:off x="5726114" y="2657089"/>
            <a:ext cx="727075" cy="723904"/>
          </a:xfrm>
          <a:prstGeom prst="rect">
            <a:avLst/>
          </a:prstGeom>
          <a:solidFill>
            <a:srgbClr val="A0C873"/>
          </a:solidFill>
          <a:ln>
            <a:noFill/>
          </a:ln>
          <a:effectLst/>
          <a:extLst/>
        </p:spPr>
        <p:txBody>
          <a:bodyPr lIns="0" tIns="0" rIns="0" bIns="0" anchor="ctr"/>
          <a:lstStyle/>
          <a:p>
            <a:pPr algn="ctr" fontAlgn="auto">
              <a:spcBef>
                <a:spcPts val="0"/>
              </a:spcBef>
              <a:spcAft>
                <a:spcPts val="0"/>
              </a:spcAft>
            </a:pPr>
            <a:r>
              <a:rPr lang="fr-FR" altLang="fr-FR" sz="1100">
                <a:solidFill>
                  <a:srgbClr val="000000"/>
                </a:solidFill>
                <a:latin typeface="Arial"/>
              </a:rPr>
              <a:t>R 160</a:t>
            </a:r>
          </a:p>
          <a:p>
            <a:pPr algn="ctr" fontAlgn="auto">
              <a:spcBef>
                <a:spcPts val="0"/>
              </a:spcBef>
              <a:spcAft>
                <a:spcPts val="0"/>
              </a:spcAft>
            </a:pPr>
            <a:r>
              <a:rPr lang="fr-FR" altLang="fr-FR" sz="1100">
                <a:solidFill>
                  <a:srgbClr val="000000"/>
                </a:solidFill>
                <a:latin typeface="Arial"/>
              </a:rPr>
              <a:t>V 200</a:t>
            </a:r>
          </a:p>
          <a:p>
            <a:pPr algn="ctr" fontAlgn="auto">
              <a:spcBef>
                <a:spcPts val="0"/>
              </a:spcBef>
              <a:spcAft>
                <a:spcPts val="0"/>
              </a:spcAft>
            </a:pPr>
            <a:r>
              <a:rPr lang="fr-FR" altLang="fr-FR" sz="1100">
                <a:solidFill>
                  <a:srgbClr val="000000"/>
                </a:solidFill>
                <a:latin typeface="Arial"/>
              </a:rPr>
              <a:t>B 115</a:t>
            </a:r>
          </a:p>
        </p:txBody>
      </p:sp>
      <p:sp>
        <p:nvSpPr>
          <p:cNvPr id="19" name="Text Box 11"/>
          <p:cNvSpPr txBox="1">
            <a:spLocks noChangeArrowheads="1"/>
          </p:cNvSpPr>
          <p:nvPr userDrawn="1"/>
        </p:nvSpPr>
        <p:spPr bwMode="auto">
          <a:xfrm>
            <a:off x="5726114" y="3761210"/>
            <a:ext cx="727075" cy="723906"/>
          </a:xfrm>
          <a:prstGeom prst="rect">
            <a:avLst/>
          </a:prstGeom>
          <a:solidFill>
            <a:srgbClr val="64A0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a:solidFill>
                  <a:srgbClr val="000000"/>
                </a:solidFill>
                <a:latin typeface="Arial"/>
              </a:rPr>
              <a:t>R 100</a:t>
            </a:r>
          </a:p>
          <a:p>
            <a:pPr algn="ctr" fontAlgn="auto">
              <a:spcBef>
                <a:spcPts val="0"/>
              </a:spcBef>
              <a:spcAft>
                <a:spcPts val="0"/>
              </a:spcAft>
            </a:pPr>
            <a:r>
              <a:rPr lang="fr-FR" altLang="fr-FR" sz="1100">
                <a:solidFill>
                  <a:srgbClr val="000000"/>
                </a:solidFill>
                <a:latin typeface="Arial"/>
              </a:rPr>
              <a:t>V 160</a:t>
            </a:r>
          </a:p>
          <a:p>
            <a:pPr algn="ctr" fontAlgn="auto">
              <a:spcBef>
                <a:spcPts val="0"/>
              </a:spcBef>
              <a:spcAft>
                <a:spcPts val="0"/>
              </a:spcAft>
            </a:pPr>
            <a:r>
              <a:rPr lang="fr-FR" altLang="fr-FR" sz="1100">
                <a:solidFill>
                  <a:srgbClr val="000000"/>
                </a:solidFill>
                <a:latin typeface="Arial"/>
              </a:rPr>
              <a:t>B 090</a:t>
            </a:r>
          </a:p>
        </p:txBody>
      </p:sp>
      <p:sp>
        <p:nvSpPr>
          <p:cNvPr id="20" name="Text Box 12"/>
          <p:cNvSpPr txBox="1">
            <a:spLocks noChangeArrowheads="1"/>
          </p:cNvSpPr>
          <p:nvPr userDrawn="1"/>
        </p:nvSpPr>
        <p:spPr bwMode="auto">
          <a:xfrm>
            <a:off x="1908176" y="4865334"/>
            <a:ext cx="727075" cy="723906"/>
          </a:xfrm>
          <a:prstGeom prst="rect">
            <a:avLst/>
          </a:prstGeom>
          <a:solidFill>
            <a:srgbClr val="505A9B"/>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a:solidFill>
                  <a:srgbClr val="000000"/>
                </a:solidFill>
                <a:latin typeface="Arial"/>
              </a:rPr>
              <a:t>R 080</a:t>
            </a:r>
          </a:p>
          <a:p>
            <a:pPr algn="ctr" fontAlgn="auto">
              <a:spcBef>
                <a:spcPts val="0"/>
              </a:spcBef>
              <a:spcAft>
                <a:spcPts val="0"/>
              </a:spcAft>
            </a:pPr>
            <a:r>
              <a:rPr lang="fr-FR" altLang="fr-FR" sz="1100">
                <a:solidFill>
                  <a:srgbClr val="000000"/>
                </a:solidFill>
                <a:latin typeface="Arial"/>
              </a:rPr>
              <a:t>V 090</a:t>
            </a:r>
          </a:p>
          <a:p>
            <a:pPr algn="ctr" fontAlgn="auto">
              <a:spcBef>
                <a:spcPts val="0"/>
              </a:spcBef>
              <a:spcAft>
                <a:spcPts val="0"/>
              </a:spcAft>
            </a:pPr>
            <a:r>
              <a:rPr lang="fr-FR" altLang="fr-FR" sz="1100">
                <a:solidFill>
                  <a:srgbClr val="000000"/>
                </a:solidFill>
                <a:latin typeface="Arial"/>
              </a:rPr>
              <a:t>B 155</a:t>
            </a:r>
          </a:p>
        </p:txBody>
      </p:sp>
      <p:sp>
        <p:nvSpPr>
          <p:cNvPr id="21" name="Text Box 13"/>
          <p:cNvSpPr txBox="1">
            <a:spLocks noChangeArrowheads="1"/>
          </p:cNvSpPr>
          <p:nvPr userDrawn="1"/>
        </p:nvSpPr>
        <p:spPr bwMode="auto">
          <a:xfrm>
            <a:off x="1908176" y="2657089"/>
            <a:ext cx="727075" cy="723904"/>
          </a:xfrm>
          <a:prstGeom prst="rect">
            <a:avLst/>
          </a:prstGeom>
          <a:solidFill>
            <a:srgbClr val="28A5C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a:solidFill>
                  <a:srgbClr val="000000"/>
                </a:solidFill>
                <a:latin typeface="Arial"/>
              </a:rPr>
              <a:t>R 040</a:t>
            </a:r>
          </a:p>
          <a:p>
            <a:pPr algn="ctr" fontAlgn="auto">
              <a:spcBef>
                <a:spcPts val="0"/>
              </a:spcBef>
              <a:spcAft>
                <a:spcPts val="0"/>
              </a:spcAft>
            </a:pPr>
            <a:r>
              <a:rPr lang="fr-FR" altLang="fr-FR" sz="1100">
                <a:solidFill>
                  <a:srgbClr val="000000"/>
                </a:solidFill>
                <a:latin typeface="Arial"/>
              </a:rPr>
              <a:t>V 165</a:t>
            </a:r>
          </a:p>
          <a:p>
            <a:pPr algn="ctr" fontAlgn="auto">
              <a:spcBef>
                <a:spcPts val="0"/>
              </a:spcBef>
              <a:spcAft>
                <a:spcPts val="0"/>
              </a:spcAft>
            </a:pPr>
            <a:r>
              <a:rPr lang="fr-FR" altLang="fr-FR" sz="1100">
                <a:solidFill>
                  <a:srgbClr val="000000"/>
                </a:solidFill>
                <a:latin typeface="Arial"/>
              </a:rPr>
              <a:t>B 195</a:t>
            </a:r>
          </a:p>
        </p:txBody>
      </p:sp>
      <p:sp>
        <p:nvSpPr>
          <p:cNvPr id="22" name="Text Box 14"/>
          <p:cNvSpPr txBox="1">
            <a:spLocks noChangeArrowheads="1"/>
          </p:cNvSpPr>
          <p:nvPr userDrawn="1"/>
        </p:nvSpPr>
        <p:spPr bwMode="auto">
          <a:xfrm>
            <a:off x="5726114" y="4865334"/>
            <a:ext cx="727075" cy="723906"/>
          </a:xfrm>
          <a:prstGeom prst="rect">
            <a:avLst/>
          </a:prstGeom>
          <a:solidFill>
            <a:srgbClr val="3C914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dirty="0">
                <a:solidFill>
                  <a:srgbClr val="000000"/>
                </a:solidFill>
                <a:latin typeface="Arial"/>
              </a:rPr>
              <a:t>R 060</a:t>
            </a:r>
          </a:p>
          <a:p>
            <a:pPr algn="ctr" fontAlgn="auto">
              <a:spcBef>
                <a:spcPts val="0"/>
              </a:spcBef>
              <a:spcAft>
                <a:spcPts val="0"/>
              </a:spcAft>
            </a:pPr>
            <a:r>
              <a:rPr lang="fr-FR" altLang="fr-FR" sz="1100" dirty="0">
                <a:solidFill>
                  <a:srgbClr val="000000"/>
                </a:solidFill>
                <a:latin typeface="Arial"/>
              </a:rPr>
              <a:t>V 145</a:t>
            </a:r>
          </a:p>
          <a:p>
            <a:pPr algn="ctr" fontAlgn="auto">
              <a:spcBef>
                <a:spcPts val="0"/>
              </a:spcBef>
              <a:spcAft>
                <a:spcPts val="0"/>
              </a:spcAft>
            </a:pPr>
            <a:r>
              <a:rPr lang="fr-FR" altLang="fr-FR" sz="1100" dirty="0">
                <a:solidFill>
                  <a:srgbClr val="000000"/>
                </a:solidFill>
                <a:latin typeface="Arial"/>
              </a:rPr>
              <a:t>B 070</a:t>
            </a:r>
          </a:p>
        </p:txBody>
      </p:sp>
      <p:sp>
        <p:nvSpPr>
          <p:cNvPr id="23" name="Text Box 15"/>
          <p:cNvSpPr txBox="1">
            <a:spLocks noChangeArrowheads="1"/>
          </p:cNvSpPr>
          <p:nvPr userDrawn="1"/>
        </p:nvSpPr>
        <p:spPr bwMode="auto">
          <a:xfrm>
            <a:off x="7435851" y="4865334"/>
            <a:ext cx="727075" cy="723906"/>
          </a:xfrm>
          <a:prstGeom prst="rect">
            <a:avLst/>
          </a:prstGeom>
          <a:solidFill>
            <a:srgbClr val="82A44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fontAlgn="auto">
              <a:spcBef>
                <a:spcPts val="0"/>
              </a:spcBef>
              <a:spcAft>
                <a:spcPts val="0"/>
              </a:spcAft>
            </a:pPr>
            <a:r>
              <a:rPr lang="fr-FR" altLang="fr-FR" sz="1100">
                <a:solidFill>
                  <a:srgbClr val="000000"/>
                </a:solidFill>
                <a:latin typeface="Arial"/>
              </a:rPr>
              <a:t>R 130</a:t>
            </a:r>
          </a:p>
          <a:p>
            <a:pPr algn="ctr" fontAlgn="auto">
              <a:spcBef>
                <a:spcPts val="0"/>
              </a:spcBef>
              <a:spcAft>
                <a:spcPts val="0"/>
              </a:spcAft>
            </a:pPr>
            <a:r>
              <a:rPr lang="fr-FR" altLang="fr-FR" sz="1100">
                <a:solidFill>
                  <a:srgbClr val="000000"/>
                </a:solidFill>
                <a:latin typeface="Arial"/>
              </a:rPr>
              <a:t>V 164</a:t>
            </a:r>
          </a:p>
          <a:p>
            <a:pPr algn="ctr" fontAlgn="auto">
              <a:spcBef>
                <a:spcPts val="0"/>
              </a:spcBef>
              <a:spcAft>
                <a:spcPts val="0"/>
              </a:spcAft>
            </a:pPr>
            <a:r>
              <a:rPr lang="fr-FR" altLang="fr-FR" sz="1100">
                <a:solidFill>
                  <a:srgbClr val="000000"/>
                </a:solidFill>
                <a:latin typeface="Arial"/>
              </a:rPr>
              <a:t>B 074</a:t>
            </a:r>
          </a:p>
        </p:txBody>
      </p:sp>
      <p:cxnSp>
        <p:nvCxnSpPr>
          <p:cNvPr id="24" name="Connecteur droit 23"/>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184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10" name="Titre 9"/>
          <p:cNvSpPr>
            <a:spLocks noGrp="1"/>
          </p:cNvSpPr>
          <p:nvPr>
            <p:ph type="title" hasCustomPrompt="1"/>
          </p:nvPr>
        </p:nvSpPr>
        <p:spPr/>
        <p:txBody>
          <a:bodyPr/>
          <a:lstStyle>
            <a:lvl1pPr>
              <a:defRPr/>
            </a:lvl1pPr>
          </a:lstStyle>
          <a:p>
            <a:r>
              <a:rPr lang="fr-FR" dirty="0" smtClean="0"/>
              <a:t>Graphiques</a:t>
            </a:r>
            <a:endParaRPr lang="fr-FR" dirty="0"/>
          </a:p>
        </p:txBody>
      </p:sp>
      <p:graphicFrame>
        <p:nvGraphicFramePr>
          <p:cNvPr id="24" name="Object 8"/>
          <p:cNvGraphicFramePr>
            <a:graphicFrameLocks noChangeAspect="1"/>
          </p:cNvGraphicFramePr>
          <p:nvPr userDrawn="1">
            <p:extLst>
              <p:ext uri="{D42A27DB-BD31-4B8C-83A1-F6EECF244321}">
                <p14:modId xmlns:p14="http://schemas.microsoft.com/office/powerpoint/2010/main" val="3258351015"/>
              </p:ext>
            </p:extLst>
          </p:nvPr>
        </p:nvGraphicFramePr>
        <p:xfrm>
          <a:off x="5014001" y="1579855"/>
          <a:ext cx="3411537" cy="2001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Object 3"/>
          <p:cNvGraphicFramePr>
            <a:graphicFrameLocks noChangeAspect="1"/>
          </p:cNvGraphicFramePr>
          <p:nvPr userDrawn="1">
            <p:extLst>
              <p:ext uri="{D42A27DB-BD31-4B8C-83A1-F6EECF244321}">
                <p14:modId xmlns:p14="http://schemas.microsoft.com/office/powerpoint/2010/main" val="1604365577"/>
              </p:ext>
            </p:extLst>
          </p:nvPr>
        </p:nvGraphicFramePr>
        <p:xfrm>
          <a:off x="1763688" y="3982304"/>
          <a:ext cx="2215230" cy="19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Object 3"/>
          <p:cNvGraphicFramePr>
            <a:graphicFrameLocks noChangeAspect="1"/>
          </p:cNvGraphicFramePr>
          <p:nvPr userDrawn="1">
            <p:extLst>
              <p:ext uri="{D42A27DB-BD31-4B8C-83A1-F6EECF244321}">
                <p14:modId xmlns:p14="http://schemas.microsoft.com/office/powerpoint/2010/main" val="99243250"/>
              </p:ext>
            </p:extLst>
          </p:nvPr>
        </p:nvGraphicFramePr>
        <p:xfrm>
          <a:off x="1331640" y="1563691"/>
          <a:ext cx="3214688" cy="188912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Box 3"/>
          <p:cNvSpPr txBox="1">
            <a:spLocks noChangeArrowheads="1"/>
          </p:cNvSpPr>
          <p:nvPr userDrawn="1"/>
        </p:nvSpPr>
        <p:spPr bwMode="auto">
          <a:xfrm>
            <a:off x="839788" y="1221194"/>
            <a:ext cx="34972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indent="268288" algn="l">
              <a:defRPr>
                <a:solidFill>
                  <a:schemeClr val="tx1"/>
                </a:solidFill>
                <a:latin typeface="Arial" charset="0"/>
              </a:defRPr>
            </a:lvl1pPr>
            <a:lvl2pPr marL="534988"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auto">
              <a:spcBef>
                <a:spcPts val="0"/>
              </a:spcBef>
              <a:spcAft>
                <a:spcPts val="0"/>
              </a:spcAft>
              <a:buFontTx/>
              <a:buBlip>
                <a:blip r:embed="rId5"/>
              </a:buBlip>
            </a:pPr>
            <a:r>
              <a:rPr lang="fr-FR" altLang="fr-FR" sz="1600">
                <a:solidFill>
                  <a:srgbClr val="000000"/>
                </a:solidFill>
                <a:latin typeface="Arial"/>
              </a:rPr>
              <a:t>Graphique 1</a:t>
            </a:r>
          </a:p>
        </p:txBody>
      </p:sp>
      <p:sp>
        <p:nvSpPr>
          <p:cNvPr id="13" name="Text Box 5"/>
          <p:cNvSpPr txBox="1">
            <a:spLocks noChangeArrowheads="1"/>
          </p:cNvSpPr>
          <p:nvPr userDrawn="1"/>
        </p:nvSpPr>
        <p:spPr bwMode="auto">
          <a:xfrm>
            <a:off x="5014913" y="1213574"/>
            <a:ext cx="34972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indent="268288" algn="l">
              <a:defRPr>
                <a:solidFill>
                  <a:schemeClr val="tx1"/>
                </a:solidFill>
                <a:latin typeface="Arial" charset="0"/>
              </a:defRPr>
            </a:lvl1pPr>
            <a:lvl2pPr marL="534988"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auto">
              <a:spcBef>
                <a:spcPts val="0"/>
              </a:spcBef>
              <a:spcAft>
                <a:spcPts val="0"/>
              </a:spcAft>
              <a:buFontTx/>
              <a:buBlip>
                <a:blip r:embed="rId5"/>
              </a:buBlip>
            </a:pPr>
            <a:r>
              <a:rPr lang="fr-FR" altLang="fr-FR" sz="1600" dirty="0">
                <a:solidFill>
                  <a:srgbClr val="000000"/>
                </a:solidFill>
                <a:latin typeface="Arial"/>
              </a:rPr>
              <a:t>Graphique 2</a:t>
            </a:r>
          </a:p>
        </p:txBody>
      </p:sp>
      <p:sp>
        <p:nvSpPr>
          <p:cNvPr id="14" name="Text Box 6"/>
          <p:cNvSpPr txBox="1">
            <a:spLocks noChangeArrowheads="1"/>
          </p:cNvSpPr>
          <p:nvPr userDrawn="1"/>
        </p:nvSpPr>
        <p:spPr bwMode="auto">
          <a:xfrm>
            <a:off x="839788" y="3770084"/>
            <a:ext cx="34972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indent="268288" algn="l">
              <a:defRPr>
                <a:solidFill>
                  <a:schemeClr val="tx1"/>
                </a:solidFill>
                <a:latin typeface="Arial" charset="0"/>
              </a:defRPr>
            </a:lvl1pPr>
            <a:lvl2pPr marL="534988" algn="l">
              <a:defRPr>
                <a:solidFill>
                  <a:schemeClr val="tx1"/>
                </a:solidFill>
                <a:latin typeface="Arial" charset="0"/>
              </a:defRPr>
            </a:lvl2pPr>
            <a:lvl3pPr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auto">
              <a:spcBef>
                <a:spcPts val="0"/>
              </a:spcBef>
              <a:spcAft>
                <a:spcPts val="0"/>
              </a:spcAft>
              <a:buFontTx/>
              <a:buBlip>
                <a:blip r:embed="rId5"/>
              </a:buBlip>
            </a:pPr>
            <a:r>
              <a:rPr lang="fr-FR" altLang="fr-FR" sz="1600" dirty="0">
                <a:solidFill>
                  <a:srgbClr val="000000"/>
                </a:solidFill>
                <a:latin typeface="Arial"/>
              </a:rPr>
              <a:t>Graphique 3</a:t>
            </a:r>
          </a:p>
        </p:txBody>
      </p:sp>
      <p:sp>
        <p:nvSpPr>
          <p:cNvPr id="15" name="Text Box 7"/>
          <p:cNvSpPr txBox="1">
            <a:spLocks noChangeArrowheads="1"/>
          </p:cNvSpPr>
          <p:nvPr userDrawn="1"/>
        </p:nvSpPr>
        <p:spPr bwMode="auto">
          <a:xfrm>
            <a:off x="839788" y="1579855"/>
            <a:ext cx="38311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fr-FR" altLang="fr-FR" sz="1000" i="1" dirty="0">
                <a:solidFill>
                  <a:srgbClr val="000000"/>
                </a:solidFill>
                <a:latin typeface="Arial"/>
              </a:rPr>
              <a:t>in €mn</a:t>
            </a:r>
          </a:p>
        </p:txBody>
      </p:sp>
      <p:sp>
        <p:nvSpPr>
          <p:cNvPr id="16" name="Text Box 7"/>
          <p:cNvSpPr txBox="1">
            <a:spLocks noChangeArrowheads="1"/>
          </p:cNvSpPr>
          <p:nvPr userDrawn="1"/>
        </p:nvSpPr>
        <p:spPr bwMode="auto">
          <a:xfrm>
            <a:off x="5014001" y="1579855"/>
            <a:ext cx="38311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fr-FR" altLang="fr-FR" sz="1000" i="1" dirty="0">
                <a:solidFill>
                  <a:srgbClr val="000000"/>
                </a:solidFill>
                <a:latin typeface="Arial"/>
              </a:rPr>
              <a:t>in €mn</a:t>
            </a:r>
          </a:p>
        </p:txBody>
      </p:sp>
      <p:sp>
        <p:nvSpPr>
          <p:cNvPr id="17" name="Text Box 7"/>
          <p:cNvSpPr txBox="1">
            <a:spLocks noChangeArrowheads="1"/>
          </p:cNvSpPr>
          <p:nvPr userDrawn="1"/>
        </p:nvSpPr>
        <p:spPr bwMode="auto">
          <a:xfrm>
            <a:off x="839788" y="4130608"/>
            <a:ext cx="38311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fr-FR" altLang="fr-FR" sz="1000" i="1" dirty="0">
                <a:solidFill>
                  <a:srgbClr val="000000"/>
                </a:solidFill>
                <a:latin typeface="Arial"/>
              </a:rPr>
              <a:t>in €mn</a:t>
            </a:r>
          </a:p>
        </p:txBody>
      </p:sp>
      <p:cxnSp>
        <p:nvCxnSpPr>
          <p:cNvPr id="18" name="Connecteur droit 17"/>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747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hasCustomPrompt="1"/>
          </p:nvPr>
        </p:nvSpPr>
        <p:spPr/>
        <p:txBody>
          <a:bodyPr/>
          <a:lstStyle>
            <a:lvl1pPr>
              <a:defRPr/>
            </a:lvl1pPr>
          </a:lstStyle>
          <a:p>
            <a:r>
              <a:rPr lang="fr-FR" dirty="0" smtClean="0"/>
              <a:t>Tableau</a:t>
            </a:r>
            <a:endParaRPr lang="fr-FR" dirty="0"/>
          </a:p>
        </p:txBody>
      </p:sp>
      <p:sp>
        <p:nvSpPr>
          <p:cNvPr id="12" name="Rectangle 3"/>
          <p:cNvSpPr>
            <a:spLocks noChangeArrowheads="1"/>
          </p:cNvSpPr>
          <p:nvPr userDrawn="1"/>
        </p:nvSpPr>
        <p:spPr bwMode="auto">
          <a:xfrm>
            <a:off x="4065378" y="2368376"/>
            <a:ext cx="1368000" cy="2796540"/>
          </a:xfrm>
          <a:prstGeom prst="rect">
            <a:avLst/>
          </a:prstGeom>
          <a:solidFill>
            <a:srgbClr val="D2DCAA"/>
          </a:solidFill>
          <a:ln w="2857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fr-FR" sz="1800">
              <a:solidFill>
                <a:srgbClr val="FFFFFF"/>
              </a:solidFill>
              <a:latin typeface="Arial"/>
            </a:endParaRPr>
          </a:p>
        </p:txBody>
      </p:sp>
      <p:sp>
        <p:nvSpPr>
          <p:cNvPr id="13" name="Rectangle 4"/>
          <p:cNvSpPr>
            <a:spLocks noChangeArrowheads="1"/>
          </p:cNvSpPr>
          <p:nvPr userDrawn="1"/>
        </p:nvSpPr>
        <p:spPr bwMode="auto">
          <a:xfrm>
            <a:off x="4067176" y="1566371"/>
            <a:ext cx="1368425" cy="727710"/>
          </a:xfrm>
          <a:prstGeom prst="rect">
            <a:avLst/>
          </a:prstGeom>
          <a:solidFill>
            <a:schemeClr val="hlink"/>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fr-FR" sz="1800">
              <a:solidFill>
                <a:srgbClr val="FFFFFF"/>
              </a:solidFill>
              <a:latin typeface="Arial"/>
            </a:endParaRPr>
          </a:p>
        </p:txBody>
      </p:sp>
      <p:sp>
        <p:nvSpPr>
          <p:cNvPr id="14" name="Rectangle 5"/>
          <p:cNvSpPr>
            <a:spLocks noChangeArrowheads="1"/>
          </p:cNvSpPr>
          <p:nvPr userDrawn="1"/>
        </p:nvSpPr>
        <p:spPr bwMode="auto">
          <a:xfrm>
            <a:off x="5543551" y="1566371"/>
            <a:ext cx="1368425" cy="727710"/>
          </a:xfrm>
          <a:prstGeom prst="rect">
            <a:avLst/>
          </a:prstGeom>
          <a:solidFill>
            <a:schemeClr val="folHlink"/>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fr-FR" sz="1800">
              <a:solidFill>
                <a:srgbClr val="FFFFFF"/>
              </a:solidFill>
              <a:latin typeface="Arial"/>
            </a:endParaRPr>
          </a:p>
        </p:txBody>
      </p:sp>
      <p:sp>
        <p:nvSpPr>
          <p:cNvPr id="15" name="Rectangle 6"/>
          <p:cNvSpPr>
            <a:spLocks noChangeArrowheads="1"/>
          </p:cNvSpPr>
          <p:nvPr userDrawn="1"/>
        </p:nvSpPr>
        <p:spPr bwMode="auto">
          <a:xfrm>
            <a:off x="7019926" y="1566371"/>
            <a:ext cx="1368425" cy="727710"/>
          </a:xfrm>
          <a:prstGeom prst="rect">
            <a:avLst/>
          </a:prstGeom>
          <a:solidFill>
            <a:schemeClr val="folHlink"/>
          </a:soli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fr-FR" sz="1800">
              <a:solidFill>
                <a:srgbClr val="FFFFFF"/>
              </a:solidFill>
              <a:latin typeface="Arial"/>
            </a:endParaRPr>
          </a:p>
        </p:txBody>
      </p:sp>
      <p:sp>
        <p:nvSpPr>
          <p:cNvPr id="16" name="Rectangle 7"/>
          <p:cNvSpPr>
            <a:spLocks noChangeArrowheads="1"/>
          </p:cNvSpPr>
          <p:nvPr userDrawn="1"/>
        </p:nvSpPr>
        <p:spPr bwMode="auto">
          <a:xfrm>
            <a:off x="323528" y="2374090"/>
            <a:ext cx="8047361" cy="609600"/>
          </a:xfrm>
          <a:prstGeom prst="rect">
            <a:avLst/>
          </a:prstGeom>
          <a:noFill/>
          <a:ln w="28575">
            <a:solidFill>
              <a:srgbClr val="D2DC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fr-FR" sz="1800">
              <a:solidFill>
                <a:srgbClr val="FFFFFF"/>
              </a:solidFill>
              <a:latin typeface="Arial"/>
            </a:endParaRPr>
          </a:p>
        </p:txBody>
      </p:sp>
      <p:sp>
        <p:nvSpPr>
          <p:cNvPr id="17" name="Rectangle 8"/>
          <p:cNvSpPr>
            <a:spLocks noChangeArrowheads="1"/>
          </p:cNvSpPr>
          <p:nvPr userDrawn="1"/>
        </p:nvSpPr>
        <p:spPr bwMode="auto">
          <a:xfrm>
            <a:off x="323528" y="3099896"/>
            <a:ext cx="8047361" cy="609600"/>
          </a:xfrm>
          <a:prstGeom prst="rect">
            <a:avLst/>
          </a:prstGeom>
          <a:noFill/>
          <a:ln w="28575">
            <a:solidFill>
              <a:srgbClr val="D2DC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fr-FR" sz="1800">
              <a:solidFill>
                <a:srgbClr val="FFFFFF"/>
              </a:solidFill>
              <a:latin typeface="Arial"/>
            </a:endParaRPr>
          </a:p>
        </p:txBody>
      </p:sp>
      <p:sp>
        <p:nvSpPr>
          <p:cNvPr id="18" name="Rectangle 9"/>
          <p:cNvSpPr>
            <a:spLocks noChangeArrowheads="1"/>
          </p:cNvSpPr>
          <p:nvPr userDrawn="1"/>
        </p:nvSpPr>
        <p:spPr bwMode="auto">
          <a:xfrm>
            <a:off x="323528" y="3825700"/>
            <a:ext cx="8047361" cy="609600"/>
          </a:xfrm>
          <a:prstGeom prst="rect">
            <a:avLst/>
          </a:prstGeom>
          <a:noFill/>
          <a:ln w="28575">
            <a:solidFill>
              <a:srgbClr val="D2DC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fr-FR" sz="1800">
              <a:solidFill>
                <a:srgbClr val="FFFFFF"/>
              </a:solidFill>
              <a:latin typeface="Arial"/>
            </a:endParaRPr>
          </a:p>
        </p:txBody>
      </p:sp>
      <p:sp>
        <p:nvSpPr>
          <p:cNvPr id="19" name="Rectangle 10"/>
          <p:cNvSpPr>
            <a:spLocks noChangeArrowheads="1"/>
          </p:cNvSpPr>
          <p:nvPr userDrawn="1"/>
        </p:nvSpPr>
        <p:spPr bwMode="auto">
          <a:xfrm>
            <a:off x="323528" y="4551506"/>
            <a:ext cx="8047361" cy="609600"/>
          </a:xfrm>
          <a:prstGeom prst="rect">
            <a:avLst/>
          </a:prstGeom>
          <a:noFill/>
          <a:ln w="28575">
            <a:solidFill>
              <a:srgbClr val="D2DCA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fr-FR" sz="1800">
              <a:solidFill>
                <a:srgbClr val="FFFFFF"/>
              </a:solidFill>
              <a:latin typeface="Arial"/>
            </a:endParaRPr>
          </a:p>
        </p:txBody>
      </p:sp>
      <p:cxnSp>
        <p:nvCxnSpPr>
          <p:cNvPr id="20" name="Connecteur droit 19"/>
          <p:cNvCxnSpPr/>
          <p:nvPr userDrawn="1"/>
        </p:nvCxnSpPr>
        <p:spPr>
          <a:xfrm>
            <a:off x="342578" y="879000"/>
            <a:ext cx="8460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1" name="Objet 20"/>
          <p:cNvGraphicFramePr>
            <a:graphicFrameLocks noChangeAspect="1"/>
          </p:cNvGraphicFramePr>
          <p:nvPr userDrawn="1">
            <p:extLst>
              <p:ext uri="{D42A27DB-BD31-4B8C-83A1-F6EECF244321}">
                <p14:modId xmlns:p14="http://schemas.microsoft.com/office/powerpoint/2010/main" val="317681148"/>
              </p:ext>
            </p:extLst>
          </p:nvPr>
        </p:nvGraphicFramePr>
        <p:xfrm>
          <a:off x="466402" y="1484784"/>
          <a:ext cx="8138046" cy="3885226"/>
        </p:xfrm>
        <a:graphic>
          <a:graphicData uri="http://schemas.openxmlformats.org/presentationml/2006/ole">
            <mc:AlternateContent xmlns:mc="http://schemas.openxmlformats.org/markup-compatibility/2006">
              <mc:Choice xmlns:v="urn:schemas-microsoft-com:vml" Requires="v">
                <p:oleObj spid="_x0000_s77845" name="Feuille de calcul" r:id="rId4" imgW="8737600" imgH="3416300" progId="Excel.Sheet.8">
                  <p:embed/>
                </p:oleObj>
              </mc:Choice>
              <mc:Fallback>
                <p:oleObj name="Feuille de calcul" r:id="rId4" imgW="8737600" imgH="3416300" progId="Excel.Sheet.8">
                  <p:embed/>
                  <p:pic>
                    <p:nvPicPr>
                      <p:cNvPr id="0" name=""/>
                      <p:cNvPicPr>
                        <a:picLocks noChangeAspect="1" noChangeArrowheads="1"/>
                      </p:cNvPicPr>
                      <p:nvPr/>
                    </p:nvPicPr>
                    <p:blipFill>
                      <a:blip r:embed="rId5"/>
                      <a:srcRect/>
                      <a:stretch>
                        <a:fillRect/>
                      </a:stretch>
                    </p:blipFill>
                    <p:spPr bwMode="auto">
                      <a:xfrm>
                        <a:off x="466402" y="1484784"/>
                        <a:ext cx="8138046" cy="388522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71101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832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60400" y="101600"/>
            <a:ext cx="8483600" cy="828675"/>
          </a:xfr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60400" y="1187450"/>
            <a:ext cx="8021638" cy="4889500"/>
          </a:xfrm>
        </p:spPr>
        <p:txBody>
          <a:bodyPr/>
          <a:lstStyle>
            <a:lvl1pPr>
              <a:defRPr/>
            </a:lvl1p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1722374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RE ET VISUEL">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r>
              <a:rPr lang="fr-FR" sz="2400" dirty="0" smtClean="0">
                <a:solidFill>
                  <a:srgbClr val="FFFFFF"/>
                </a:solidFill>
              </a:rPr>
              <a:t>Dans le masque, remplacer ce rectangle par votre visuel </a:t>
            </a:r>
          </a:p>
          <a:p>
            <a:pPr algn="ctr" fontAlgn="auto">
              <a:spcBef>
                <a:spcPts val="0"/>
              </a:spcBef>
              <a:spcAft>
                <a:spcPts val="0"/>
              </a:spcAft>
            </a:pPr>
            <a:r>
              <a:rPr lang="fr-FR" sz="2400" dirty="0" smtClean="0">
                <a:solidFill>
                  <a:srgbClr val="FFFFFF"/>
                </a:solidFill>
              </a:rPr>
              <a:t>et mettez-le en arrière-plan</a:t>
            </a:r>
          </a:p>
        </p:txBody>
      </p:sp>
      <p:sp>
        <p:nvSpPr>
          <p:cNvPr id="7" name="Rectangle 6"/>
          <p:cNvSpPr/>
          <p:nvPr userDrawn="1"/>
        </p:nvSpPr>
        <p:spPr>
          <a:xfrm>
            <a:off x="3738" y="5324365"/>
            <a:ext cx="9140262" cy="1533635"/>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14" name="Rectangle 13"/>
          <p:cNvSpPr/>
          <p:nvPr userDrawn="1"/>
        </p:nvSpPr>
        <p:spPr>
          <a:xfrm>
            <a:off x="1072183" y="5022701"/>
            <a:ext cx="3492000" cy="603328"/>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sz="1000" dirty="0" smtClean="0">
              <a:solidFill>
                <a:srgbClr val="A0C873"/>
              </a:solidFill>
            </a:endParaRPr>
          </a:p>
        </p:txBody>
      </p:sp>
      <p:sp>
        <p:nvSpPr>
          <p:cNvPr id="2" name="Titre 1"/>
          <p:cNvSpPr>
            <a:spLocks noGrp="1"/>
          </p:cNvSpPr>
          <p:nvPr>
            <p:ph type="ctrTitle" hasCustomPrompt="1"/>
          </p:nvPr>
        </p:nvSpPr>
        <p:spPr>
          <a:xfrm>
            <a:off x="390203" y="255589"/>
            <a:ext cx="5328592" cy="864000"/>
          </a:xfrm>
        </p:spPr>
        <p:txBody>
          <a:bodyPr anchor="t">
            <a:noAutofit/>
          </a:bodyPr>
          <a:lstStyle>
            <a:lvl1pPr algn="l">
              <a:lnSpc>
                <a:spcPct val="85000"/>
              </a:lnSpc>
              <a:defRPr sz="3600" b="1" cap="all" baseline="0">
                <a:solidFill>
                  <a:schemeClr val="tx1"/>
                </a:solidFill>
              </a:defRPr>
            </a:lvl1pPr>
          </a:lstStyle>
          <a:p>
            <a:r>
              <a:rPr lang="fr-FR" dirty="0" smtClean="0"/>
              <a:t>Titre de la présentation</a:t>
            </a:r>
            <a:br>
              <a:rPr lang="fr-FR" dirty="0" smtClean="0"/>
            </a:br>
            <a:r>
              <a:rPr lang="fr-FR" dirty="0" smtClean="0"/>
              <a:t>sur 2 lignes</a:t>
            </a:r>
            <a:endParaRPr lang="fr-FR" dirty="0"/>
          </a:p>
        </p:txBody>
      </p:sp>
      <p:sp>
        <p:nvSpPr>
          <p:cNvPr id="3" name="Sous-titre 2"/>
          <p:cNvSpPr>
            <a:spLocks noGrp="1"/>
          </p:cNvSpPr>
          <p:nvPr>
            <p:ph type="subTitle" idx="1" hasCustomPrompt="1"/>
          </p:nvPr>
        </p:nvSpPr>
        <p:spPr>
          <a:xfrm>
            <a:off x="390203" y="1143794"/>
            <a:ext cx="5328000" cy="432000"/>
          </a:xfrm>
        </p:spPr>
        <p:txBody>
          <a:bodyPr anchor="ctr">
            <a:normAutofit/>
          </a:bodyPr>
          <a:lstStyle>
            <a:lvl1pPr marL="0" indent="0" algn="l">
              <a:buNone/>
              <a:defRPr sz="2500" cap="all"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Sous-titre</a:t>
            </a:r>
            <a:endParaRPr lang="fr-FR" dirty="0"/>
          </a:p>
        </p:txBody>
      </p:sp>
      <p:sp>
        <p:nvSpPr>
          <p:cNvPr id="11" name="Espace réservé du texte 2"/>
          <p:cNvSpPr>
            <a:spLocks noGrp="1"/>
          </p:cNvSpPr>
          <p:nvPr>
            <p:ph type="body" idx="13" hasCustomPrompt="1"/>
          </p:nvPr>
        </p:nvSpPr>
        <p:spPr>
          <a:xfrm>
            <a:off x="1231057" y="5112168"/>
            <a:ext cx="3168000" cy="216000"/>
          </a:xfrm>
        </p:spPr>
        <p:txBody>
          <a:bodyPr anchor="ctr">
            <a:normAutofit/>
          </a:bodyPr>
          <a:lstStyle>
            <a:lvl1pPr marL="0" indent="0" algn="l">
              <a:buNone/>
              <a:defRPr sz="1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Nom Prénom</a:t>
            </a:r>
          </a:p>
        </p:txBody>
      </p:sp>
      <p:sp>
        <p:nvSpPr>
          <p:cNvPr id="12" name="Espace réservé du texte 2"/>
          <p:cNvSpPr>
            <a:spLocks noGrp="1"/>
          </p:cNvSpPr>
          <p:nvPr>
            <p:ph type="body" idx="14" hasCustomPrompt="1"/>
          </p:nvPr>
        </p:nvSpPr>
        <p:spPr>
          <a:xfrm>
            <a:off x="1231057" y="5335688"/>
            <a:ext cx="3168000" cy="216000"/>
          </a:xfrm>
        </p:spPr>
        <p:txBody>
          <a:bodyPr anchor="ctr">
            <a:normAutofit/>
          </a:bodyPr>
          <a:lstStyle>
            <a:lvl1pPr marL="0" indent="0" algn="l">
              <a:buNone/>
              <a:defRPr sz="1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dirty="0" smtClean="0"/>
              <a:t>Lieu, 00/00/2015</a:t>
            </a:r>
          </a:p>
        </p:txBody>
      </p:sp>
      <p:pic>
        <p:nvPicPr>
          <p:cNvPr id="1027" name="Picture 3" descr="C:\Users\ChristineB\Seenk-D\BNPP\2015-02\PPT_43-0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0587" y="5995988"/>
            <a:ext cx="32067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ristineB\Seenk-D\BNPP\2015-02\PPT_43-06.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7975" y="5799137"/>
            <a:ext cx="2959100" cy="61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930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3.png"/><Relationship Id="rId5" Type="http://schemas.openxmlformats.org/officeDocument/2006/relationships/slideLayout" Target="../slideLayouts/slideLayout25.xml"/><Relationship Id="rId10" Type="http://schemas.openxmlformats.org/officeDocument/2006/relationships/image" Target="../media/image2.png"/><Relationship Id="rId4" Type="http://schemas.openxmlformats.org/officeDocument/2006/relationships/slideLayout" Target="../slideLayouts/slideLayout24.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8.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0" Type="http://schemas.openxmlformats.org/officeDocument/2006/relationships/theme" Target="../theme/theme6.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3.png"/><Relationship Id="rId5" Type="http://schemas.openxmlformats.org/officeDocument/2006/relationships/slideLayout" Target="../slideLayouts/slideLayout47.xml"/><Relationship Id="rId10" Type="http://schemas.openxmlformats.org/officeDocument/2006/relationships/image" Target="../media/image2.png"/><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3.png"/><Relationship Id="rId2" Type="http://schemas.openxmlformats.org/officeDocument/2006/relationships/slideLayout" Target="../slideLayouts/slideLayout51.xml"/><Relationship Id="rId16"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pn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Text Box 10"/>
          <p:cNvSpPr txBox="1">
            <a:spLocks noChangeArrowheads="1"/>
          </p:cNvSpPr>
          <p:nvPr/>
        </p:nvSpPr>
        <p:spPr bwMode="auto">
          <a:xfrm>
            <a:off x="5859463" y="6525356"/>
            <a:ext cx="2873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r>
              <a:rPr lang="fr-FR" sz="1000" dirty="0" smtClean="0">
                <a:solidFill>
                  <a:srgbClr val="333333"/>
                </a:solidFill>
              </a:rPr>
              <a:t>Toulouse - 17 septembre 2019</a:t>
            </a:r>
            <a:endParaRPr lang="fr-FR" sz="1000" dirty="0">
              <a:solidFill>
                <a:srgbClr val="333333"/>
              </a:solidFill>
            </a:endParaRPr>
          </a:p>
        </p:txBody>
      </p:sp>
      <p:sp>
        <p:nvSpPr>
          <p:cNvPr id="1027" name="Rectangle 5"/>
          <p:cNvSpPr>
            <a:spLocks noGrp="1" noChangeArrowheads="1"/>
          </p:cNvSpPr>
          <p:nvPr>
            <p:ph type="title"/>
          </p:nvPr>
        </p:nvSpPr>
        <p:spPr bwMode="auto">
          <a:xfrm>
            <a:off x="660400" y="101600"/>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Cliquez et modifiez le titre</a:t>
            </a:r>
          </a:p>
        </p:txBody>
      </p:sp>
      <p:sp>
        <p:nvSpPr>
          <p:cNvPr id="1028" name="Rectangle 6"/>
          <p:cNvSpPr>
            <a:spLocks noGrp="1" noChangeArrowheads="1"/>
          </p:cNvSpPr>
          <p:nvPr>
            <p:ph type="body" idx="1"/>
          </p:nvPr>
        </p:nvSpPr>
        <p:spPr bwMode="gray">
          <a:xfrm>
            <a:off x="660400" y="1187450"/>
            <a:ext cx="8021638"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noProof="0" dirty="0" smtClean="0"/>
              <a:t>Cliquez pour modifier les styles du texte du masque</a:t>
            </a:r>
          </a:p>
          <a:p>
            <a:pPr lvl="1"/>
            <a:r>
              <a:rPr lang="fr-FR" noProof="0" dirty="0" smtClean="0"/>
              <a:t>Deuxième niveau</a:t>
            </a:r>
          </a:p>
        </p:txBody>
      </p:sp>
      <p:sp>
        <p:nvSpPr>
          <p:cNvPr id="10" name="Text Box 10"/>
          <p:cNvSpPr txBox="1">
            <a:spLocks noChangeArrowheads="1"/>
          </p:cNvSpPr>
          <p:nvPr/>
        </p:nvSpPr>
        <p:spPr bwMode="auto">
          <a:xfrm>
            <a:off x="8715374" y="6525356"/>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eaLnBrk="1" hangingPunct="1"/>
            <a:fld id="{2D2D909D-28CD-4CE2-B296-6638FA5F2BE6}" type="slidenum">
              <a:rPr lang="fr-FR" sz="1000" smtClean="0"/>
              <a:pPr algn="ctr" eaLnBrk="1" hangingPunct="1"/>
              <a:t>‹N°›</a:t>
            </a:fld>
            <a:endParaRPr lang="fr-FR" sz="1000" dirty="0"/>
          </a:p>
        </p:txBody>
      </p:sp>
      <p:pic>
        <p:nvPicPr>
          <p:cNvPr id="11" name="Image 10" descr="suit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2588" y="917575"/>
            <a:ext cx="8759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p:cNvGrpSpPr/>
          <p:nvPr/>
        </p:nvGrpSpPr>
        <p:grpSpPr>
          <a:xfrm>
            <a:off x="0" y="6436043"/>
            <a:ext cx="9146542" cy="356116"/>
            <a:chOff x="0" y="6436043"/>
            <a:chExt cx="9146542" cy="356116"/>
          </a:xfrm>
        </p:grpSpPr>
        <p:sp>
          <p:nvSpPr>
            <p:cNvPr id="14" name="Line 23"/>
            <p:cNvSpPr>
              <a:spLocks noChangeShapeType="1"/>
            </p:cNvSpPr>
            <p:nvPr userDrawn="1"/>
          </p:nvSpPr>
          <p:spPr bwMode="gray">
            <a:xfrm>
              <a:off x="0" y="6436043"/>
              <a:ext cx="91465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p>
          </p:txBody>
        </p:sp>
        <p:pic>
          <p:nvPicPr>
            <p:cNvPr id="15" name="Picture 3" descr="C:\Users\ChristineB\Seenk-D\BNPP\2015-02\PPT_43-07.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8947" y="6492122"/>
              <a:ext cx="15398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ChristineB\Seenk-D\BNPP\2015-02\PPT_43-08.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087967" y="6593075"/>
              <a:ext cx="2002337" cy="136800"/>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p:titleStyle>
    <p:bodyStyle>
      <a:lvl1pPr marL="265113" indent="-265113" algn="l" rtl="0" eaLnBrk="0" fontAlgn="base" hangingPunct="0">
        <a:lnSpc>
          <a:spcPct val="90000"/>
        </a:lnSpc>
        <a:spcBef>
          <a:spcPct val="40000"/>
        </a:spcBef>
        <a:spcAft>
          <a:spcPct val="0"/>
        </a:spcAft>
        <a:buClr>
          <a:schemeClr val="accent1"/>
        </a:buClr>
        <a:buFont typeface="Wingdings" pitchFamily="2" charset="2"/>
        <a:buChar char="l"/>
        <a:defRPr sz="2000">
          <a:solidFill>
            <a:schemeClr val="tx1"/>
          </a:solidFill>
          <a:latin typeface="+mn-lt"/>
          <a:ea typeface="+mn-ea"/>
          <a:cs typeface="+mn-cs"/>
        </a:defRPr>
      </a:lvl1pPr>
      <a:lvl2pPr marL="720725" indent="-276225" algn="l" rtl="0" eaLnBrk="0" fontAlgn="base" hangingPunct="0">
        <a:lnSpc>
          <a:spcPct val="90000"/>
        </a:lnSpc>
        <a:spcBef>
          <a:spcPct val="40000"/>
        </a:spcBef>
        <a:spcAft>
          <a:spcPct val="0"/>
        </a:spcAft>
        <a:buClr>
          <a:schemeClr val="folHlink"/>
        </a:buClr>
        <a:buSzPct val="80000"/>
        <a:buFont typeface="Wingdings" pitchFamily="2" charset="2"/>
        <a:buChar char="n"/>
        <a:defRPr>
          <a:solidFill>
            <a:schemeClr val="tx1"/>
          </a:solidFill>
          <a:latin typeface="+mn-lt"/>
          <a:ea typeface="+mn-ea"/>
          <a:cs typeface="+mn-cs"/>
        </a:defRPr>
      </a:lvl2pPr>
      <a:lvl3pPr marL="1076325" indent="-176213" algn="l" rtl="0" eaLnBrk="0" fontAlgn="base" hangingPunct="0">
        <a:lnSpc>
          <a:spcPct val="90000"/>
        </a:lnSpc>
        <a:spcBef>
          <a:spcPct val="20000"/>
        </a:spcBef>
        <a:spcAft>
          <a:spcPct val="0"/>
        </a:spcAft>
        <a:buClr>
          <a:schemeClr val="folHlink"/>
        </a:buClr>
        <a:buFont typeface="Wingdings" pitchFamily="2" charset="2"/>
        <a:buChar char=""/>
        <a:defRPr>
          <a:solidFill>
            <a:schemeClr val="tx1"/>
          </a:solidFill>
          <a:latin typeface="+mn-lt"/>
          <a:ea typeface="+mn-ea"/>
          <a:cs typeface="+mn-cs"/>
        </a:defRPr>
      </a:lvl3pPr>
      <a:lvl4pPr marL="160655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bwMode="auto">
          <a:xfrm>
            <a:off x="660400" y="101600"/>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Cliquez et modifiez le titre</a:t>
            </a:r>
          </a:p>
        </p:txBody>
      </p:sp>
      <p:sp>
        <p:nvSpPr>
          <p:cNvPr id="1028" name="Rectangle 6"/>
          <p:cNvSpPr>
            <a:spLocks noGrp="1" noChangeArrowheads="1"/>
          </p:cNvSpPr>
          <p:nvPr>
            <p:ph type="body" idx="1"/>
          </p:nvPr>
        </p:nvSpPr>
        <p:spPr bwMode="gray">
          <a:xfrm>
            <a:off x="660400" y="1187450"/>
            <a:ext cx="8021638"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noProof="0" dirty="0" smtClean="0"/>
              <a:t>Cliquez pour modifier les styles du texte du masque</a:t>
            </a:r>
          </a:p>
          <a:p>
            <a:pPr lvl="1"/>
            <a:r>
              <a:rPr lang="fr-FR" noProof="0" dirty="0" smtClean="0"/>
              <a:t>Deuxième niveau</a:t>
            </a:r>
          </a:p>
        </p:txBody>
      </p:sp>
      <p:pic>
        <p:nvPicPr>
          <p:cNvPr id="1030" name="Image 8" descr="suit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4175" y="914400"/>
            <a:ext cx="8759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e 13"/>
          <p:cNvGrpSpPr/>
          <p:nvPr userDrawn="1"/>
        </p:nvGrpSpPr>
        <p:grpSpPr>
          <a:xfrm>
            <a:off x="0" y="6436043"/>
            <a:ext cx="9146542" cy="356116"/>
            <a:chOff x="0" y="6436043"/>
            <a:chExt cx="9146542" cy="356116"/>
          </a:xfrm>
        </p:grpSpPr>
        <p:sp>
          <p:nvSpPr>
            <p:cNvPr id="15" name="Line 23"/>
            <p:cNvSpPr>
              <a:spLocks noChangeShapeType="1"/>
            </p:cNvSpPr>
            <p:nvPr userDrawn="1"/>
          </p:nvSpPr>
          <p:spPr bwMode="gray">
            <a:xfrm>
              <a:off x="0" y="6436043"/>
              <a:ext cx="91465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p>
          </p:txBody>
        </p:sp>
        <p:pic>
          <p:nvPicPr>
            <p:cNvPr id="16" name="Picture 3" descr="C:\Users\ChristineB\Seenk-D\BNPP\2015-02\PPT_43-07.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8947" y="6492122"/>
              <a:ext cx="15398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C:\Users\ChristineB\Seenk-D\BNPP\2015-02\PPT_43-08.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087967" y="6593075"/>
              <a:ext cx="2002337" cy="13680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Box 10"/>
          <p:cNvSpPr txBox="1">
            <a:spLocks noChangeArrowheads="1"/>
          </p:cNvSpPr>
          <p:nvPr userDrawn="1"/>
        </p:nvSpPr>
        <p:spPr bwMode="auto">
          <a:xfrm>
            <a:off x="8715374" y="6516688"/>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fld id="{2D2D909D-28CD-4CE2-B296-6638FA5F2BE6}" type="slidenum">
              <a:rPr lang="fr-FR" sz="1000" smtClean="0">
                <a:solidFill>
                  <a:srgbClr val="333333"/>
                </a:solidFill>
              </a:rPr>
              <a:pPr eaLnBrk="1" hangingPunct="1"/>
              <a:t>‹N°›</a:t>
            </a:fld>
            <a:endParaRPr lang="fr-FR" sz="1000" dirty="0">
              <a:solidFill>
                <a:srgbClr val="333333"/>
              </a:solidFill>
            </a:endParaRPr>
          </a:p>
        </p:txBody>
      </p:sp>
      <p:sp>
        <p:nvSpPr>
          <p:cNvPr id="11" name="Text Box 10"/>
          <p:cNvSpPr txBox="1">
            <a:spLocks noChangeArrowheads="1"/>
          </p:cNvSpPr>
          <p:nvPr userDrawn="1"/>
        </p:nvSpPr>
        <p:spPr bwMode="auto">
          <a:xfrm>
            <a:off x="5859463" y="6525356"/>
            <a:ext cx="2873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r>
              <a:rPr lang="fr-FR" sz="1000" dirty="0" smtClean="0">
                <a:solidFill>
                  <a:srgbClr val="333333"/>
                </a:solidFill>
              </a:rPr>
              <a:t>Toulouse - 17 septembre 2019</a:t>
            </a:r>
            <a:endParaRPr lang="fr-FR" sz="1000" dirty="0">
              <a:solidFill>
                <a:srgbClr val="333333"/>
              </a:solidFill>
            </a:endParaRPr>
          </a:p>
        </p:txBody>
      </p:sp>
    </p:spTree>
    <p:extLst>
      <p:ext uri="{BB962C8B-B14F-4D97-AF65-F5344CB8AC3E}">
        <p14:creationId xmlns:p14="http://schemas.microsoft.com/office/powerpoint/2010/main" val="365083831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p:titleStyle>
    <p:bodyStyle>
      <a:lvl1pPr marL="265113" indent="-265113" algn="l" rtl="0" eaLnBrk="0" fontAlgn="base" hangingPunct="0">
        <a:lnSpc>
          <a:spcPct val="90000"/>
        </a:lnSpc>
        <a:spcBef>
          <a:spcPct val="40000"/>
        </a:spcBef>
        <a:spcAft>
          <a:spcPct val="0"/>
        </a:spcAft>
        <a:buClr>
          <a:schemeClr val="accent1"/>
        </a:buClr>
        <a:buFont typeface="Wingdings" pitchFamily="2" charset="2"/>
        <a:buChar char="l"/>
        <a:defRPr sz="2000">
          <a:solidFill>
            <a:schemeClr val="tx1"/>
          </a:solidFill>
          <a:latin typeface="+mn-lt"/>
          <a:ea typeface="+mn-ea"/>
          <a:cs typeface="+mn-cs"/>
        </a:defRPr>
      </a:lvl1pPr>
      <a:lvl2pPr marL="720725" indent="-276225" algn="l" rtl="0" eaLnBrk="0" fontAlgn="base" hangingPunct="0">
        <a:lnSpc>
          <a:spcPct val="90000"/>
        </a:lnSpc>
        <a:spcBef>
          <a:spcPct val="40000"/>
        </a:spcBef>
        <a:spcAft>
          <a:spcPct val="0"/>
        </a:spcAft>
        <a:buClr>
          <a:schemeClr val="folHlink"/>
        </a:buClr>
        <a:buSzPct val="80000"/>
        <a:buFont typeface="Wingdings" pitchFamily="2" charset="2"/>
        <a:buChar char="n"/>
        <a:defRPr>
          <a:solidFill>
            <a:schemeClr val="tx1"/>
          </a:solidFill>
          <a:latin typeface="+mn-lt"/>
          <a:ea typeface="+mn-ea"/>
          <a:cs typeface="+mn-cs"/>
        </a:defRPr>
      </a:lvl2pPr>
      <a:lvl3pPr marL="1076325" indent="-176213" algn="l" rtl="0" eaLnBrk="0" fontAlgn="base" hangingPunct="0">
        <a:lnSpc>
          <a:spcPct val="90000"/>
        </a:lnSpc>
        <a:spcBef>
          <a:spcPct val="20000"/>
        </a:spcBef>
        <a:spcAft>
          <a:spcPct val="0"/>
        </a:spcAft>
        <a:buClr>
          <a:schemeClr val="folHlink"/>
        </a:buClr>
        <a:buFont typeface="Wingdings" pitchFamily="2" charset="2"/>
        <a:buChar char=""/>
        <a:defRPr>
          <a:solidFill>
            <a:schemeClr val="tx1"/>
          </a:solidFill>
          <a:latin typeface="+mn-lt"/>
          <a:ea typeface="+mn-ea"/>
          <a:cs typeface="+mn-cs"/>
        </a:defRPr>
      </a:lvl3pPr>
      <a:lvl4pPr marL="160655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578" y="115488"/>
            <a:ext cx="8460000" cy="745664"/>
          </a:xfrm>
          <a:prstGeom prst="rect">
            <a:avLst/>
          </a:prstGeom>
        </p:spPr>
        <p:txBody>
          <a:bodyPr vert="horz" lIns="0" tIns="0" rIns="0" bIns="0" rtlCol="0" anchor="ctr" anchorCtr="0">
            <a:normAutofit/>
          </a:bodyPr>
          <a:lstStyle/>
          <a:p>
            <a:r>
              <a:rPr lang="fr-FR" noProof="0" dirty="0" smtClean="0"/>
              <a:t>Modifiez le style du titre</a:t>
            </a:r>
            <a:endParaRPr lang="fr-FR" noProof="0" dirty="0"/>
          </a:p>
        </p:txBody>
      </p:sp>
      <p:sp>
        <p:nvSpPr>
          <p:cNvPr id="3" name="Espace réservé du texte 2"/>
          <p:cNvSpPr>
            <a:spLocks noGrp="1"/>
          </p:cNvSpPr>
          <p:nvPr>
            <p:ph type="body" idx="1"/>
          </p:nvPr>
        </p:nvSpPr>
        <p:spPr>
          <a:xfrm>
            <a:off x="339698" y="1653183"/>
            <a:ext cx="8462880" cy="4224089"/>
          </a:xfrm>
          <a:prstGeom prst="rect">
            <a:avLst/>
          </a:prstGeom>
        </p:spPr>
        <p:txBody>
          <a:bodyPr vert="horz" lIns="0" tIns="0" rIns="0" bIns="0" rtlCol="0" anchor="t" anchorCtr="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pic>
        <p:nvPicPr>
          <p:cNvPr id="9" name="Image 8" descr="suite.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82588" y="917575"/>
            <a:ext cx="8759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e 12"/>
          <p:cNvGrpSpPr/>
          <p:nvPr userDrawn="1"/>
        </p:nvGrpSpPr>
        <p:grpSpPr>
          <a:xfrm>
            <a:off x="0" y="6436043"/>
            <a:ext cx="9146542" cy="356116"/>
            <a:chOff x="0" y="6436043"/>
            <a:chExt cx="9146542" cy="356116"/>
          </a:xfrm>
        </p:grpSpPr>
        <p:sp>
          <p:nvSpPr>
            <p:cNvPr id="14" name="Line 23"/>
            <p:cNvSpPr>
              <a:spLocks noChangeShapeType="1"/>
            </p:cNvSpPr>
            <p:nvPr userDrawn="1"/>
          </p:nvSpPr>
          <p:spPr bwMode="gray">
            <a:xfrm>
              <a:off x="0" y="6436043"/>
              <a:ext cx="91465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p>
          </p:txBody>
        </p:sp>
        <p:pic>
          <p:nvPicPr>
            <p:cNvPr id="15" name="Picture 3" descr="C:\Users\ChristineB\Seenk-D\BNPP\2015-02\PPT_43-07.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88947" y="6492122"/>
              <a:ext cx="15398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C:\Users\ChristineB\Seenk-D\BNPP\2015-02\PPT_43-08.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087967" y="6593075"/>
              <a:ext cx="2002337" cy="13680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Box 10"/>
          <p:cNvSpPr txBox="1">
            <a:spLocks noChangeArrowheads="1"/>
          </p:cNvSpPr>
          <p:nvPr userDrawn="1"/>
        </p:nvSpPr>
        <p:spPr bwMode="auto">
          <a:xfrm>
            <a:off x="8715374" y="6525356"/>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eaLnBrk="1" hangingPunct="1"/>
            <a:fld id="{2D2D909D-28CD-4CE2-B296-6638FA5F2BE6}" type="slidenum">
              <a:rPr lang="fr-FR" sz="1000" smtClean="0"/>
              <a:pPr algn="ctr" eaLnBrk="1" hangingPunct="1"/>
              <a:t>‹N°›</a:t>
            </a:fld>
            <a:endParaRPr lang="fr-FR" sz="1000" dirty="0"/>
          </a:p>
        </p:txBody>
      </p:sp>
      <p:sp>
        <p:nvSpPr>
          <p:cNvPr id="19" name="Text Box 10"/>
          <p:cNvSpPr txBox="1">
            <a:spLocks noChangeArrowheads="1"/>
          </p:cNvSpPr>
          <p:nvPr userDrawn="1"/>
        </p:nvSpPr>
        <p:spPr bwMode="auto">
          <a:xfrm>
            <a:off x="8715374" y="6516688"/>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fld id="{2D2D909D-28CD-4CE2-B296-6638FA5F2BE6}" type="slidenum">
              <a:rPr lang="fr-FR" sz="1000" smtClean="0">
                <a:solidFill>
                  <a:srgbClr val="333333"/>
                </a:solidFill>
              </a:rPr>
              <a:pPr eaLnBrk="1" hangingPunct="1"/>
              <a:t>‹N°›</a:t>
            </a:fld>
            <a:endParaRPr lang="fr-FR" sz="1000" dirty="0">
              <a:solidFill>
                <a:srgbClr val="333333"/>
              </a:solidFill>
            </a:endParaRPr>
          </a:p>
        </p:txBody>
      </p:sp>
      <p:sp>
        <p:nvSpPr>
          <p:cNvPr id="12" name="Text Box 10"/>
          <p:cNvSpPr txBox="1">
            <a:spLocks noChangeArrowheads="1"/>
          </p:cNvSpPr>
          <p:nvPr userDrawn="1"/>
        </p:nvSpPr>
        <p:spPr bwMode="auto">
          <a:xfrm>
            <a:off x="5859463" y="6525356"/>
            <a:ext cx="2873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r>
              <a:rPr lang="fr-FR" sz="1000" dirty="0" smtClean="0">
                <a:solidFill>
                  <a:srgbClr val="333333"/>
                </a:solidFill>
              </a:rPr>
              <a:t>Toulouse - 17 septembre 2019</a:t>
            </a:r>
            <a:endParaRPr lang="fr-FR" sz="1000" dirty="0">
              <a:solidFill>
                <a:srgbClr val="333333"/>
              </a:solidFill>
            </a:endParaRPr>
          </a:p>
        </p:txBody>
      </p:sp>
    </p:spTree>
    <p:extLst>
      <p:ext uri="{BB962C8B-B14F-4D97-AF65-F5344CB8AC3E}">
        <p14:creationId xmlns:p14="http://schemas.microsoft.com/office/powerpoint/2010/main" val="1044126898"/>
      </p:ext>
    </p:extLst>
  </p:cSld>
  <p:clrMap bg1="dk1" tx1="lt1" bg2="dk2"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92" r:id="rId5"/>
    <p:sldLayoutId id="2147483896"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0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200"/>
        </a:spcBef>
        <a:buClr>
          <a:schemeClr val="accent4"/>
        </a:buClr>
        <a:buSzPct val="100000"/>
        <a:buFontTx/>
        <a:buNone/>
        <a:defRPr sz="1800" kern="1200">
          <a:solidFill>
            <a:schemeClr val="bg1"/>
          </a:solidFill>
          <a:latin typeface="+mn-lt"/>
          <a:ea typeface="+mn-ea"/>
          <a:cs typeface="+mn-cs"/>
        </a:defRPr>
      </a:lvl1pPr>
      <a:lvl2pPr marL="446088" indent="-179388" algn="l" defTabSz="914400" rtl="0" eaLnBrk="1" latinLnBrk="0" hangingPunct="1">
        <a:spcBef>
          <a:spcPts val="200"/>
        </a:spcBef>
        <a:buClr>
          <a:schemeClr val="accent1"/>
        </a:buClr>
        <a:buSzPct val="90000"/>
        <a:buFont typeface="Wingdings" panose="05000000000000000000" pitchFamily="2" charset="2"/>
        <a:buChar char="§"/>
        <a:defRPr sz="1600" kern="1200">
          <a:solidFill>
            <a:schemeClr val="bg1"/>
          </a:solidFill>
          <a:latin typeface="+mn-lt"/>
          <a:ea typeface="+mn-ea"/>
          <a:cs typeface="+mn-cs"/>
        </a:defRPr>
      </a:lvl2pPr>
      <a:lvl3pPr marL="804863" indent="-176213" algn="l" defTabSz="914400" rtl="0" eaLnBrk="1" latinLnBrk="0" hangingPunct="1">
        <a:spcBef>
          <a:spcPts val="200"/>
        </a:spcBef>
        <a:buFont typeface="Wingdings" panose="05000000000000000000" pitchFamily="2" charset="2"/>
        <a:buChar char="§"/>
        <a:defRPr sz="1400" kern="1200">
          <a:solidFill>
            <a:schemeClr val="accent1"/>
          </a:solidFill>
          <a:latin typeface="+mn-lt"/>
          <a:ea typeface="+mn-ea"/>
          <a:cs typeface="+mn-cs"/>
        </a:defRPr>
      </a:lvl3pPr>
      <a:lvl4pPr marL="1158875" indent="-168275" algn="l" defTabSz="914400" rtl="0" eaLnBrk="1" latinLnBrk="0" hangingPunct="1">
        <a:spcBef>
          <a:spcPts val="200"/>
        </a:spcBef>
        <a:buFont typeface="Wingdings" panose="05000000000000000000" pitchFamily="2" charset="2"/>
        <a:buChar char="§"/>
        <a:defRPr sz="1200" kern="1200">
          <a:solidFill>
            <a:schemeClr val="bg2"/>
          </a:solidFill>
          <a:latin typeface="+mn-lt"/>
          <a:ea typeface="+mn-ea"/>
          <a:cs typeface="+mn-cs"/>
        </a:defRPr>
      </a:lvl4pPr>
      <a:lvl5pPr marL="0" indent="0" algn="l" defTabSz="914400" rtl="0" eaLnBrk="1" latinLnBrk="0" hangingPunct="1">
        <a:spcBef>
          <a:spcPts val="200"/>
        </a:spcBef>
        <a:buFontTx/>
        <a:buNone/>
        <a:defRPr sz="1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bwMode="auto">
          <a:xfrm>
            <a:off x="660400" y="101600"/>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Cliquez et modifiez le titre</a:t>
            </a:r>
          </a:p>
        </p:txBody>
      </p:sp>
      <p:sp>
        <p:nvSpPr>
          <p:cNvPr id="1028" name="Rectangle 6"/>
          <p:cNvSpPr>
            <a:spLocks noGrp="1" noChangeArrowheads="1"/>
          </p:cNvSpPr>
          <p:nvPr>
            <p:ph type="body" idx="1"/>
          </p:nvPr>
        </p:nvSpPr>
        <p:spPr bwMode="gray">
          <a:xfrm>
            <a:off x="660400" y="1187450"/>
            <a:ext cx="8021638"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noProof="0" dirty="0" smtClean="0"/>
              <a:t>Cliquez pour modifier les styles du texte du masque</a:t>
            </a:r>
          </a:p>
          <a:p>
            <a:pPr lvl="1"/>
            <a:r>
              <a:rPr lang="fr-FR" noProof="0" dirty="0" smtClean="0"/>
              <a:t>Deuxième niveau</a:t>
            </a:r>
          </a:p>
        </p:txBody>
      </p:sp>
      <p:sp>
        <p:nvSpPr>
          <p:cNvPr id="10" name="Text Box 10"/>
          <p:cNvSpPr txBox="1">
            <a:spLocks noChangeArrowheads="1"/>
          </p:cNvSpPr>
          <p:nvPr/>
        </p:nvSpPr>
        <p:spPr bwMode="auto">
          <a:xfrm>
            <a:off x="8715374" y="6525356"/>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fld id="{2D2D909D-28CD-4CE2-B296-6638FA5F2BE6}" type="slidenum">
              <a:rPr lang="fr-FR" sz="1000" smtClean="0">
                <a:solidFill>
                  <a:srgbClr val="333333"/>
                </a:solidFill>
              </a:rPr>
              <a:pPr eaLnBrk="1" hangingPunct="1"/>
              <a:t>‹N°›</a:t>
            </a:fld>
            <a:endParaRPr lang="fr-FR" sz="1000" dirty="0">
              <a:solidFill>
                <a:srgbClr val="333333"/>
              </a:solidFill>
            </a:endParaRPr>
          </a:p>
        </p:txBody>
      </p:sp>
      <p:pic>
        <p:nvPicPr>
          <p:cNvPr id="11" name="Image 10" descr="suit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2588" y="917575"/>
            <a:ext cx="8759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p:cNvGrpSpPr/>
          <p:nvPr/>
        </p:nvGrpSpPr>
        <p:grpSpPr>
          <a:xfrm>
            <a:off x="0" y="6436043"/>
            <a:ext cx="9146542" cy="356116"/>
            <a:chOff x="0" y="6436043"/>
            <a:chExt cx="9146542" cy="356116"/>
          </a:xfrm>
        </p:grpSpPr>
        <p:sp>
          <p:nvSpPr>
            <p:cNvPr id="14" name="Line 23"/>
            <p:cNvSpPr>
              <a:spLocks noChangeShapeType="1"/>
            </p:cNvSpPr>
            <p:nvPr userDrawn="1"/>
          </p:nvSpPr>
          <p:spPr bwMode="gray">
            <a:xfrm>
              <a:off x="0" y="6436043"/>
              <a:ext cx="91465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solidFill>
                  <a:srgbClr val="333333"/>
                </a:solidFill>
              </a:endParaRPr>
            </a:p>
          </p:txBody>
        </p:sp>
        <p:pic>
          <p:nvPicPr>
            <p:cNvPr id="15" name="Picture 3" descr="C:\Users\ChristineB\Seenk-D\BNPP\2015-02\PPT_43-07.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88947" y="6492122"/>
              <a:ext cx="15398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ChristineB\Seenk-D\BNPP\2015-02\PPT_43-08.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087967" y="6593075"/>
              <a:ext cx="2002337" cy="1368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 Box 10"/>
          <p:cNvSpPr txBox="1">
            <a:spLocks noChangeArrowheads="1"/>
          </p:cNvSpPr>
          <p:nvPr userDrawn="1"/>
        </p:nvSpPr>
        <p:spPr bwMode="auto">
          <a:xfrm>
            <a:off x="5859463" y="6525356"/>
            <a:ext cx="2873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r>
              <a:rPr lang="fr-FR" sz="1000" dirty="0" smtClean="0">
                <a:solidFill>
                  <a:srgbClr val="333333"/>
                </a:solidFill>
              </a:rPr>
              <a:t>Toulouse - 17 septembre 2019</a:t>
            </a:r>
            <a:endParaRPr lang="fr-FR" sz="1000" dirty="0">
              <a:solidFill>
                <a:srgbClr val="333333"/>
              </a:solidFill>
            </a:endParaRPr>
          </a:p>
        </p:txBody>
      </p:sp>
    </p:spTree>
    <p:extLst>
      <p:ext uri="{BB962C8B-B14F-4D97-AF65-F5344CB8AC3E}">
        <p14:creationId xmlns:p14="http://schemas.microsoft.com/office/powerpoint/2010/main" val="2691368700"/>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p:titleStyle>
    <p:bodyStyle>
      <a:lvl1pPr marL="265113" indent="-265113" algn="l" rtl="0" eaLnBrk="0" fontAlgn="base" hangingPunct="0">
        <a:lnSpc>
          <a:spcPct val="90000"/>
        </a:lnSpc>
        <a:spcBef>
          <a:spcPct val="40000"/>
        </a:spcBef>
        <a:spcAft>
          <a:spcPct val="0"/>
        </a:spcAft>
        <a:buClr>
          <a:schemeClr val="accent1"/>
        </a:buClr>
        <a:buFont typeface="Wingdings" pitchFamily="2" charset="2"/>
        <a:buChar char="l"/>
        <a:defRPr sz="2000">
          <a:solidFill>
            <a:schemeClr val="tx1"/>
          </a:solidFill>
          <a:latin typeface="+mn-lt"/>
          <a:ea typeface="+mn-ea"/>
          <a:cs typeface="+mn-cs"/>
        </a:defRPr>
      </a:lvl1pPr>
      <a:lvl2pPr marL="720725" indent="-276225" algn="l" rtl="0" eaLnBrk="0" fontAlgn="base" hangingPunct="0">
        <a:lnSpc>
          <a:spcPct val="90000"/>
        </a:lnSpc>
        <a:spcBef>
          <a:spcPct val="40000"/>
        </a:spcBef>
        <a:spcAft>
          <a:spcPct val="0"/>
        </a:spcAft>
        <a:buClr>
          <a:schemeClr val="folHlink"/>
        </a:buClr>
        <a:buSzPct val="80000"/>
        <a:buFont typeface="Wingdings" pitchFamily="2" charset="2"/>
        <a:buChar char="n"/>
        <a:defRPr>
          <a:solidFill>
            <a:schemeClr val="tx1"/>
          </a:solidFill>
          <a:latin typeface="+mn-lt"/>
          <a:ea typeface="+mn-ea"/>
          <a:cs typeface="+mn-cs"/>
        </a:defRPr>
      </a:lvl2pPr>
      <a:lvl3pPr marL="1076325" indent="-176213" algn="l" rtl="0" eaLnBrk="0" fontAlgn="base" hangingPunct="0">
        <a:lnSpc>
          <a:spcPct val="90000"/>
        </a:lnSpc>
        <a:spcBef>
          <a:spcPct val="20000"/>
        </a:spcBef>
        <a:spcAft>
          <a:spcPct val="0"/>
        </a:spcAft>
        <a:buClr>
          <a:schemeClr val="folHlink"/>
        </a:buClr>
        <a:buFont typeface="Wingdings" pitchFamily="2" charset="2"/>
        <a:buChar char=""/>
        <a:defRPr>
          <a:solidFill>
            <a:schemeClr val="tx1"/>
          </a:solidFill>
          <a:latin typeface="+mn-lt"/>
          <a:ea typeface="+mn-ea"/>
          <a:cs typeface="+mn-cs"/>
        </a:defRPr>
      </a:lvl3pPr>
      <a:lvl4pPr marL="160655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bwMode="auto">
          <a:xfrm>
            <a:off x="660400" y="101600"/>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Cliquez et modifiez le titre</a:t>
            </a:r>
          </a:p>
        </p:txBody>
      </p:sp>
      <p:sp>
        <p:nvSpPr>
          <p:cNvPr id="1028" name="Rectangle 6"/>
          <p:cNvSpPr>
            <a:spLocks noGrp="1" noChangeArrowheads="1"/>
          </p:cNvSpPr>
          <p:nvPr>
            <p:ph type="body" idx="1"/>
          </p:nvPr>
        </p:nvSpPr>
        <p:spPr bwMode="gray">
          <a:xfrm>
            <a:off x="660400" y="1187450"/>
            <a:ext cx="8021638"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noProof="0" dirty="0" smtClean="0"/>
              <a:t>Cliquez pour modifier les styles du texte du masque</a:t>
            </a:r>
          </a:p>
          <a:p>
            <a:pPr lvl="1"/>
            <a:r>
              <a:rPr lang="fr-FR" noProof="0" dirty="0" smtClean="0"/>
              <a:t>Deuxième niveau</a:t>
            </a:r>
          </a:p>
        </p:txBody>
      </p:sp>
      <p:sp>
        <p:nvSpPr>
          <p:cNvPr id="10" name="Text Box 10"/>
          <p:cNvSpPr txBox="1">
            <a:spLocks noChangeArrowheads="1"/>
          </p:cNvSpPr>
          <p:nvPr/>
        </p:nvSpPr>
        <p:spPr bwMode="auto">
          <a:xfrm>
            <a:off x="8715374" y="6525356"/>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fld id="{2D2D909D-28CD-4CE2-B296-6638FA5F2BE6}" type="slidenum">
              <a:rPr lang="fr-FR" sz="1000" smtClean="0">
                <a:solidFill>
                  <a:srgbClr val="333333"/>
                </a:solidFill>
              </a:rPr>
              <a:pPr eaLnBrk="1" hangingPunct="1"/>
              <a:t>‹N°›</a:t>
            </a:fld>
            <a:endParaRPr lang="fr-FR" sz="1000" dirty="0">
              <a:solidFill>
                <a:srgbClr val="333333"/>
              </a:solidFill>
            </a:endParaRPr>
          </a:p>
        </p:txBody>
      </p:sp>
      <p:pic>
        <p:nvPicPr>
          <p:cNvPr id="11" name="Image 10" descr="suit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588" y="917575"/>
            <a:ext cx="8759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p:cNvGrpSpPr/>
          <p:nvPr/>
        </p:nvGrpSpPr>
        <p:grpSpPr>
          <a:xfrm>
            <a:off x="0" y="6436043"/>
            <a:ext cx="9146542" cy="356116"/>
            <a:chOff x="0" y="6436043"/>
            <a:chExt cx="9146542" cy="356116"/>
          </a:xfrm>
        </p:grpSpPr>
        <p:sp>
          <p:nvSpPr>
            <p:cNvPr id="14" name="Line 23"/>
            <p:cNvSpPr>
              <a:spLocks noChangeShapeType="1"/>
            </p:cNvSpPr>
            <p:nvPr userDrawn="1"/>
          </p:nvSpPr>
          <p:spPr bwMode="gray">
            <a:xfrm>
              <a:off x="0" y="6436043"/>
              <a:ext cx="91465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solidFill>
                  <a:srgbClr val="333333"/>
                </a:solidFill>
              </a:endParaRPr>
            </a:p>
          </p:txBody>
        </p:sp>
        <p:pic>
          <p:nvPicPr>
            <p:cNvPr id="15" name="Picture 3" descr="C:\Users\ChristineB\Seenk-D\BNPP\2015-02\PPT_43-07.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88947" y="6492122"/>
              <a:ext cx="15398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ChristineB\Seenk-D\BNPP\2015-02\PPT_43-08.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087967" y="6593075"/>
              <a:ext cx="2002337" cy="1368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 Box 10"/>
          <p:cNvSpPr txBox="1">
            <a:spLocks noChangeArrowheads="1"/>
          </p:cNvSpPr>
          <p:nvPr userDrawn="1"/>
        </p:nvSpPr>
        <p:spPr bwMode="auto">
          <a:xfrm>
            <a:off x="5859463" y="6525356"/>
            <a:ext cx="2873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r>
              <a:rPr lang="fr-FR" sz="1000" dirty="0" smtClean="0">
                <a:solidFill>
                  <a:srgbClr val="333333"/>
                </a:solidFill>
              </a:rPr>
              <a:t>Toulouse - 17 septembre 2019</a:t>
            </a:r>
            <a:endParaRPr lang="fr-FR" sz="1000" dirty="0">
              <a:solidFill>
                <a:srgbClr val="333333"/>
              </a:solidFill>
            </a:endParaRPr>
          </a:p>
        </p:txBody>
      </p:sp>
    </p:spTree>
    <p:extLst>
      <p:ext uri="{BB962C8B-B14F-4D97-AF65-F5344CB8AC3E}">
        <p14:creationId xmlns:p14="http://schemas.microsoft.com/office/powerpoint/2010/main" val="294021579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61"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p:titleStyle>
    <p:bodyStyle>
      <a:lvl1pPr marL="265113" indent="-265113" algn="l" rtl="0" eaLnBrk="0" fontAlgn="base" hangingPunct="0">
        <a:lnSpc>
          <a:spcPct val="90000"/>
        </a:lnSpc>
        <a:spcBef>
          <a:spcPct val="40000"/>
        </a:spcBef>
        <a:spcAft>
          <a:spcPct val="0"/>
        </a:spcAft>
        <a:buClr>
          <a:schemeClr val="accent1"/>
        </a:buClr>
        <a:buFont typeface="Wingdings" pitchFamily="2" charset="2"/>
        <a:buChar char="l"/>
        <a:defRPr sz="2000">
          <a:solidFill>
            <a:schemeClr val="tx1"/>
          </a:solidFill>
          <a:latin typeface="+mn-lt"/>
          <a:ea typeface="+mn-ea"/>
          <a:cs typeface="+mn-cs"/>
        </a:defRPr>
      </a:lvl1pPr>
      <a:lvl2pPr marL="720725" indent="-276225" algn="l" rtl="0" eaLnBrk="0" fontAlgn="base" hangingPunct="0">
        <a:lnSpc>
          <a:spcPct val="90000"/>
        </a:lnSpc>
        <a:spcBef>
          <a:spcPct val="40000"/>
        </a:spcBef>
        <a:spcAft>
          <a:spcPct val="0"/>
        </a:spcAft>
        <a:buClr>
          <a:schemeClr val="folHlink"/>
        </a:buClr>
        <a:buSzPct val="80000"/>
        <a:buFont typeface="Wingdings" pitchFamily="2" charset="2"/>
        <a:buChar char="n"/>
        <a:defRPr>
          <a:solidFill>
            <a:schemeClr val="tx1"/>
          </a:solidFill>
          <a:latin typeface="+mn-lt"/>
          <a:ea typeface="+mn-ea"/>
          <a:cs typeface="+mn-cs"/>
        </a:defRPr>
      </a:lvl2pPr>
      <a:lvl3pPr marL="1076325" indent="-176213" algn="l" rtl="0" eaLnBrk="0" fontAlgn="base" hangingPunct="0">
        <a:lnSpc>
          <a:spcPct val="90000"/>
        </a:lnSpc>
        <a:spcBef>
          <a:spcPct val="20000"/>
        </a:spcBef>
        <a:spcAft>
          <a:spcPct val="0"/>
        </a:spcAft>
        <a:buClr>
          <a:schemeClr val="folHlink"/>
        </a:buClr>
        <a:buFont typeface="Wingdings" pitchFamily="2" charset="2"/>
        <a:buChar char=""/>
        <a:defRPr>
          <a:solidFill>
            <a:schemeClr val="tx1"/>
          </a:solidFill>
          <a:latin typeface="+mn-lt"/>
          <a:ea typeface="+mn-ea"/>
          <a:cs typeface="+mn-cs"/>
        </a:defRPr>
      </a:lvl3pPr>
      <a:lvl4pPr marL="160655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bwMode="auto">
          <a:xfrm>
            <a:off x="660400" y="101600"/>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Cliquez et modifiez le titre</a:t>
            </a:r>
          </a:p>
        </p:txBody>
      </p:sp>
      <p:sp>
        <p:nvSpPr>
          <p:cNvPr id="1028" name="Rectangle 6"/>
          <p:cNvSpPr>
            <a:spLocks noGrp="1" noChangeArrowheads="1"/>
          </p:cNvSpPr>
          <p:nvPr>
            <p:ph type="body" idx="1"/>
          </p:nvPr>
        </p:nvSpPr>
        <p:spPr bwMode="gray">
          <a:xfrm>
            <a:off x="660400" y="1187450"/>
            <a:ext cx="8021638"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noProof="0" dirty="0" smtClean="0"/>
              <a:t>Cliquez pour modifier les styles du texte du masque</a:t>
            </a:r>
          </a:p>
          <a:p>
            <a:pPr lvl="1"/>
            <a:r>
              <a:rPr lang="fr-FR" noProof="0" dirty="0" smtClean="0"/>
              <a:t>Deuxième niveau</a:t>
            </a:r>
          </a:p>
        </p:txBody>
      </p:sp>
      <p:sp>
        <p:nvSpPr>
          <p:cNvPr id="1031" name="Line 8"/>
          <p:cNvSpPr>
            <a:spLocks noChangeShapeType="1"/>
          </p:cNvSpPr>
          <p:nvPr/>
        </p:nvSpPr>
        <p:spPr bwMode="auto">
          <a:xfrm>
            <a:off x="8715375" y="6574626"/>
            <a:ext cx="0" cy="15875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solidFill>
                <a:srgbClr val="333333"/>
              </a:solidFill>
            </a:endParaRPr>
          </a:p>
        </p:txBody>
      </p:sp>
      <p:sp>
        <p:nvSpPr>
          <p:cNvPr id="10" name="Text Box 10"/>
          <p:cNvSpPr txBox="1">
            <a:spLocks noChangeArrowheads="1"/>
          </p:cNvSpPr>
          <p:nvPr/>
        </p:nvSpPr>
        <p:spPr bwMode="auto">
          <a:xfrm>
            <a:off x="8715374" y="6525364"/>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fld id="{2D2D909D-28CD-4CE2-B296-6638FA5F2BE6}" type="slidenum">
              <a:rPr lang="fr-FR" sz="1000" smtClean="0">
                <a:solidFill>
                  <a:srgbClr val="333333"/>
                </a:solidFill>
              </a:rPr>
              <a:pPr eaLnBrk="1" hangingPunct="1"/>
              <a:t>‹N°›</a:t>
            </a:fld>
            <a:endParaRPr lang="fr-FR" sz="1000" dirty="0">
              <a:solidFill>
                <a:srgbClr val="333333"/>
              </a:solidFill>
            </a:endParaRPr>
          </a:p>
        </p:txBody>
      </p:sp>
      <p:grpSp>
        <p:nvGrpSpPr>
          <p:cNvPr id="2" name="Groupe 1"/>
          <p:cNvGrpSpPr/>
          <p:nvPr/>
        </p:nvGrpSpPr>
        <p:grpSpPr>
          <a:xfrm>
            <a:off x="0" y="6436043"/>
            <a:ext cx="9146542" cy="356116"/>
            <a:chOff x="0" y="6436043"/>
            <a:chExt cx="9146542" cy="356116"/>
          </a:xfrm>
        </p:grpSpPr>
        <p:sp>
          <p:nvSpPr>
            <p:cNvPr id="14" name="Line 23"/>
            <p:cNvSpPr>
              <a:spLocks noChangeShapeType="1"/>
            </p:cNvSpPr>
            <p:nvPr userDrawn="1"/>
          </p:nvSpPr>
          <p:spPr bwMode="gray">
            <a:xfrm>
              <a:off x="0" y="6436043"/>
              <a:ext cx="91465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solidFill>
                  <a:srgbClr val="333333"/>
                </a:solidFill>
              </a:endParaRPr>
            </a:p>
          </p:txBody>
        </p:sp>
        <p:pic>
          <p:nvPicPr>
            <p:cNvPr id="15" name="Picture 3" descr="C:\Users\ChristineB\Seenk-D\BNPP\2015-02\PPT_43-07.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90502" y="6492122"/>
              <a:ext cx="15398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81770" y="6589310"/>
              <a:ext cx="1896357" cy="13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Image 11" descr="suit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82590" y="917575"/>
            <a:ext cx="8759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p:cNvSpPr txBox="1">
            <a:spLocks noChangeArrowheads="1"/>
          </p:cNvSpPr>
          <p:nvPr userDrawn="1"/>
        </p:nvSpPr>
        <p:spPr bwMode="auto">
          <a:xfrm>
            <a:off x="5859463" y="6525356"/>
            <a:ext cx="2873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r>
              <a:rPr lang="fr-FR" sz="1000" dirty="0" smtClean="0">
                <a:solidFill>
                  <a:srgbClr val="333333"/>
                </a:solidFill>
              </a:rPr>
              <a:t>Toulouse - 17 septembre 2019</a:t>
            </a:r>
            <a:endParaRPr lang="fr-FR" sz="1000" dirty="0">
              <a:solidFill>
                <a:srgbClr val="333333"/>
              </a:solidFill>
            </a:endParaRPr>
          </a:p>
        </p:txBody>
      </p:sp>
    </p:spTree>
    <p:extLst>
      <p:ext uri="{BB962C8B-B14F-4D97-AF65-F5344CB8AC3E}">
        <p14:creationId xmlns:p14="http://schemas.microsoft.com/office/powerpoint/2010/main" val="315909742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p:titleStyle>
    <p:bodyStyle>
      <a:lvl1pPr marL="265113" indent="-265113" algn="l" rtl="0" eaLnBrk="0" fontAlgn="base" hangingPunct="0">
        <a:lnSpc>
          <a:spcPct val="90000"/>
        </a:lnSpc>
        <a:spcBef>
          <a:spcPct val="40000"/>
        </a:spcBef>
        <a:spcAft>
          <a:spcPct val="0"/>
        </a:spcAft>
        <a:buClr>
          <a:schemeClr val="accent1"/>
        </a:buClr>
        <a:buFont typeface="Wingdings" pitchFamily="2" charset="2"/>
        <a:buChar char="l"/>
        <a:defRPr sz="2000">
          <a:solidFill>
            <a:schemeClr val="tx1"/>
          </a:solidFill>
          <a:latin typeface="+mn-lt"/>
          <a:ea typeface="+mn-ea"/>
          <a:cs typeface="+mn-cs"/>
        </a:defRPr>
      </a:lvl1pPr>
      <a:lvl2pPr marL="720725" indent="-276225" algn="l" rtl="0" eaLnBrk="0" fontAlgn="base" hangingPunct="0">
        <a:lnSpc>
          <a:spcPct val="90000"/>
        </a:lnSpc>
        <a:spcBef>
          <a:spcPct val="40000"/>
        </a:spcBef>
        <a:spcAft>
          <a:spcPct val="0"/>
        </a:spcAft>
        <a:buClr>
          <a:schemeClr val="folHlink"/>
        </a:buClr>
        <a:buSzPct val="80000"/>
        <a:buFont typeface="Wingdings" pitchFamily="2" charset="2"/>
        <a:buChar char="n"/>
        <a:defRPr>
          <a:solidFill>
            <a:schemeClr val="tx1"/>
          </a:solidFill>
          <a:latin typeface="+mn-lt"/>
          <a:ea typeface="+mn-ea"/>
          <a:cs typeface="+mn-cs"/>
        </a:defRPr>
      </a:lvl2pPr>
      <a:lvl3pPr marL="1076325" indent="-176213" algn="l" rtl="0" eaLnBrk="0" fontAlgn="base" hangingPunct="0">
        <a:lnSpc>
          <a:spcPct val="90000"/>
        </a:lnSpc>
        <a:spcBef>
          <a:spcPct val="20000"/>
        </a:spcBef>
        <a:spcAft>
          <a:spcPct val="0"/>
        </a:spcAft>
        <a:buClr>
          <a:schemeClr val="folHlink"/>
        </a:buClr>
        <a:buFont typeface="Wingdings" pitchFamily="2" charset="2"/>
        <a:buChar char=""/>
        <a:defRPr>
          <a:solidFill>
            <a:schemeClr val="tx1"/>
          </a:solidFill>
          <a:latin typeface="+mn-lt"/>
          <a:ea typeface="+mn-ea"/>
          <a:cs typeface="+mn-cs"/>
        </a:defRPr>
      </a:lvl3pPr>
      <a:lvl4pPr marL="160655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bwMode="auto">
          <a:xfrm>
            <a:off x="660400" y="101600"/>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Cliquez et modifiez le titre</a:t>
            </a:r>
          </a:p>
        </p:txBody>
      </p:sp>
      <p:sp>
        <p:nvSpPr>
          <p:cNvPr id="1028" name="Rectangle 6"/>
          <p:cNvSpPr>
            <a:spLocks noGrp="1" noChangeArrowheads="1"/>
          </p:cNvSpPr>
          <p:nvPr>
            <p:ph type="body" idx="1"/>
          </p:nvPr>
        </p:nvSpPr>
        <p:spPr bwMode="gray">
          <a:xfrm>
            <a:off x="403225" y="1282700"/>
            <a:ext cx="8161338"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noProof="0" dirty="0" smtClean="0"/>
              <a:t>Cliquez pour modifier les styles du texte du masque</a:t>
            </a:r>
          </a:p>
          <a:p>
            <a:pPr lvl="1"/>
            <a:r>
              <a:rPr lang="fr-FR" noProof="0" dirty="0" smtClean="0"/>
              <a:t>Deuxième niveau</a:t>
            </a:r>
          </a:p>
        </p:txBody>
      </p:sp>
      <p:sp>
        <p:nvSpPr>
          <p:cNvPr id="1031" name="Line 8"/>
          <p:cNvSpPr>
            <a:spLocks noChangeShapeType="1"/>
          </p:cNvSpPr>
          <p:nvPr/>
        </p:nvSpPr>
        <p:spPr bwMode="auto">
          <a:xfrm>
            <a:off x="8715375" y="6574626"/>
            <a:ext cx="0" cy="15875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solidFill>
                <a:srgbClr val="333333"/>
              </a:solidFill>
            </a:endParaRPr>
          </a:p>
        </p:txBody>
      </p:sp>
      <p:sp>
        <p:nvSpPr>
          <p:cNvPr id="10" name="Text Box 10"/>
          <p:cNvSpPr txBox="1">
            <a:spLocks noChangeArrowheads="1"/>
          </p:cNvSpPr>
          <p:nvPr/>
        </p:nvSpPr>
        <p:spPr bwMode="auto">
          <a:xfrm>
            <a:off x="8715374" y="6525356"/>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fld id="{2D2D909D-28CD-4CE2-B296-6638FA5F2BE6}" type="slidenum">
              <a:rPr lang="fr-FR" sz="1000" smtClean="0">
                <a:solidFill>
                  <a:srgbClr val="333333"/>
                </a:solidFill>
              </a:rPr>
              <a:pPr eaLnBrk="1" hangingPunct="1"/>
              <a:t>‹N°›</a:t>
            </a:fld>
            <a:endParaRPr lang="fr-FR" sz="1000" dirty="0">
              <a:solidFill>
                <a:srgbClr val="333333"/>
              </a:solidFill>
            </a:endParaRPr>
          </a:p>
        </p:txBody>
      </p:sp>
      <p:pic>
        <p:nvPicPr>
          <p:cNvPr id="11" name="Image 10" descr="suit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2588" y="917575"/>
            <a:ext cx="8759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p:cNvGrpSpPr/>
          <p:nvPr/>
        </p:nvGrpSpPr>
        <p:grpSpPr>
          <a:xfrm>
            <a:off x="0" y="6436043"/>
            <a:ext cx="9146542" cy="356116"/>
            <a:chOff x="0" y="6436043"/>
            <a:chExt cx="9146542" cy="356116"/>
          </a:xfrm>
        </p:grpSpPr>
        <p:sp>
          <p:nvSpPr>
            <p:cNvPr id="14" name="Line 23"/>
            <p:cNvSpPr>
              <a:spLocks noChangeShapeType="1"/>
            </p:cNvSpPr>
            <p:nvPr userDrawn="1"/>
          </p:nvSpPr>
          <p:spPr bwMode="gray">
            <a:xfrm>
              <a:off x="0" y="6436043"/>
              <a:ext cx="91465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solidFill>
                  <a:srgbClr val="333333"/>
                </a:solidFill>
              </a:endParaRPr>
            </a:p>
          </p:txBody>
        </p:sp>
        <p:pic>
          <p:nvPicPr>
            <p:cNvPr id="15" name="Picture 3" descr="C:\Users\ChristineB\Seenk-D\BNPP\2015-02\PPT_43-07.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88947" y="6492122"/>
              <a:ext cx="15398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ChristineB\Seenk-D\BNPP\2015-02\PPT_43-08.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087967" y="6593075"/>
              <a:ext cx="2002337" cy="1368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 Box 10"/>
          <p:cNvSpPr txBox="1">
            <a:spLocks noChangeArrowheads="1"/>
          </p:cNvSpPr>
          <p:nvPr userDrawn="1"/>
        </p:nvSpPr>
        <p:spPr bwMode="auto">
          <a:xfrm>
            <a:off x="5859463" y="6525356"/>
            <a:ext cx="2873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r>
              <a:rPr lang="fr-FR" sz="1000" dirty="0" smtClean="0">
                <a:solidFill>
                  <a:srgbClr val="333333"/>
                </a:solidFill>
              </a:rPr>
              <a:t>Toulouse - 17 septembre 2019</a:t>
            </a:r>
            <a:endParaRPr lang="fr-FR" sz="1000" dirty="0">
              <a:solidFill>
                <a:srgbClr val="333333"/>
              </a:solidFill>
            </a:endParaRPr>
          </a:p>
        </p:txBody>
      </p:sp>
    </p:spTree>
    <p:extLst>
      <p:ext uri="{BB962C8B-B14F-4D97-AF65-F5344CB8AC3E}">
        <p14:creationId xmlns:p14="http://schemas.microsoft.com/office/powerpoint/2010/main" val="1617763413"/>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p:titleStyle>
    <p:bodyStyle>
      <a:lvl1pPr marL="265113" indent="-265113" algn="l" rtl="0" eaLnBrk="0" fontAlgn="base" hangingPunct="0">
        <a:lnSpc>
          <a:spcPct val="90000"/>
        </a:lnSpc>
        <a:spcBef>
          <a:spcPct val="40000"/>
        </a:spcBef>
        <a:spcAft>
          <a:spcPct val="0"/>
        </a:spcAft>
        <a:buClr>
          <a:schemeClr val="accent1"/>
        </a:buClr>
        <a:buFont typeface="Wingdings" pitchFamily="2" charset="2"/>
        <a:buChar char="l"/>
        <a:defRPr sz="2000">
          <a:solidFill>
            <a:schemeClr val="tx1"/>
          </a:solidFill>
          <a:latin typeface="+mn-lt"/>
          <a:ea typeface="+mn-ea"/>
          <a:cs typeface="+mn-cs"/>
        </a:defRPr>
      </a:lvl1pPr>
      <a:lvl2pPr marL="720725" indent="-276225" algn="l" rtl="0" eaLnBrk="0" fontAlgn="base" hangingPunct="0">
        <a:lnSpc>
          <a:spcPct val="90000"/>
        </a:lnSpc>
        <a:spcBef>
          <a:spcPct val="40000"/>
        </a:spcBef>
        <a:spcAft>
          <a:spcPct val="0"/>
        </a:spcAft>
        <a:buClr>
          <a:schemeClr val="folHlink"/>
        </a:buClr>
        <a:buSzPct val="80000"/>
        <a:buFont typeface="Wingdings" pitchFamily="2" charset="2"/>
        <a:buChar char="n"/>
        <a:defRPr>
          <a:solidFill>
            <a:schemeClr val="tx1"/>
          </a:solidFill>
          <a:latin typeface="+mn-lt"/>
          <a:ea typeface="+mn-ea"/>
          <a:cs typeface="+mn-cs"/>
        </a:defRPr>
      </a:lvl2pPr>
      <a:lvl3pPr marL="1076325" indent="-176213" algn="l" rtl="0" eaLnBrk="0" fontAlgn="base" hangingPunct="0">
        <a:lnSpc>
          <a:spcPct val="90000"/>
        </a:lnSpc>
        <a:spcBef>
          <a:spcPct val="20000"/>
        </a:spcBef>
        <a:spcAft>
          <a:spcPct val="0"/>
        </a:spcAft>
        <a:buClr>
          <a:schemeClr val="folHlink"/>
        </a:buClr>
        <a:buFont typeface="Wingdings" pitchFamily="2" charset="2"/>
        <a:buChar char=""/>
        <a:defRPr>
          <a:solidFill>
            <a:schemeClr val="tx1"/>
          </a:solidFill>
          <a:latin typeface="+mn-lt"/>
          <a:ea typeface="+mn-ea"/>
          <a:cs typeface="+mn-cs"/>
        </a:defRPr>
      </a:lvl3pPr>
      <a:lvl4pPr marL="160655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bwMode="auto">
          <a:xfrm>
            <a:off x="660400" y="101600"/>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Cliquez et modifiez le titre</a:t>
            </a:r>
          </a:p>
        </p:txBody>
      </p:sp>
      <p:sp>
        <p:nvSpPr>
          <p:cNvPr id="1028" name="Rectangle 6"/>
          <p:cNvSpPr>
            <a:spLocks noGrp="1" noChangeArrowheads="1"/>
          </p:cNvSpPr>
          <p:nvPr>
            <p:ph type="body" idx="1"/>
          </p:nvPr>
        </p:nvSpPr>
        <p:spPr bwMode="gray">
          <a:xfrm>
            <a:off x="403225" y="1282700"/>
            <a:ext cx="8161338"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noProof="0" dirty="0" smtClean="0"/>
              <a:t>Cliquez pour modifier les styles du texte du masque</a:t>
            </a:r>
          </a:p>
          <a:p>
            <a:pPr lvl="1"/>
            <a:r>
              <a:rPr lang="fr-FR" noProof="0" dirty="0" smtClean="0"/>
              <a:t>Deuxième niveau</a:t>
            </a:r>
          </a:p>
        </p:txBody>
      </p:sp>
      <p:sp>
        <p:nvSpPr>
          <p:cNvPr id="1031" name="Line 8"/>
          <p:cNvSpPr>
            <a:spLocks noChangeShapeType="1"/>
          </p:cNvSpPr>
          <p:nvPr/>
        </p:nvSpPr>
        <p:spPr bwMode="auto">
          <a:xfrm>
            <a:off x="8715375" y="6574626"/>
            <a:ext cx="0" cy="15875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fr-FR">
              <a:solidFill>
                <a:srgbClr val="333333"/>
              </a:solidFill>
            </a:endParaRPr>
          </a:p>
        </p:txBody>
      </p:sp>
      <p:sp>
        <p:nvSpPr>
          <p:cNvPr id="10" name="Text Box 10"/>
          <p:cNvSpPr txBox="1">
            <a:spLocks noChangeArrowheads="1"/>
          </p:cNvSpPr>
          <p:nvPr/>
        </p:nvSpPr>
        <p:spPr bwMode="auto">
          <a:xfrm>
            <a:off x="8715374" y="6525356"/>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fld id="{2D2D909D-28CD-4CE2-B296-6638FA5F2BE6}" type="slidenum">
              <a:rPr lang="fr-FR" sz="1000" smtClean="0">
                <a:solidFill>
                  <a:srgbClr val="333333"/>
                </a:solidFill>
              </a:rPr>
              <a:pPr eaLnBrk="1" hangingPunct="1"/>
              <a:t>‹N°›</a:t>
            </a:fld>
            <a:endParaRPr lang="fr-FR" sz="1000" dirty="0">
              <a:solidFill>
                <a:srgbClr val="333333"/>
              </a:solidFill>
            </a:endParaRPr>
          </a:p>
        </p:txBody>
      </p:sp>
      <p:pic>
        <p:nvPicPr>
          <p:cNvPr id="11" name="Image 10" descr="suit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2588" y="917575"/>
            <a:ext cx="8759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 2"/>
          <p:cNvGrpSpPr/>
          <p:nvPr/>
        </p:nvGrpSpPr>
        <p:grpSpPr>
          <a:xfrm>
            <a:off x="0" y="6436043"/>
            <a:ext cx="9146542" cy="356116"/>
            <a:chOff x="0" y="6436043"/>
            <a:chExt cx="9146542" cy="356116"/>
          </a:xfrm>
        </p:grpSpPr>
        <p:sp>
          <p:nvSpPr>
            <p:cNvPr id="14" name="Line 23"/>
            <p:cNvSpPr>
              <a:spLocks noChangeShapeType="1"/>
            </p:cNvSpPr>
            <p:nvPr userDrawn="1"/>
          </p:nvSpPr>
          <p:spPr bwMode="gray">
            <a:xfrm>
              <a:off x="0" y="6436043"/>
              <a:ext cx="91465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solidFill>
                  <a:srgbClr val="333333"/>
                </a:solidFill>
              </a:endParaRPr>
            </a:p>
          </p:txBody>
        </p:sp>
        <p:pic>
          <p:nvPicPr>
            <p:cNvPr id="15" name="Picture 3" descr="C:\Users\ChristineB\Seenk-D\BNPP\2015-02\PPT_43-07.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88947" y="6492122"/>
              <a:ext cx="15398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ChristineB\Seenk-D\BNPP\2015-02\PPT_43-08.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087967" y="6593075"/>
              <a:ext cx="2002337" cy="13680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 Box 10"/>
          <p:cNvSpPr txBox="1">
            <a:spLocks noChangeArrowheads="1"/>
          </p:cNvSpPr>
          <p:nvPr userDrawn="1"/>
        </p:nvSpPr>
        <p:spPr bwMode="auto">
          <a:xfrm>
            <a:off x="5859463" y="6525356"/>
            <a:ext cx="2873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r>
              <a:rPr lang="fr-FR" sz="1000" dirty="0" smtClean="0">
                <a:solidFill>
                  <a:srgbClr val="333333"/>
                </a:solidFill>
              </a:rPr>
              <a:t>Toulouse - 17 septembre 2019</a:t>
            </a:r>
            <a:endParaRPr lang="fr-FR" sz="1000" dirty="0">
              <a:solidFill>
                <a:srgbClr val="333333"/>
              </a:solidFill>
            </a:endParaRPr>
          </a:p>
        </p:txBody>
      </p:sp>
    </p:spTree>
    <p:extLst>
      <p:ext uri="{BB962C8B-B14F-4D97-AF65-F5344CB8AC3E}">
        <p14:creationId xmlns:p14="http://schemas.microsoft.com/office/powerpoint/2010/main" val="208652919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p:titleStyle>
    <p:bodyStyle>
      <a:lvl1pPr marL="265113" indent="-265113" algn="l" rtl="0" eaLnBrk="0" fontAlgn="base" hangingPunct="0">
        <a:lnSpc>
          <a:spcPct val="90000"/>
        </a:lnSpc>
        <a:spcBef>
          <a:spcPct val="40000"/>
        </a:spcBef>
        <a:spcAft>
          <a:spcPct val="0"/>
        </a:spcAft>
        <a:buClr>
          <a:schemeClr val="accent1"/>
        </a:buClr>
        <a:buFont typeface="Wingdings" pitchFamily="2" charset="2"/>
        <a:buChar char="l"/>
        <a:defRPr sz="2000">
          <a:solidFill>
            <a:schemeClr val="tx1"/>
          </a:solidFill>
          <a:latin typeface="+mn-lt"/>
          <a:ea typeface="+mn-ea"/>
          <a:cs typeface="+mn-cs"/>
        </a:defRPr>
      </a:lvl1pPr>
      <a:lvl2pPr marL="720725" indent="-276225" algn="l" rtl="0" eaLnBrk="0" fontAlgn="base" hangingPunct="0">
        <a:lnSpc>
          <a:spcPct val="90000"/>
        </a:lnSpc>
        <a:spcBef>
          <a:spcPct val="40000"/>
        </a:spcBef>
        <a:spcAft>
          <a:spcPct val="0"/>
        </a:spcAft>
        <a:buClr>
          <a:schemeClr val="folHlink"/>
        </a:buClr>
        <a:buSzPct val="80000"/>
        <a:buFont typeface="Wingdings" pitchFamily="2" charset="2"/>
        <a:buChar char="n"/>
        <a:defRPr>
          <a:solidFill>
            <a:schemeClr val="tx1"/>
          </a:solidFill>
          <a:latin typeface="+mn-lt"/>
          <a:ea typeface="+mn-ea"/>
          <a:cs typeface="+mn-cs"/>
        </a:defRPr>
      </a:lvl2pPr>
      <a:lvl3pPr marL="1076325" indent="-176213" algn="l" rtl="0" eaLnBrk="0" fontAlgn="base" hangingPunct="0">
        <a:lnSpc>
          <a:spcPct val="90000"/>
        </a:lnSpc>
        <a:spcBef>
          <a:spcPct val="20000"/>
        </a:spcBef>
        <a:spcAft>
          <a:spcPct val="0"/>
        </a:spcAft>
        <a:buClr>
          <a:schemeClr val="folHlink"/>
        </a:buClr>
        <a:buFont typeface="Wingdings" pitchFamily="2" charset="2"/>
        <a:buChar char=""/>
        <a:defRPr>
          <a:solidFill>
            <a:schemeClr val="tx1"/>
          </a:solidFill>
          <a:latin typeface="+mn-lt"/>
          <a:ea typeface="+mn-ea"/>
          <a:cs typeface="+mn-cs"/>
        </a:defRPr>
      </a:lvl3pPr>
      <a:lvl4pPr marL="160655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578" y="115488"/>
            <a:ext cx="8460000" cy="745664"/>
          </a:xfrm>
          <a:prstGeom prst="rect">
            <a:avLst/>
          </a:prstGeom>
        </p:spPr>
        <p:txBody>
          <a:bodyPr vert="horz" lIns="0" tIns="0" rIns="0" bIns="0" rtlCol="0" anchor="ctr" anchorCtr="0">
            <a:normAutofit/>
          </a:bodyPr>
          <a:lstStyle/>
          <a:p>
            <a:r>
              <a:rPr lang="fr-FR" noProof="0" dirty="0" smtClean="0"/>
              <a:t>Modifiez le style du titre</a:t>
            </a:r>
            <a:endParaRPr lang="fr-FR" noProof="0" dirty="0"/>
          </a:p>
        </p:txBody>
      </p:sp>
      <p:sp>
        <p:nvSpPr>
          <p:cNvPr id="3" name="Espace réservé du texte 2"/>
          <p:cNvSpPr>
            <a:spLocks noGrp="1"/>
          </p:cNvSpPr>
          <p:nvPr>
            <p:ph type="body" idx="1"/>
          </p:nvPr>
        </p:nvSpPr>
        <p:spPr>
          <a:xfrm>
            <a:off x="339698" y="1653183"/>
            <a:ext cx="8462880" cy="4224089"/>
          </a:xfrm>
          <a:prstGeom prst="rect">
            <a:avLst/>
          </a:prstGeom>
        </p:spPr>
        <p:txBody>
          <a:bodyPr vert="horz" lIns="0" tIns="0" rIns="0" bIns="0" rtlCol="0" anchor="t" anchorCtr="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pic>
        <p:nvPicPr>
          <p:cNvPr id="10" name="Image 9" descr="suit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82588" y="917575"/>
            <a:ext cx="87598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 11"/>
          <p:cNvGrpSpPr/>
          <p:nvPr userDrawn="1"/>
        </p:nvGrpSpPr>
        <p:grpSpPr>
          <a:xfrm>
            <a:off x="0" y="6436043"/>
            <a:ext cx="9146542" cy="356116"/>
            <a:chOff x="0" y="6436043"/>
            <a:chExt cx="9146542" cy="356116"/>
          </a:xfrm>
        </p:grpSpPr>
        <p:sp>
          <p:nvSpPr>
            <p:cNvPr id="15" name="Line 23"/>
            <p:cNvSpPr>
              <a:spLocks noChangeShapeType="1"/>
            </p:cNvSpPr>
            <p:nvPr userDrawn="1"/>
          </p:nvSpPr>
          <p:spPr bwMode="gray">
            <a:xfrm>
              <a:off x="0" y="6436043"/>
              <a:ext cx="914654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solidFill>
                  <a:srgbClr val="FFFFFF"/>
                </a:solidFill>
              </a:endParaRPr>
            </a:p>
          </p:txBody>
        </p:sp>
        <p:pic>
          <p:nvPicPr>
            <p:cNvPr id="16" name="Picture 3" descr="C:\Users\ChristineB\Seenk-D\BNPP\2015-02\PPT_43-07.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88947" y="6492122"/>
              <a:ext cx="15398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ChristineB\Seenk-D\BNPP\2015-02\PPT_43-08.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087967" y="6593075"/>
              <a:ext cx="2002337" cy="13680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Box 10"/>
          <p:cNvSpPr txBox="1">
            <a:spLocks noChangeArrowheads="1"/>
          </p:cNvSpPr>
          <p:nvPr userDrawn="1"/>
        </p:nvSpPr>
        <p:spPr bwMode="auto">
          <a:xfrm>
            <a:off x="5859463" y="6525356"/>
            <a:ext cx="2873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r" eaLnBrk="1" hangingPunct="1"/>
            <a:r>
              <a:rPr lang="fr-FR" sz="1000" dirty="0" smtClean="0">
                <a:solidFill>
                  <a:srgbClr val="333333"/>
                </a:solidFill>
              </a:rPr>
              <a:t>Toulouse – 17 septembre 2019</a:t>
            </a:r>
            <a:endParaRPr lang="fr-FR" sz="1000" dirty="0">
              <a:solidFill>
                <a:srgbClr val="333333"/>
              </a:solidFill>
            </a:endParaRPr>
          </a:p>
        </p:txBody>
      </p:sp>
      <p:sp>
        <p:nvSpPr>
          <p:cNvPr id="20" name="Text Box 10"/>
          <p:cNvSpPr txBox="1">
            <a:spLocks noChangeArrowheads="1"/>
          </p:cNvSpPr>
          <p:nvPr userDrawn="1"/>
        </p:nvSpPr>
        <p:spPr bwMode="auto">
          <a:xfrm>
            <a:off x="8715374" y="6516688"/>
            <a:ext cx="4286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fld id="{2D2D909D-28CD-4CE2-B296-6638FA5F2BE6}" type="slidenum">
              <a:rPr lang="fr-FR" sz="1000" smtClean="0">
                <a:solidFill>
                  <a:srgbClr val="333333"/>
                </a:solidFill>
              </a:rPr>
              <a:pPr eaLnBrk="1" hangingPunct="1"/>
              <a:t>‹N°›</a:t>
            </a:fld>
            <a:endParaRPr lang="fr-FR" sz="1000" dirty="0">
              <a:solidFill>
                <a:srgbClr val="333333"/>
              </a:solidFill>
            </a:endParaRPr>
          </a:p>
        </p:txBody>
      </p:sp>
    </p:spTree>
    <p:extLst>
      <p:ext uri="{BB962C8B-B14F-4D97-AF65-F5344CB8AC3E}">
        <p14:creationId xmlns:p14="http://schemas.microsoft.com/office/powerpoint/2010/main" val="3857105526"/>
      </p:ext>
    </p:extLst>
  </p:cSld>
  <p:clrMap bg1="dk1" tx1="lt1" bg2="dk2"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0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200"/>
        </a:spcBef>
        <a:buClr>
          <a:schemeClr val="accent4"/>
        </a:buClr>
        <a:buSzPct val="100000"/>
        <a:buFontTx/>
        <a:buNone/>
        <a:defRPr sz="1800" kern="1200">
          <a:solidFill>
            <a:schemeClr val="bg1"/>
          </a:solidFill>
          <a:latin typeface="+mn-lt"/>
          <a:ea typeface="+mn-ea"/>
          <a:cs typeface="+mn-cs"/>
        </a:defRPr>
      </a:lvl1pPr>
      <a:lvl2pPr marL="446088" indent="-179388" algn="l" defTabSz="914400" rtl="0" eaLnBrk="1" latinLnBrk="0" hangingPunct="1">
        <a:spcBef>
          <a:spcPts val="200"/>
        </a:spcBef>
        <a:buClr>
          <a:schemeClr val="accent1"/>
        </a:buClr>
        <a:buSzPct val="90000"/>
        <a:buFont typeface="Wingdings" panose="05000000000000000000" pitchFamily="2" charset="2"/>
        <a:buChar char="§"/>
        <a:defRPr sz="1600" kern="1200">
          <a:solidFill>
            <a:schemeClr val="bg1"/>
          </a:solidFill>
          <a:latin typeface="+mn-lt"/>
          <a:ea typeface="+mn-ea"/>
          <a:cs typeface="+mn-cs"/>
        </a:defRPr>
      </a:lvl2pPr>
      <a:lvl3pPr marL="804863" indent="-176213" algn="l" defTabSz="914400" rtl="0" eaLnBrk="1" latinLnBrk="0" hangingPunct="1">
        <a:spcBef>
          <a:spcPts val="200"/>
        </a:spcBef>
        <a:buFont typeface="Wingdings" panose="05000000000000000000" pitchFamily="2" charset="2"/>
        <a:buChar char="§"/>
        <a:defRPr sz="1400" kern="1200">
          <a:solidFill>
            <a:schemeClr val="accent1"/>
          </a:solidFill>
          <a:latin typeface="+mn-lt"/>
          <a:ea typeface="+mn-ea"/>
          <a:cs typeface="+mn-cs"/>
        </a:defRPr>
      </a:lvl3pPr>
      <a:lvl4pPr marL="1158875" indent="-168275" algn="l" defTabSz="914400" rtl="0" eaLnBrk="1" latinLnBrk="0" hangingPunct="1">
        <a:spcBef>
          <a:spcPts val="200"/>
        </a:spcBef>
        <a:buFont typeface="Wingdings" panose="05000000000000000000" pitchFamily="2" charset="2"/>
        <a:buChar char="§"/>
        <a:defRPr sz="1200" kern="1200">
          <a:solidFill>
            <a:schemeClr val="bg2"/>
          </a:solidFill>
          <a:latin typeface="+mn-lt"/>
          <a:ea typeface="+mn-ea"/>
          <a:cs typeface="+mn-cs"/>
        </a:defRPr>
      </a:lvl4pPr>
      <a:lvl5pPr marL="0" indent="0" algn="l" defTabSz="914400" rtl="0" eaLnBrk="1" latinLnBrk="0" hangingPunct="1">
        <a:spcBef>
          <a:spcPts val="200"/>
        </a:spcBef>
        <a:buFontTx/>
        <a:buNone/>
        <a:defRPr sz="1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67.png"/><Relationship Id="rId5" Type="http://schemas.openxmlformats.org/officeDocument/2006/relationships/chart" Target="../charts/chart6.xml"/><Relationship Id="rId4"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68.png"/><Relationship Id="rId5" Type="http://schemas.openxmlformats.org/officeDocument/2006/relationships/image" Target="../media/image65.png"/><Relationship Id="rId10" Type="http://schemas.openxmlformats.org/officeDocument/2006/relationships/chart" Target="../charts/chart8.xml"/><Relationship Id="rId4" Type="http://schemas.openxmlformats.org/officeDocument/2006/relationships/chart" Target="../charts/chart7.xml"/><Relationship Id="rId9" Type="http://schemas.openxmlformats.org/officeDocument/2006/relationships/image" Target="../media/image71.pn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65.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chart" Target="../charts/chart14.xml"/><Relationship Id="rId7"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chart" Target="../charts/chart16.xml"/><Relationship Id="rId5" Type="http://schemas.openxmlformats.org/officeDocument/2006/relationships/image" Target="../media/image65.png"/><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chart" Target="../charts/chart18.xml"/><Relationship Id="rId5" Type="http://schemas.openxmlformats.org/officeDocument/2006/relationships/image" Target="../media/image65.png"/><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chart" Target="../charts/chart20.xml"/><Relationship Id="rId7"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67.png"/><Relationship Id="rId5" Type="http://schemas.openxmlformats.org/officeDocument/2006/relationships/chart" Target="../charts/chart21.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chart" Target="../charts/chart23.xml"/><Relationship Id="rId13" Type="http://schemas.openxmlformats.org/officeDocument/2006/relationships/chart" Target="../charts/chart25.xml"/><Relationship Id="rId3" Type="http://schemas.openxmlformats.org/officeDocument/2006/relationships/tags" Target="../tags/tag3.xml"/><Relationship Id="rId7" Type="http://schemas.openxmlformats.org/officeDocument/2006/relationships/image" Target="../media/image65.png"/><Relationship Id="rId12" Type="http://schemas.openxmlformats.org/officeDocument/2006/relationships/image" Target="../media/image7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22.xml"/><Relationship Id="rId11" Type="http://schemas.openxmlformats.org/officeDocument/2006/relationships/image" Target="../media/image74.png"/><Relationship Id="rId5" Type="http://schemas.openxmlformats.org/officeDocument/2006/relationships/notesSlide" Target="../notesSlides/notesSlide21.xml"/><Relationship Id="rId10" Type="http://schemas.openxmlformats.org/officeDocument/2006/relationships/image" Target="../media/image67.png"/><Relationship Id="rId4" Type="http://schemas.openxmlformats.org/officeDocument/2006/relationships/slideLayout" Target="../slideLayouts/slideLayout27.xml"/><Relationship Id="rId9" Type="http://schemas.openxmlformats.org/officeDocument/2006/relationships/chart" Target="../charts/chart24.xml"/><Relationship Id="rId14"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chart" Target="../charts/chart28.xml"/><Relationship Id="rId13" Type="http://schemas.openxmlformats.org/officeDocument/2006/relationships/image" Target="../media/image82.jpeg"/><Relationship Id="rId3" Type="http://schemas.openxmlformats.org/officeDocument/2006/relationships/image" Target="../media/image77.png"/><Relationship Id="rId7" Type="http://schemas.openxmlformats.org/officeDocument/2006/relationships/chart" Target="../charts/chart27.xml"/><Relationship Id="rId12" Type="http://schemas.openxmlformats.org/officeDocument/2006/relationships/hyperlink" Target="https://www.google.fr/url?sa=i&amp;rct=j&amp;q=&amp;esrc=s&amp;source=images&amp;cd=&amp;ved=2ahUKEwj3y7iT973jAhUa5uAKHcGPCO4QjRx6BAgBEAU&amp;url=https://www.bmo.com/privatebanking/what-is-bmo-private-banking/an-industry-leader&amp;psig=AOvVaw2azJX-hpmE7nDMPuJxr8LU&amp;ust=1563520807498990"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 Id="rId6" Type="http://schemas.openxmlformats.org/officeDocument/2006/relationships/image" Target="../media/image65.png"/><Relationship Id="rId11" Type="http://schemas.openxmlformats.org/officeDocument/2006/relationships/image" Target="../media/image81.png"/><Relationship Id="rId5" Type="http://schemas.openxmlformats.org/officeDocument/2006/relationships/chart" Target="../charts/chart26.xml"/><Relationship Id="rId10" Type="http://schemas.openxmlformats.org/officeDocument/2006/relationships/image" Target="../media/image80.png"/><Relationship Id="rId4" Type="http://schemas.openxmlformats.org/officeDocument/2006/relationships/image" Target="../media/image78.png"/><Relationship Id="rId9" Type="http://schemas.openxmlformats.org/officeDocument/2006/relationships/image" Target="../media/image79.png"/><Relationship Id="rId1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chart" Target="../charts/chart30.xml"/><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tags" Target="../tags/tag4.xml"/><Relationship Id="rId6" Type="http://schemas.openxmlformats.org/officeDocument/2006/relationships/chart" Target="../charts/chart32.xml"/><Relationship Id="rId5" Type="http://schemas.openxmlformats.org/officeDocument/2006/relationships/image" Target="../media/image65.png"/><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87.png"/></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tags" Target="../tags/tag7.xml"/><Relationship Id="rId7" Type="http://schemas.openxmlformats.org/officeDocument/2006/relationships/image" Target="../media/image8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8.xml"/><Relationship Id="rId5" Type="http://schemas.openxmlformats.org/officeDocument/2006/relationships/slideLayout" Target="../slideLayouts/slideLayout23.xml"/><Relationship Id="rId4" Type="http://schemas.openxmlformats.org/officeDocument/2006/relationships/tags" Target="../tags/tag8.xml"/><Relationship Id="rId9" Type="http://schemas.openxmlformats.org/officeDocument/2006/relationships/image" Target="../media/image90.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notesSlide" Target="../notesSlides/notesSlide3.xml"/><Relationship Id="rId16" Type="http://schemas.microsoft.com/office/2007/relationships/hdphoto" Target="../media/hdphoto1.wdp"/><Relationship Id="rId1" Type="http://schemas.openxmlformats.org/officeDocument/2006/relationships/slideLayout" Target="../slideLayouts/slideLayout2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2.jpeg"/><Relationship Id="rId18" Type="http://schemas.openxmlformats.org/officeDocument/2006/relationships/image" Target="../media/image56.png"/><Relationship Id="rId26" Type="http://schemas.openxmlformats.org/officeDocument/2006/relationships/image" Target="../media/image63.jpeg"/><Relationship Id="rId3" Type="http://schemas.openxmlformats.org/officeDocument/2006/relationships/image" Target="../media/image44.png"/><Relationship Id="rId21" Type="http://schemas.openxmlformats.org/officeDocument/2006/relationships/hyperlink" Target="https://www.google.fr/url?sa=i&amp;rct=j&amp;q=&amp;esrc=s&amp;source=images&amp;cd=&amp;ved=2ahUKEwiWpOOBj7rkAhUPrxoKHYEdCYkQjRx6BAgBEAQ&amp;url=https://www.francebleu.fr/emissions/c-est-la-vie-en-provence/provence/le-cercle-bouge-ta-boite-a-salon-aide-les-femmes-entrepreneures&amp;psig=AOvVaw3ApO38Q-dYQhMTkrU2KJTa&amp;ust=1567787845073604" TargetMode="External"/><Relationship Id="rId7" Type="http://schemas.openxmlformats.org/officeDocument/2006/relationships/hyperlink" Target="https://www.fondationface.org/dans-lentreprise/" TargetMode="External"/><Relationship Id="rId12" Type="http://schemas.openxmlformats.org/officeDocument/2006/relationships/hyperlink" Target="https://www.google.com/url?sa=i&amp;rct=j&amp;q=&amp;esrc=s&amp;source=images&amp;cd=&amp;ved=2ahUKEwjNhq7R8arkAhXEzoUKHUrGC-0QjRx6BAgBEAQ&amp;url=https://www.culture31.com/piano-aux-jacobins.html&amp;psig=AOvVaw3PZENcKkAEJOMTRd3geVl2&amp;ust=1567264514550969" TargetMode="External"/><Relationship Id="rId17" Type="http://schemas.openxmlformats.org/officeDocument/2006/relationships/image" Target="../media/image55.png"/><Relationship Id="rId25" Type="http://schemas.openxmlformats.org/officeDocument/2006/relationships/image" Target="../media/image62.png"/><Relationship Id="rId2" Type="http://schemas.openxmlformats.org/officeDocument/2006/relationships/notesSlide" Target="../notesSlides/notesSlide6.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21.xml"/><Relationship Id="rId6" Type="http://schemas.openxmlformats.org/officeDocument/2006/relationships/image" Target="../media/image47.png"/><Relationship Id="rId11" Type="http://schemas.openxmlformats.org/officeDocument/2006/relationships/image" Target="../media/image51.png"/><Relationship Id="rId24" Type="http://schemas.openxmlformats.org/officeDocument/2006/relationships/image" Target="../media/image61.png"/><Relationship Id="rId5" Type="http://schemas.openxmlformats.org/officeDocument/2006/relationships/image" Target="../media/image46.png"/><Relationship Id="rId15" Type="http://schemas.openxmlformats.org/officeDocument/2006/relationships/image" Target="../media/image53.jpeg"/><Relationship Id="rId23" Type="http://schemas.openxmlformats.org/officeDocument/2006/relationships/image" Target="../media/image60.png"/><Relationship Id="rId10" Type="http://schemas.openxmlformats.org/officeDocument/2006/relationships/image" Target="../media/image50.png"/><Relationship Id="rId19" Type="http://schemas.openxmlformats.org/officeDocument/2006/relationships/image" Target="../media/image57.png"/><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hyperlink" Target="https://www.google.com/url?sa=i&amp;rct=j&amp;q=&amp;esrc=s&amp;source=images&amp;cd=&amp;cad=rja&amp;uact=8&amp;ved=2ahUKEwi04Mf48qrkAhUCz4UKHQSzDycQjRx6BAgBEAQ&amp;url=https://www.montpellier-tourisme.fr/Preparer-Reserver/Agenda/Les-evenements-phares/Le-Festival-Montpellier-Danse&amp;psig=AOvVaw3mqxfQ6TAr6CAFFRTJ99Fd&amp;ust=1567264749168504" TargetMode="External"/><Relationship Id="rId22" Type="http://schemas.openxmlformats.org/officeDocument/2006/relationships/image" Target="../media/image59.jpeg"/><Relationship Id="rId27" Type="http://schemas.openxmlformats.org/officeDocument/2006/relationships/image" Target="../media/image6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344384" y="671226"/>
            <a:ext cx="5328592" cy="864000"/>
          </a:xfrm>
        </p:spPr>
        <p:txBody>
          <a:bodyPr/>
          <a:lstStyle/>
          <a:p>
            <a:r>
              <a:rPr lang="fr-FR" dirty="0" smtClean="0">
                <a:solidFill>
                  <a:schemeClr val="bg1"/>
                </a:solidFill>
              </a:rPr>
              <a:t>Rencontre</a:t>
            </a:r>
            <a:br>
              <a:rPr lang="fr-FR" dirty="0" smtClean="0">
                <a:solidFill>
                  <a:schemeClr val="bg1"/>
                </a:solidFill>
              </a:rPr>
            </a:br>
            <a:r>
              <a:rPr lang="fr-FR" dirty="0" smtClean="0">
                <a:solidFill>
                  <a:schemeClr val="bg1"/>
                </a:solidFill>
              </a:rPr>
              <a:t>avec </a:t>
            </a:r>
            <a:r>
              <a:rPr lang="fr-FR" dirty="0">
                <a:solidFill>
                  <a:schemeClr val="bg1"/>
                </a:solidFill>
              </a:rPr>
              <a:t>les actionnaires</a:t>
            </a:r>
          </a:p>
        </p:txBody>
      </p:sp>
      <p:sp>
        <p:nvSpPr>
          <p:cNvPr id="8" name="Espace réservé du texte 7"/>
          <p:cNvSpPr>
            <a:spLocks noGrp="1"/>
          </p:cNvSpPr>
          <p:nvPr>
            <p:ph type="body" idx="13"/>
          </p:nvPr>
        </p:nvSpPr>
        <p:spPr>
          <a:xfrm>
            <a:off x="2014457" y="5058951"/>
            <a:ext cx="1188293" cy="212307"/>
          </a:xfrm>
        </p:spPr>
        <p:txBody>
          <a:bodyPr>
            <a:normAutofit lnSpcReduction="10000"/>
          </a:bodyPr>
          <a:lstStyle/>
          <a:p>
            <a:pPr algn="ctr"/>
            <a:r>
              <a:rPr lang="fr-FR" dirty="0" smtClean="0"/>
              <a:t>TOULOUSE </a:t>
            </a:r>
            <a:endParaRPr lang="fr-FR" dirty="0"/>
          </a:p>
        </p:txBody>
      </p:sp>
      <p:sp>
        <p:nvSpPr>
          <p:cNvPr id="9" name="Espace réservé du texte 8"/>
          <p:cNvSpPr>
            <a:spLocks noGrp="1"/>
          </p:cNvSpPr>
          <p:nvPr>
            <p:ph type="body" idx="14"/>
          </p:nvPr>
        </p:nvSpPr>
        <p:spPr>
          <a:xfrm>
            <a:off x="1068779" y="5296395"/>
            <a:ext cx="3111335" cy="320634"/>
          </a:xfrm>
        </p:spPr>
        <p:txBody>
          <a:bodyPr>
            <a:noAutofit/>
          </a:bodyPr>
          <a:lstStyle/>
          <a:p>
            <a:pPr algn="ctr"/>
            <a:r>
              <a:rPr lang="fr-FR" sz="1100" dirty="0" smtClean="0"/>
              <a:t>Centre DIAGORA - 17 </a:t>
            </a:r>
            <a:r>
              <a:rPr lang="fr-FR" sz="1100" dirty="0"/>
              <a:t>septembre 2019</a:t>
            </a:r>
          </a:p>
        </p:txBody>
      </p:sp>
    </p:spTree>
    <p:extLst>
      <p:ext uri="{BB962C8B-B14F-4D97-AF65-F5344CB8AC3E}">
        <p14:creationId xmlns:p14="http://schemas.microsoft.com/office/powerpoint/2010/main" val="539020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Object 15"/>
          <p:cNvGraphicFramePr>
            <a:graphicFrameLocks noChangeAspect="1"/>
          </p:cNvGraphicFramePr>
          <p:nvPr>
            <p:extLst>
              <p:ext uri="{D42A27DB-BD31-4B8C-83A1-F6EECF244321}">
                <p14:modId xmlns:p14="http://schemas.microsoft.com/office/powerpoint/2010/main" val="4195487855"/>
              </p:ext>
            </p:extLst>
          </p:nvPr>
        </p:nvGraphicFramePr>
        <p:xfrm>
          <a:off x="5933531" y="1169929"/>
          <a:ext cx="288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19458" name="Titre 28"/>
          <p:cNvSpPr>
            <a:spLocks noGrp="1"/>
          </p:cNvSpPr>
          <p:nvPr>
            <p:ph type="title"/>
          </p:nvPr>
        </p:nvSpPr>
        <p:spPr>
          <a:xfrm>
            <a:off x="647999" y="72000"/>
            <a:ext cx="8305502" cy="828675"/>
          </a:xfrm>
        </p:spPr>
        <p:txBody>
          <a:bodyPr lIns="72000"/>
          <a:lstStyle/>
          <a:p>
            <a:r>
              <a:rPr lang="fr-FR" dirty="0" smtClean="0">
                <a:solidFill>
                  <a:schemeClr val="tx2"/>
                </a:solidFill>
              </a:rPr>
              <a:t> </a:t>
            </a:r>
            <a:br>
              <a:rPr lang="fr-FR" dirty="0" smtClean="0">
                <a:solidFill>
                  <a:schemeClr val="tx2"/>
                </a:solidFill>
              </a:rPr>
            </a:br>
            <a:r>
              <a:rPr lang="fr-FR" dirty="0" smtClean="0">
                <a:solidFill>
                  <a:schemeClr val="tx2"/>
                </a:solidFill>
              </a:rPr>
              <a:t/>
            </a:r>
            <a:br>
              <a:rPr lang="fr-FR" dirty="0" smtClean="0">
                <a:solidFill>
                  <a:schemeClr val="tx2"/>
                </a:solidFill>
              </a:rPr>
            </a:br>
            <a:r>
              <a:rPr lang="fr-FR" dirty="0" smtClean="0">
                <a:solidFill>
                  <a:schemeClr val="tx2"/>
                </a:solidFill>
              </a:rPr>
              <a:t>La force d’un business model diversifié et intégré …  </a:t>
            </a:r>
          </a:p>
        </p:txBody>
      </p:sp>
      <p:sp>
        <p:nvSpPr>
          <p:cNvPr id="31" name="Espace réservé du texte 67"/>
          <p:cNvSpPr>
            <a:spLocks noGrp="1"/>
          </p:cNvSpPr>
          <p:nvPr>
            <p:ph type="body" sz="half" idx="1"/>
          </p:nvPr>
        </p:nvSpPr>
        <p:spPr>
          <a:xfrm>
            <a:off x="228752" y="4643072"/>
            <a:ext cx="8681821" cy="112907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pPr>
            <a:r>
              <a:rPr lang="fr-FR" sz="1500" dirty="0" smtClean="0">
                <a:solidFill>
                  <a:schemeClr val="tx2"/>
                </a:solidFill>
              </a:rPr>
              <a:t>Un business model équilibré : un avantage compétitif en termes de revenus et de diversification des risques</a:t>
            </a:r>
          </a:p>
          <a:p>
            <a:pPr>
              <a:spcBef>
                <a:spcPts val="600"/>
              </a:spcBef>
            </a:pPr>
            <a:r>
              <a:rPr lang="fr-FR" sz="1500" dirty="0" smtClean="0">
                <a:solidFill>
                  <a:schemeClr val="tx2"/>
                </a:solidFill>
              </a:rPr>
              <a:t>Un business model intégré nourri par les ventes croisées</a:t>
            </a:r>
          </a:p>
          <a:p>
            <a:pPr>
              <a:spcBef>
                <a:spcPts val="600"/>
              </a:spcBef>
            </a:pPr>
            <a:r>
              <a:rPr lang="fr-FR" sz="1500" dirty="0" smtClean="0">
                <a:solidFill>
                  <a:schemeClr val="tx2"/>
                </a:solidFill>
              </a:rPr>
              <a:t>Une forte résilience aux environnements changeants</a:t>
            </a:r>
          </a:p>
        </p:txBody>
      </p:sp>
      <p:sp>
        <p:nvSpPr>
          <p:cNvPr id="25" name="Text Box 27"/>
          <p:cNvSpPr txBox="1">
            <a:spLocks noChangeArrowheads="1"/>
          </p:cNvSpPr>
          <p:nvPr/>
        </p:nvSpPr>
        <p:spPr bwMode="auto">
          <a:xfrm>
            <a:off x="457200" y="6220832"/>
            <a:ext cx="8686801" cy="23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spcBef>
                <a:spcPct val="50000"/>
              </a:spcBef>
            </a:pPr>
            <a:r>
              <a:rPr lang="fr-FR" sz="900" i="1" baseline="30000" dirty="0" smtClean="0">
                <a:latin typeface="+mj-lt"/>
              </a:rPr>
              <a:t>(1)</a:t>
            </a:r>
            <a:r>
              <a:rPr lang="fr-FR" sz="900" i="1" dirty="0" smtClean="0">
                <a:latin typeface="+mj-lt"/>
              </a:rPr>
              <a:t> Total </a:t>
            </a:r>
            <a:r>
              <a:rPr lang="fr-FR" sz="900" i="1" dirty="0">
                <a:latin typeface="+mj-lt"/>
              </a:rPr>
              <a:t>des engagements bruts, bilan et hors bilan, non </a:t>
            </a:r>
            <a:r>
              <a:rPr lang="fr-FR" sz="900" i="1" dirty="0" smtClean="0">
                <a:latin typeface="+mj-lt"/>
              </a:rPr>
              <a:t>pondérés : €1 530 Mds au 31.12.2018  </a:t>
            </a:r>
            <a:endParaRPr lang="fr-FR" sz="900" i="1" dirty="0">
              <a:latin typeface="+mj-lt"/>
            </a:endParaRPr>
          </a:p>
        </p:txBody>
      </p:sp>
      <p:grpSp>
        <p:nvGrpSpPr>
          <p:cNvPr id="39" name="Groupe 38"/>
          <p:cNvGrpSpPr/>
          <p:nvPr/>
        </p:nvGrpSpPr>
        <p:grpSpPr>
          <a:xfrm>
            <a:off x="558281" y="1097597"/>
            <a:ext cx="4242318" cy="3035947"/>
            <a:chOff x="558281" y="1269047"/>
            <a:chExt cx="4242318" cy="3035947"/>
          </a:xfrm>
        </p:grpSpPr>
        <p:sp>
          <p:nvSpPr>
            <p:cNvPr id="40" name="Rectangle 8"/>
            <p:cNvSpPr>
              <a:spLocks noChangeArrowheads="1"/>
            </p:cNvSpPr>
            <p:nvPr/>
          </p:nvSpPr>
          <p:spPr bwMode="auto">
            <a:xfrm>
              <a:off x="665710" y="1269047"/>
              <a:ext cx="4134889" cy="463846"/>
            </a:xfrm>
            <a:prstGeom prst="rect">
              <a:avLst/>
            </a:prstGeom>
            <a:noFill/>
            <a:ln w="9525" algn="ctr">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p>
              <a:pPr marL="180975">
                <a:spcBef>
                  <a:spcPct val="50000"/>
                </a:spcBef>
              </a:pPr>
              <a:r>
                <a:rPr lang="en-GB" sz="1200" b="1" dirty="0" smtClean="0">
                  <a:solidFill>
                    <a:schemeClr val="accent4"/>
                  </a:solidFill>
                </a:rPr>
                <a:t>Engagements</a:t>
              </a:r>
              <a:r>
                <a:rPr lang="en-GB" sz="1200" b="1" baseline="30000" dirty="0" smtClean="0">
                  <a:solidFill>
                    <a:srgbClr val="000000"/>
                  </a:solidFill>
                </a:rPr>
                <a:t>(1) </a:t>
              </a:r>
              <a:r>
                <a:rPr lang="en-GB" sz="1200" b="1" dirty="0" smtClean="0">
                  <a:solidFill>
                    <a:schemeClr val="accent4"/>
                  </a:solidFill>
                </a:rPr>
                <a:t>par zones </a:t>
              </a:r>
              <a:r>
                <a:rPr lang="en-GB" sz="1200" b="1" dirty="0" err="1" smtClean="0">
                  <a:solidFill>
                    <a:schemeClr val="accent4"/>
                  </a:solidFill>
                </a:rPr>
                <a:t>géographiques</a:t>
              </a:r>
              <a:r>
                <a:rPr lang="en-GB" sz="1200" b="1" dirty="0" smtClean="0">
                  <a:solidFill>
                    <a:schemeClr val="accent4"/>
                  </a:solidFill>
                </a:rPr>
                <a:t> </a:t>
              </a:r>
              <a:r>
                <a:rPr lang="en-GB" sz="1200" b="1" dirty="0" smtClean="0">
                  <a:solidFill>
                    <a:srgbClr val="000000"/>
                  </a:solidFill>
                </a:rPr>
                <a:t/>
              </a:r>
              <a:br>
                <a:rPr lang="en-GB" sz="1200" b="1" dirty="0" smtClean="0">
                  <a:solidFill>
                    <a:srgbClr val="000000"/>
                  </a:solidFill>
                </a:rPr>
              </a:br>
              <a:r>
                <a:rPr lang="en-GB" sz="1200" b="1" dirty="0">
                  <a:solidFill>
                    <a:srgbClr val="008D53"/>
                  </a:solidFill>
                </a:rPr>
                <a:t>&gt;90% </a:t>
              </a:r>
              <a:r>
                <a:rPr lang="en-GB" sz="1200" b="1" dirty="0" err="1" smtClean="0">
                  <a:solidFill>
                    <a:srgbClr val="008D53"/>
                  </a:solidFill>
                </a:rPr>
                <a:t>dans</a:t>
              </a:r>
              <a:r>
                <a:rPr lang="en-GB" sz="1200" b="1" dirty="0" smtClean="0">
                  <a:solidFill>
                    <a:srgbClr val="008D53"/>
                  </a:solidFill>
                </a:rPr>
                <a:t> des </a:t>
              </a:r>
              <a:r>
                <a:rPr lang="en-GB" sz="1200" b="1" dirty="0" err="1" smtClean="0">
                  <a:solidFill>
                    <a:srgbClr val="008D53"/>
                  </a:solidFill>
                </a:rPr>
                <a:t>marchés</a:t>
              </a:r>
              <a:r>
                <a:rPr lang="en-GB" sz="1200" b="1" dirty="0" smtClean="0">
                  <a:solidFill>
                    <a:srgbClr val="008D53"/>
                  </a:solidFill>
                </a:rPr>
                <a:t> </a:t>
              </a:r>
              <a:r>
                <a:rPr lang="en-GB" sz="1200" b="1" dirty="0" err="1" smtClean="0">
                  <a:solidFill>
                    <a:srgbClr val="008D53"/>
                  </a:solidFill>
                </a:rPr>
                <a:t>développés</a:t>
              </a:r>
              <a:endParaRPr lang="en-GB" sz="1200" i="1" dirty="0">
                <a:solidFill>
                  <a:srgbClr val="008D53"/>
                </a:solidFill>
              </a:endParaRPr>
            </a:p>
          </p:txBody>
        </p:sp>
        <p:grpSp>
          <p:nvGrpSpPr>
            <p:cNvPr id="41" name="Groupe 40"/>
            <p:cNvGrpSpPr/>
            <p:nvPr/>
          </p:nvGrpSpPr>
          <p:grpSpPr>
            <a:xfrm>
              <a:off x="558281" y="1416214"/>
              <a:ext cx="3645899" cy="2888780"/>
              <a:chOff x="558281" y="1416214"/>
              <a:chExt cx="3645899" cy="2888780"/>
            </a:xfrm>
          </p:grpSpPr>
          <p:pic>
            <p:nvPicPr>
              <p:cNvPr id="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81" y="1416214"/>
                <a:ext cx="2127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43" name="Object 78"/>
              <p:cNvGraphicFramePr>
                <a:graphicFrameLocks noChangeAspect="1"/>
              </p:cNvGraphicFramePr>
              <p:nvPr>
                <p:extLst>
                  <p:ext uri="{D42A27DB-BD31-4B8C-83A1-F6EECF244321}">
                    <p14:modId xmlns:p14="http://schemas.microsoft.com/office/powerpoint/2010/main" val="545927077"/>
                  </p:ext>
                </p:extLst>
              </p:nvPr>
            </p:nvGraphicFramePr>
            <p:xfrm>
              <a:off x="992804" y="1854308"/>
              <a:ext cx="3156234" cy="2450686"/>
            </p:xfrm>
            <a:graphic>
              <a:graphicData uri="http://schemas.openxmlformats.org/drawingml/2006/chart">
                <c:chart xmlns:c="http://schemas.openxmlformats.org/drawingml/2006/chart" xmlns:r="http://schemas.openxmlformats.org/officeDocument/2006/relationships" r:id="rId5"/>
              </a:graphicData>
            </a:graphic>
          </p:graphicFrame>
          <p:sp>
            <p:nvSpPr>
              <p:cNvPr id="44" name="Freeform 10"/>
              <p:cNvSpPr>
                <a:spLocks noChangeAspect="1"/>
              </p:cNvSpPr>
              <p:nvPr/>
            </p:nvSpPr>
            <p:spPr bwMode="gray">
              <a:xfrm>
                <a:off x="973117" y="2095500"/>
                <a:ext cx="3219686" cy="1823780"/>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dirty="0">
                  <a:solidFill>
                    <a:schemeClr val="tx2"/>
                  </a:solidFill>
                </a:endParaRPr>
              </a:p>
            </p:txBody>
          </p:sp>
          <p:sp>
            <p:nvSpPr>
              <p:cNvPr id="58" name="Rectangle 57"/>
              <p:cNvSpPr>
                <a:spLocks noChangeAspect="1"/>
              </p:cNvSpPr>
              <p:nvPr/>
            </p:nvSpPr>
            <p:spPr bwMode="auto">
              <a:xfrm>
                <a:off x="977891" y="3882114"/>
                <a:ext cx="434287" cy="267545"/>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800" b="1" i="0" u="none" strike="noStrike" cap="none" normalizeH="0" baseline="0" dirty="0" smtClean="0">
                    <a:ln>
                      <a:noFill/>
                    </a:ln>
                    <a:solidFill>
                      <a:schemeClr val="tx1"/>
                    </a:solidFill>
                    <a:effectLst/>
                    <a:latin typeface="+mj-lt"/>
                  </a:rPr>
                  <a:t>France</a:t>
                </a:r>
                <a:endParaRPr kumimoji="0" lang="fr-FR" sz="800" b="1" i="0" u="none" strike="noStrike" cap="none" normalizeH="0" baseline="0" dirty="0">
                  <a:ln>
                    <a:noFill/>
                  </a:ln>
                  <a:solidFill>
                    <a:schemeClr val="tx1"/>
                  </a:solidFill>
                  <a:effectLst/>
                  <a:latin typeface="+mj-lt"/>
                </a:endParaRPr>
              </a:p>
            </p:txBody>
          </p:sp>
          <p:sp>
            <p:nvSpPr>
              <p:cNvPr id="75" name="Rectangle 74"/>
              <p:cNvSpPr>
                <a:spLocks noChangeAspect="1"/>
              </p:cNvSpPr>
              <p:nvPr/>
            </p:nvSpPr>
            <p:spPr bwMode="auto">
              <a:xfrm>
                <a:off x="2484574" y="3860784"/>
                <a:ext cx="568407" cy="346075"/>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800" b="1" dirty="0" smtClean="0">
                    <a:latin typeface="+mj-lt"/>
                  </a:rPr>
                  <a:t>Italie</a:t>
                </a:r>
                <a:endParaRPr kumimoji="0" lang="fr-FR" sz="800" b="1" i="0" u="none" strike="noStrike" cap="none" normalizeH="0" baseline="0" dirty="0">
                  <a:ln>
                    <a:noFill/>
                  </a:ln>
                  <a:solidFill>
                    <a:schemeClr val="tx1"/>
                  </a:solidFill>
                  <a:effectLst/>
                  <a:latin typeface="+mj-lt"/>
                </a:endParaRPr>
              </a:p>
            </p:txBody>
          </p:sp>
          <p:sp>
            <p:nvSpPr>
              <p:cNvPr id="76" name="Rectangle 75"/>
              <p:cNvSpPr>
                <a:spLocks noChangeAspect="1"/>
              </p:cNvSpPr>
              <p:nvPr/>
            </p:nvSpPr>
            <p:spPr bwMode="auto">
              <a:xfrm>
                <a:off x="2869135" y="3881978"/>
                <a:ext cx="568407" cy="346075"/>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800" b="1" dirty="0" smtClean="0">
                    <a:latin typeface="+mj-lt"/>
                  </a:rPr>
                  <a:t>Asie</a:t>
                </a:r>
                <a:br>
                  <a:rPr lang="fr-FR" sz="800" b="1" dirty="0" smtClean="0">
                    <a:latin typeface="+mj-lt"/>
                  </a:rPr>
                </a:br>
                <a:r>
                  <a:rPr lang="fr-FR" sz="800" b="1" dirty="0" smtClean="0">
                    <a:latin typeface="+mj-lt"/>
                  </a:rPr>
                  <a:t>Pacifique</a:t>
                </a:r>
                <a:endParaRPr kumimoji="0" lang="fr-FR" sz="800" b="1" i="0" u="none" strike="noStrike" cap="none" normalizeH="0" baseline="0" dirty="0">
                  <a:ln>
                    <a:noFill/>
                  </a:ln>
                  <a:solidFill>
                    <a:schemeClr val="tx1"/>
                  </a:solidFill>
                  <a:effectLst/>
                  <a:latin typeface="+mj-lt"/>
                </a:endParaRPr>
              </a:p>
            </p:txBody>
          </p:sp>
          <p:sp>
            <p:nvSpPr>
              <p:cNvPr id="78" name="Rectangle 77"/>
              <p:cNvSpPr>
                <a:spLocks noChangeAspect="1"/>
              </p:cNvSpPr>
              <p:nvPr/>
            </p:nvSpPr>
            <p:spPr bwMode="auto">
              <a:xfrm>
                <a:off x="3730696" y="3873334"/>
                <a:ext cx="473484" cy="346075"/>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800" b="1" dirty="0" smtClean="0">
                    <a:latin typeface="+mj-lt"/>
                  </a:rPr>
                  <a:t>Turquie</a:t>
                </a:r>
                <a:endParaRPr kumimoji="0" lang="fr-FR" sz="800" b="1" i="0" u="none" strike="noStrike" cap="none" normalizeH="0" baseline="0" dirty="0">
                  <a:ln>
                    <a:noFill/>
                  </a:ln>
                  <a:solidFill>
                    <a:schemeClr val="tx1"/>
                  </a:solidFill>
                  <a:effectLst/>
                  <a:latin typeface="+mj-lt"/>
                </a:endParaRPr>
              </a:p>
            </p:txBody>
          </p:sp>
        </p:grpSp>
      </p:grpSp>
      <p:sp>
        <p:nvSpPr>
          <p:cNvPr id="80" name="Rectangle 8"/>
          <p:cNvSpPr>
            <a:spLocks noChangeArrowheads="1"/>
          </p:cNvSpPr>
          <p:nvPr/>
        </p:nvSpPr>
        <p:spPr bwMode="auto">
          <a:xfrm>
            <a:off x="5429771" y="1110020"/>
            <a:ext cx="3580879" cy="463846"/>
          </a:xfrm>
          <a:prstGeom prst="rect">
            <a:avLst/>
          </a:prstGeom>
          <a:noFill/>
          <a:ln w="9525" algn="ctr">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p>
            <a:pPr marL="180975">
              <a:spcBef>
                <a:spcPct val="50000"/>
              </a:spcBef>
            </a:pPr>
            <a:r>
              <a:rPr lang="en-GB" sz="1200" b="1" dirty="0" err="1">
                <a:solidFill>
                  <a:schemeClr val="accent4"/>
                </a:solidFill>
              </a:rPr>
              <a:t>Fonds</a:t>
            </a:r>
            <a:r>
              <a:rPr lang="en-GB" sz="1200" b="1" dirty="0">
                <a:solidFill>
                  <a:schemeClr val="accent4"/>
                </a:solidFill>
              </a:rPr>
              <a:t> </a:t>
            </a:r>
            <a:r>
              <a:rPr lang="en-GB" sz="1200" b="1" dirty="0" err="1">
                <a:solidFill>
                  <a:schemeClr val="accent4"/>
                </a:solidFill>
              </a:rPr>
              <a:t>propres</a:t>
            </a:r>
            <a:r>
              <a:rPr lang="en-GB" sz="1200" b="1" dirty="0">
                <a:solidFill>
                  <a:schemeClr val="accent4"/>
                </a:solidFill>
              </a:rPr>
              <a:t> </a:t>
            </a:r>
            <a:r>
              <a:rPr lang="en-GB" sz="1200" b="1" dirty="0" err="1">
                <a:solidFill>
                  <a:schemeClr val="accent4"/>
                </a:solidFill>
              </a:rPr>
              <a:t>alloués</a:t>
            </a:r>
            <a:r>
              <a:rPr lang="en-GB" sz="1200" b="1" dirty="0">
                <a:solidFill>
                  <a:schemeClr val="accent4"/>
                </a:solidFill>
              </a:rPr>
              <a:t> par </a:t>
            </a:r>
            <a:r>
              <a:rPr lang="en-GB" sz="1200" b="1" dirty="0" err="1">
                <a:solidFill>
                  <a:schemeClr val="accent4"/>
                </a:solidFill>
              </a:rPr>
              <a:t>métiers</a:t>
            </a:r>
            <a:r>
              <a:rPr lang="en-GB" sz="1200" b="1" dirty="0">
                <a:solidFill>
                  <a:schemeClr val="accent4"/>
                </a:solidFill>
              </a:rPr>
              <a:t> </a:t>
            </a:r>
            <a:r>
              <a:rPr lang="en-GB" sz="1200" b="1" dirty="0" err="1">
                <a:solidFill>
                  <a:schemeClr val="accent4"/>
                </a:solidFill>
              </a:rPr>
              <a:t>en</a:t>
            </a:r>
            <a:r>
              <a:rPr lang="en-GB" sz="1200" b="1" dirty="0">
                <a:solidFill>
                  <a:schemeClr val="accent4"/>
                </a:solidFill>
              </a:rPr>
              <a:t> </a:t>
            </a:r>
            <a:r>
              <a:rPr lang="en-GB" sz="1200" b="1" dirty="0" smtClean="0">
                <a:solidFill>
                  <a:schemeClr val="accent4"/>
                </a:solidFill>
              </a:rPr>
              <a:t>2018</a:t>
            </a:r>
            <a:endParaRPr lang="en-GB" sz="1200" b="1" dirty="0">
              <a:solidFill>
                <a:schemeClr val="accent4"/>
              </a:solidFill>
            </a:endParaRPr>
          </a:p>
          <a:p>
            <a:pPr marL="180975">
              <a:spcBef>
                <a:spcPts val="0"/>
              </a:spcBef>
            </a:pPr>
            <a:r>
              <a:rPr lang="en-GB" sz="1200" b="1" dirty="0" smtClean="0">
                <a:solidFill>
                  <a:srgbClr val="008D53"/>
                </a:solidFill>
              </a:rPr>
              <a:t>Pas de </a:t>
            </a:r>
            <a:r>
              <a:rPr lang="en-GB" sz="1200" b="1" dirty="0" err="1" smtClean="0">
                <a:solidFill>
                  <a:srgbClr val="008D53"/>
                </a:solidFill>
              </a:rPr>
              <a:t>métier</a:t>
            </a:r>
            <a:r>
              <a:rPr lang="en-GB" sz="1200" b="1" dirty="0" smtClean="0">
                <a:solidFill>
                  <a:srgbClr val="008D53"/>
                </a:solidFill>
              </a:rPr>
              <a:t> </a:t>
            </a:r>
            <a:r>
              <a:rPr lang="en-GB" sz="1200" b="1" dirty="0">
                <a:solidFill>
                  <a:srgbClr val="008D53"/>
                </a:solidFill>
              </a:rPr>
              <a:t>&gt; </a:t>
            </a:r>
            <a:r>
              <a:rPr lang="en-GB" sz="1200" b="1" dirty="0" smtClean="0">
                <a:solidFill>
                  <a:srgbClr val="008D53"/>
                </a:solidFill>
              </a:rPr>
              <a:t>16%</a:t>
            </a:r>
            <a:endParaRPr lang="en-GB" sz="1200" b="1" dirty="0">
              <a:solidFill>
                <a:srgbClr val="008D53"/>
              </a:solidFill>
            </a:endParaRPr>
          </a:p>
        </p:txBody>
      </p:sp>
      <p:pic>
        <p:nvPicPr>
          <p:cNvPr id="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996" y="1236941"/>
            <a:ext cx="2127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 name="Text Box 20"/>
          <p:cNvSpPr txBox="1">
            <a:spLocks noChangeArrowheads="1"/>
          </p:cNvSpPr>
          <p:nvPr/>
        </p:nvSpPr>
        <p:spPr bwMode="auto">
          <a:xfrm>
            <a:off x="5641446" y="1856730"/>
            <a:ext cx="86279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en-GB" sz="1050" b="1" dirty="0" smtClean="0">
                <a:latin typeface="Arial Narrow" pitchFamily="34" charset="0"/>
              </a:rPr>
              <a:t>Corporate</a:t>
            </a:r>
            <a:br>
              <a:rPr lang="en-GB" sz="1050" b="1" dirty="0" smtClean="0">
                <a:latin typeface="Arial Narrow" pitchFamily="34" charset="0"/>
              </a:rPr>
            </a:br>
            <a:r>
              <a:rPr lang="en-GB" sz="1050" b="1" dirty="0" smtClean="0">
                <a:latin typeface="Arial Narrow" pitchFamily="34" charset="0"/>
              </a:rPr>
              <a:t> Banking : 16%</a:t>
            </a:r>
            <a:endParaRPr lang="en-GB" sz="1050" b="1" dirty="0">
              <a:latin typeface="Arial Narrow" pitchFamily="34" charset="0"/>
            </a:endParaRPr>
          </a:p>
        </p:txBody>
      </p:sp>
      <p:sp>
        <p:nvSpPr>
          <p:cNvPr id="84" name="Text Box 22"/>
          <p:cNvSpPr txBox="1">
            <a:spLocks noChangeArrowheads="1"/>
          </p:cNvSpPr>
          <p:nvPr/>
        </p:nvSpPr>
        <p:spPr bwMode="auto">
          <a:xfrm>
            <a:off x="7968970" y="2888915"/>
            <a:ext cx="828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en-GB" sz="1050" b="1" dirty="0" err="1" smtClean="0">
                <a:latin typeface="Arial Narrow" pitchFamily="34" charset="0"/>
              </a:rPr>
              <a:t>Autres</a:t>
            </a:r>
            <a:r>
              <a:rPr lang="en-GB" sz="1050" b="1" dirty="0" smtClean="0">
                <a:latin typeface="Arial Narrow" pitchFamily="34" charset="0"/>
              </a:rPr>
              <a:t> DM : 6%</a:t>
            </a:r>
            <a:endParaRPr lang="en-GB" sz="1050" b="1" dirty="0">
              <a:latin typeface="Arial Narrow" pitchFamily="34" charset="0"/>
            </a:endParaRPr>
          </a:p>
        </p:txBody>
      </p:sp>
      <p:sp>
        <p:nvSpPr>
          <p:cNvPr id="85" name="Text Box 25"/>
          <p:cNvSpPr txBox="1">
            <a:spLocks noChangeArrowheads="1"/>
          </p:cNvSpPr>
          <p:nvPr/>
        </p:nvSpPr>
        <p:spPr bwMode="auto">
          <a:xfrm>
            <a:off x="5366204" y="2492679"/>
            <a:ext cx="8560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spcBef>
                <a:spcPct val="50000"/>
              </a:spcBef>
            </a:pPr>
            <a:r>
              <a:rPr lang="en-GB" sz="1050" b="1" dirty="0" smtClean="0">
                <a:latin typeface="Arial Narrow" pitchFamily="34" charset="0"/>
              </a:rPr>
              <a:t>Global Markets:</a:t>
            </a:r>
            <a:br>
              <a:rPr lang="en-GB" sz="1050" b="1" dirty="0" smtClean="0">
                <a:latin typeface="Arial Narrow" pitchFamily="34" charset="0"/>
              </a:rPr>
            </a:br>
            <a:r>
              <a:rPr lang="en-GB" sz="1050" b="1" dirty="0" smtClean="0">
                <a:latin typeface="Arial Narrow" pitchFamily="34" charset="0"/>
              </a:rPr>
              <a:t>11%</a:t>
            </a:r>
            <a:endParaRPr lang="en-GB" sz="1050" b="1" dirty="0">
              <a:latin typeface="Arial Narrow" pitchFamily="34" charset="0"/>
            </a:endParaRPr>
          </a:p>
        </p:txBody>
      </p:sp>
      <p:sp>
        <p:nvSpPr>
          <p:cNvPr id="86" name="Text Box 26"/>
          <p:cNvSpPr txBox="1">
            <a:spLocks noChangeArrowheads="1"/>
          </p:cNvSpPr>
          <p:nvPr/>
        </p:nvSpPr>
        <p:spPr bwMode="auto">
          <a:xfrm>
            <a:off x="7576369" y="1749492"/>
            <a:ext cx="62517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en-GB" sz="1050" b="1" dirty="0" smtClean="0">
                <a:latin typeface="Arial Narrow" pitchFamily="34" charset="0"/>
              </a:rPr>
              <a:t>BDDF : 13%</a:t>
            </a:r>
            <a:endParaRPr lang="en-GB" sz="1050" b="1" dirty="0">
              <a:latin typeface="Arial Narrow" pitchFamily="34" charset="0"/>
            </a:endParaRPr>
          </a:p>
        </p:txBody>
      </p:sp>
      <p:sp>
        <p:nvSpPr>
          <p:cNvPr id="87" name="Text Box 27"/>
          <p:cNvSpPr txBox="1">
            <a:spLocks noChangeArrowheads="1"/>
          </p:cNvSpPr>
          <p:nvPr/>
        </p:nvSpPr>
        <p:spPr bwMode="auto">
          <a:xfrm>
            <a:off x="7913672" y="2118054"/>
            <a:ext cx="64280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en-GB" sz="1050" b="1" dirty="0" smtClean="0">
                <a:latin typeface="Arial Narrow" pitchFamily="34" charset="0"/>
              </a:rPr>
              <a:t>BNL </a:t>
            </a:r>
            <a:r>
              <a:rPr lang="en-GB" sz="1050" b="1" dirty="0" err="1" smtClean="0">
                <a:latin typeface="Arial Narrow" pitchFamily="34" charset="0"/>
              </a:rPr>
              <a:t>bc</a:t>
            </a:r>
            <a:r>
              <a:rPr lang="en-GB" sz="1050" b="1" dirty="0" smtClean="0">
                <a:latin typeface="Arial Narrow" pitchFamily="34" charset="0"/>
              </a:rPr>
              <a:t> : 7%</a:t>
            </a:r>
            <a:endParaRPr lang="en-GB" sz="1050" b="1" dirty="0">
              <a:latin typeface="Arial Narrow" pitchFamily="34" charset="0"/>
            </a:endParaRPr>
          </a:p>
        </p:txBody>
      </p:sp>
      <p:sp>
        <p:nvSpPr>
          <p:cNvPr id="88" name="Text Box 28"/>
          <p:cNvSpPr txBox="1">
            <a:spLocks noChangeArrowheads="1"/>
          </p:cNvSpPr>
          <p:nvPr/>
        </p:nvSpPr>
        <p:spPr bwMode="auto">
          <a:xfrm>
            <a:off x="5794206" y="3661265"/>
            <a:ext cx="140089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spcBef>
                <a:spcPct val="50000"/>
              </a:spcBef>
            </a:pPr>
            <a:r>
              <a:rPr lang="en-GB" sz="1050" b="1" dirty="0" smtClean="0">
                <a:latin typeface="Arial Narrow" pitchFamily="34" charset="0"/>
              </a:rPr>
              <a:t>Personal Finance : 10%</a:t>
            </a:r>
            <a:endParaRPr lang="en-GB" sz="1050" b="1" dirty="0">
              <a:latin typeface="Arial Narrow" pitchFamily="34" charset="0"/>
            </a:endParaRPr>
          </a:p>
        </p:txBody>
      </p:sp>
      <p:sp>
        <p:nvSpPr>
          <p:cNvPr id="89" name="Text Box 29"/>
          <p:cNvSpPr txBox="1">
            <a:spLocks noChangeArrowheads="1"/>
          </p:cNvSpPr>
          <p:nvPr/>
        </p:nvSpPr>
        <p:spPr bwMode="auto">
          <a:xfrm>
            <a:off x="7402373" y="3574621"/>
            <a:ext cx="78867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en-GB" sz="1050" b="1" dirty="0" err="1" smtClean="0">
                <a:latin typeface="Arial Narrow" pitchFamily="34" charset="0"/>
              </a:rPr>
              <a:t>BancWest</a:t>
            </a:r>
            <a:r>
              <a:rPr lang="en-GB" sz="1050" b="1" dirty="0" smtClean="0">
                <a:latin typeface="Arial Narrow" pitchFamily="34" charset="0"/>
              </a:rPr>
              <a:t> : 8%</a:t>
            </a:r>
            <a:endParaRPr lang="en-GB" sz="1050" b="1" dirty="0">
              <a:latin typeface="Arial Narrow" pitchFamily="34" charset="0"/>
            </a:endParaRPr>
          </a:p>
        </p:txBody>
      </p:sp>
      <p:sp>
        <p:nvSpPr>
          <p:cNvPr id="90" name="Text Box 30"/>
          <p:cNvSpPr txBox="1">
            <a:spLocks noChangeArrowheads="1"/>
          </p:cNvSpPr>
          <p:nvPr/>
        </p:nvSpPr>
        <p:spPr bwMode="auto">
          <a:xfrm>
            <a:off x="8020726" y="2529525"/>
            <a:ext cx="57708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en-GB" sz="1050" b="1" dirty="0" smtClean="0">
                <a:latin typeface="Arial Narrow" pitchFamily="34" charset="0"/>
              </a:rPr>
              <a:t>BDDB : 8%</a:t>
            </a:r>
            <a:endParaRPr lang="en-GB" sz="1050" b="1" dirty="0">
              <a:latin typeface="Arial Narrow" pitchFamily="34" charset="0"/>
            </a:endParaRPr>
          </a:p>
        </p:txBody>
      </p:sp>
      <p:sp>
        <p:nvSpPr>
          <p:cNvPr id="91" name="Text Box 31"/>
          <p:cNvSpPr txBox="1">
            <a:spLocks noChangeArrowheads="1"/>
          </p:cNvSpPr>
          <p:nvPr/>
        </p:nvSpPr>
        <p:spPr bwMode="auto">
          <a:xfrm>
            <a:off x="7875572" y="3178269"/>
            <a:ext cx="89287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en-GB" sz="1050" b="1" dirty="0" smtClean="0">
                <a:latin typeface="Arial Narrow" pitchFamily="34" charset="0"/>
              </a:rPr>
              <a:t>Europe-Med : 6%</a:t>
            </a:r>
            <a:endParaRPr lang="en-GB" sz="1050" b="1" dirty="0">
              <a:latin typeface="Arial Narrow" pitchFamily="34" charset="0"/>
            </a:endParaRPr>
          </a:p>
        </p:txBody>
      </p:sp>
      <p:sp>
        <p:nvSpPr>
          <p:cNvPr id="92" name="Text Box 26"/>
          <p:cNvSpPr txBox="1">
            <a:spLocks noChangeArrowheads="1"/>
          </p:cNvSpPr>
          <p:nvPr/>
        </p:nvSpPr>
        <p:spPr bwMode="auto">
          <a:xfrm>
            <a:off x="5680761" y="3355593"/>
            <a:ext cx="88004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spcBef>
                <a:spcPct val="50000"/>
              </a:spcBef>
            </a:pPr>
            <a:r>
              <a:rPr lang="en-GB" sz="1050" b="1" dirty="0" smtClean="0">
                <a:latin typeface="Arial Narrow" pitchFamily="34" charset="0"/>
              </a:rPr>
              <a:t>Assurance : 11%</a:t>
            </a:r>
            <a:endParaRPr lang="en-GB" sz="1050" b="1" dirty="0">
              <a:latin typeface="Arial Narrow" pitchFamily="34" charset="0"/>
            </a:endParaRPr>
          </a:p>
        </p:txBody>
      </p:sp>
      <p:sp>
        <p:nvSpPr>
          <p:cNvPr id="93" name="Text Box 26"/>
          <p:cNvSpPr txBox="1">
            <a:spLocks noChangeArrowheads="1"/>
          </p:cNvSpPr>
          <p:nvPr/>
        </p:nvSpPr>
        <p:spPr bwMode="auto">
          <a:xfrm>
            <a:off x="5680761" y="2985366"/>
            <a:ext cx="62116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spcBef>
                <a:spcPct val="50000"/>
              </a:spcBef>
            </a:pPr>
            <a:r>
              <a:rPr lang="en-GB" sz="1050" b="1" dirty="0" smtClean="0">
                <a:latin typeface="Arial Narrow" pitchFamily="34" charset="0"/>
              </a:rPr>
              <a:t>GIP : 3%</a:t>
            </a:r>
            <a:endParaRPr lang="en-GB" sz="1050" b="1" dirty="0">
              <a:latin typeface="Arial Narrow" pitchFamily="34" charset="0"/>
            </a:endParaRPr>
          </a:p>
        </p:txBody>
      </p:sp>
      <p:sp>
        <p:nvSpPr>
          <p:cNvPr id="94" name="Text Box 26"/>
          <p:cNvSpPr txBox="1">
            <a:spLocks noChangeArrowheads="1"/>
          </p:cNvSpPr>
          <p:nvPr/>
        </p:nvSpPr>
        <p:spPr bwMode="auto">
          <a:xfrm>
            <a:off x="5919669" y="1643591"/>
            <a:ext cx="12647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spcBef>
                <a:spcPct val="50000"/>
              </a:spcBef>
            </a:pPr>
            <a:r>
              <a:rPr lang="en-GB" sz="1050" b="1" dirty="0" smtClean="0">
                <a:latin typeface="Arial Narrow" pitchFamily="34" charset="0"/>
              </a:rPr>
              <a:t>Securities Services : 1%</a:t>
            </a:r>
            <a:endParaRPr lang="en-GB" sz="1050" b="1" dirty="0">
              <a:latin typeface="Arial Narrow" pitchFamily="34" charset="0"/>
            </a:endParaRPr>
          </a:p>
        </p:txBody>
      </p:sp>
      <p:sp>
        <p:nvSpPr>
          <p:cNvPr id="95" name="Oval 19"/>
          <p:cNvSpPr>
            <a:spLocks noChangeAspect="1" noChangeArrowheads="1"/>
          </p:cNvSpPr>
          <p:nvPr/>
        </p:nvSpPr>
        <p:spPr bwMode="gray">
          <a:xfrm>
            <a:off x="6852405" y="2444336"/>
            <a:ext cx="538905" cy="540000"/>
          </a:xfrm>
          <a:prstGeom prst="ellipse">
            <a:avLst/>
          </a:prstGeom>
          <a:solidFill>
            <a:srgbClr val="FFFFFF"/>
          </a:solidFill>
          <a:ln>
            <a:noFill/>
          </a:ln>
          <a:extLst>
            <a:ext uri="{91240B29-F687-4F45-9708-019B960494DF}">
              <a14:hiddenLine xmlns:a14="http://schemas.microsoft.com/office/drawing/2010/main" w="76200">
                <a:solidFill>
                  <a:srgbClr val="000000"/>
                </a:solidFill>
                <a:round/>
                <a:headEnd/>
                <a:tailEnd/>
              </a14:hiddenLine>
            </a:ext>
          </a:extLst>
        </p:spPr>
        <p:txBody>
          <a:bodyPr lIns="90000" tIns="46800" rIns="90000" bIns="46800" anchor="ctr">
            <a:spAutoFit/>
          </a:bodyPr>
          <a:lstStyle/>
          <a:p>
            <a:pPr algn="ctr">
              <a:spcBef>
                <a:spcPct val="50000"/>
              </a:spcBef>
            </a:pPr>
            <a:endParaRPr lang="en-GB" dirty="0"/>
          </a:p>
        </p:txBody>
      </p:sp>
      <p:sp>
        <p:nvSpPr>
          <p:cNvPr id="96" name="Ellipse 95"/>
          <p:cNvSpPr>
            <a:spLocks noChangeAspect="1"/>
          </p:cNvSpPr>
          <p:nvPr/>
        </p:nvSpPr>
        <p:spPr bwMode="auto">
          <a:xfrm>
            <a:off x="6275857" y="1854954"/>
            <a:ext cx="1692000" cy="1692000"/>
          </a:xfrm>
          <a:prstGeom prst="ellipse">
            <a:avLst/>
          </a:prstGeom>
          <a:noFill/>
          <a:ln w="9525"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97" name="Secteurs 96"/>
          <p:cNvSpPr>
            <a:spLocks noChangeAspect="1"/>
          </p:cNvSpPr>
          <p:nvPr/>
        </p:nvSpPr>
        <p:spPr bwMode="auto">
          <a:xfrm>
            <a:off x="6292563" y="1866927"/>
            <a:ext cx="1680934" cy="1686152"/>
          </a:xfrm>
          <a:prstGeom prst="pie">
            <a:avLst>
              <a:gd name="adj1" fmla="val 16238515"/>
              <a:gd name="adj2" fmla="val 10193175"/>
            </a:avLst>
          </a:prstGeom>
          <a:noFill/>
          <a:ln w="25400" cap="flat" cmpd="sng" algn="ctr">
            <a:solidFill>
              <a:srgbClr val="FF9933"/>
            </a:solidFill>
            <a:prstDash val="solid"/>
            <a:round/>
            <a:headEnd type="none" w="med" len="med"/>
            <a:tailEnd type="none" w="med" len="med"/>
          </a:ln>
          <a:effectLst/>
        </p:spPr>
        <p:txBody>
          <a:bodyPr lIns="91385" tIns="45693" rIns="91385" bIns="45693"/>
          <a:lstStyle/>
          <a:p>
            <a:pPr algn="ctr" defTabSz="913846">
              <a:spcBef>
                <a:spcPct val="50000"/>
              </a:spcBef>
              <a:defRPr/>
            </a:pPr>
            <a:endParaRPr lang="en-GB" dirty="0">
              <a:solidFill>
                <a:srgbClr val="000000"/>
              </a:solidFill>
              <a:latin typeface="Arial" pitchFamily="32" charset="0"/>
            </a:endParaRPr>
          </a:p>
        </p:txBody>
      </p:sp>
      <p:sp>
        <p:nvSpPr>
          <p:cNvPr id="98" name="Secteurs 97"/>
          <p:cNvSpPr>
            <a:spLocks noChangeAspect="1"/>
          </p:cNvSpPr>
          <p:nvPr/>
        </p:nvSpPr>
        <p:spPr bwMode="auto">
          <a:xfrm>
            <a:off x="6283509" y="1871454"/>
            <a:ext cx="1695834" cy="1666961"/>
          </a:xfrm>
          <a:prstGeom prst="pie">
            <a:avLst>
              <a:gd name="adj1" fmla="val 10168247"/>
              <a:gd name="adj2" fmla="val 16255055"/>
            </a:avLst>
          </a:prstGeom>
          <a:noFill/>
          <a:ln w="25400" cap="flat" cmpd="sng" algn="ctr">
            <a:solidFill>
              <a:schemeClr val="accent1"/>
            </a:solidFill>
            <a:prstDash val="solid"/>
            <a:round/>
            <a:headEnd type="none" w="med" len="med"/>
            <a:tailEnd type="none" w="med" len="med"/>
          </a:ln>
          <a:effectLst/>
        </p:spPr>
        <p:txBody>
          <a:bodyPr lIns="91385" tIns="45693" rIns="91385" bIns="45693"/>
          <a:lstStyle/>
          <a:p>
            <a:pPr algn="ctr" defTabSz="913846">
              <a:spcBef>
                <a:spcPct val="50000"/>
              </a:spcBef>
              <a:defRPr/>
            </a:pPr>
            <a:endParaRPr lang="en-GB" dirty="0">
              <a:solidFill>
                <a:srgbClr val="000000"/>
              </a:solidFill>
              <a:latin typeface="Arial" pitchFamily="32" charset="0"/>
            </a:endParaRPr>
          </a:p>
        </p:txBody>
      </p:sp>
      <p:sp>
        <p:nvSpPr>
          <p:cNvPr id="99" name="Rectangle 20"/>
          <p:cNvSpPr>
            <a:spLocks noChangeArrowheads="1"/>
          </p:cNvSpPr>
          <p:nvPr/>
        </p:nvSpPr>
        <p:spPr bwMode="auto">
          <a:xfrm>
            <a:off x="7465938" y="3952780"/>
            <a:ext cx="1387486" cy="360000"/>
          </a:xfrm>
          <a:prstGeom prst="rect">
            <a:avLst/>
          </a:prstGeom>
          <a:noFill/>
          <a:ln w="1905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1">
            <a:noAutofit/>
          </a:bodyPr>
          <a:lstStyle/>
          <a:p>
            <a:pPr algn="ctr">
              <a:spcBef>
                <a:spcPct val="50000"/>
              </a:spcBef>
            </a:pPr>
            <a:r>
              <a:rPr lang="fr-FR" sz="1050" b="1" dirty="0" err="1" smtClean="0">
                <a:solidFill>
                  <a:schemeClr val="tx2"/>
                </a:solidFill>
              </a:rPr>
              <a:t>Retail</a:t>
            </a:r>
            <a:r>
              <a:rPr lang="fr-FR" sz="1050" b="1" dirty="0" smtClean="0">
                <a:solidFill>
                  <a:schemeClr val="tx2"/>
                </a:solidFill>
              </a:rPr>
              <a:t> Banking &amp; Services : 72%</a:t>
            </a:r>
            <a:endParaRPr lang="fr-FR" sz="1050" b="1" dirty="0">
              <a:solidFill>
                <a:schemeClr val="tx2"/>
              </a:solidFill>
            </a:endParaRPr>
          </a:p>
        </p:txBody>
      </p:sp>
      <p:sp>
        <p:nvSpPr>
          <p:cNvPr id="100" name="Rectangle 20"/>
          <p:cNvSpPr>
            <a:spLocks noChangeArrowheads="1"/>
          </p:cNvSpPr>
          <p:nvPr/>
        </p:nvSpPr>
        <p:spPr bwMode="auto">
          <a:xfrm>
            <a:off x="4670053" y="1863130"/>
            <a:ext cx="867668" cy="2520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1">
            <a:noAutofit/>
          </a:bodyPr>
          <a:lstStyle/>
          <a:p>
            <a:pPr algn="ctr">
              <a:spcBef>
                <a:spcPct val="50000"/>
              </a:spcBef>
            </a:pPr>
            <a:r>
              <a:rPr lang="fr-FR" sz="1050" b="1" dirty="0" smtClean="0">
                <a:solidFill>
                  <a:schemeClr val="tx2"/>
                </a:solidFill>
              </a:rPr>
              <a:t>CIB : 28% </a:t>
            </a:r>
            <a:endParaRPr lang="fr-FR" sz="1050" b="1" dirty="0">
              <a:solidFill>
                <a:schemeClr val="tx2"/>
              </a:solidFill>
            </a:endParaRPr>
          </a:p>
        </p:txBody>
      </p:sp>
      <p:sp>
        <p:nvSpPr>
          <p:cNvPr id="46" name="Rectangle 45"/>
          <p:cNvSpPr/>
          <p:nvPr/>
        </p:nvSpPr>
        <p:spPr bwMode="auto">
          <a:xfrm>
            <a:off x="1649911" y="3740636"/>
            <a:ext cx="650603" cy="379048"/>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800" b="1" i="0" u="none" strike="noStrike" cap="none" normalizeH="0" baseline="0" dirty="0" smtClean="0">
                <a:ln>
                  <a:noFill/>
                </a:ln>
                <a:solidFill>
                  <a:schemeClr val="tx1"/>
                </a:solidFill>
                <a:effectLst/>
                <a:latin typeface="+mj-lt"/>
              </a:rPr>
              <a:t>Amérique</a:t>
            </a:r>
            <a:br>
              <a:rPr kumimoji="0" lang="fr-FR" sz="800" b="1" i="0" u="none" strike="noStrike" cap="none" normalizeH="0" baseline="0" dirty="0" smtClean="0">
                <a:ln>
                  <a:noFill/>
                </a:ln>
                <a:solidFill>
                  <a:schemeClr val="tx1"/>
                </a:solidFill>
                <a:effectLst/>
                <a:latin typeface="+mj-lt"/>
              </a:rPr>
            </a:br>
            <a:r>
              <a:rPr kumimoji="0" lang="fr-FR" sz="800" b="1" i="0" u="none" strike="noStrike" cap="none" normalizeH="0" baseline="0" dirty="0" smtClean="0">
                <a:ln>
                  <a:noFill/>
                </a:ln>
                <a:solidFill>
                  <a:schemeClr val="tx1"/>
                </a:solidFill>
                <a:effectLst/>
                <a:latin typeface="+mj-lt"/>
              </a:rPr>
              <a:t>du Nord</a:t>
            </a:r>
            <a:endParaRPr kumimoji="0" lang="fr-FR" sz="800" b="1" i="0" u="none" strike="noStrike" cap="none" normalizeH="0" baseline="0" dirty="0">
              <a:ln>
                <a:noFill/>
              </a:ln>
              <a:solidFill>
                <a:schemeClr val="tx1"/>
              </a:solidFill>
              <a:effectLst/>
              <a:latin typeface="+mj-lt"/>
            </a:endParaRPr>
          </a:p>
        </p:txBody>
      </p:sp>
      <p:sp>
        <p:nvSpPr>
          <p:cNvPr id="47" name="Rectangle 46"/>
          <p:cNvSpPr/>
          <p:nvPr/>
        </p:nvSpPr>
        <p:spPr bwMode="auto">
          <a:xfrm>
            <a:off x="2118586" y="3833555"/>
            <a:ext cx="617428" cy="333754"/>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r-FR" sz="800" b="1" i="0" u="none" strike="noStrike" cap="none" normalizeH="0" baseline="0" dirty="0" smtClean="0">
                <a:ln>
                  <a:noFill/>
                </a:ln>
                <a:solidFill>
                  <a:schemeClr val="tx1"/>
                </a:solidFill>
                <a:effectLst/>
                <a:latin typeface="+mj-lt"/>
              </a:rPr>
              <a:t>Belgique</a:t>
            </a:r>
            <a:br>
              <a:rPr kumimoji="0" lang="fr-FR" sz="800" b="1" i="0" u="none" strike="noStrike" cap="none" normalizeH="0" baseline="0" dirty="0" smtClean="0">
                <a:ln>
                  <a:noFill/>
                </a:ln>
                <a:solidFill>
                  <a:schemeClr val="tx1"/>
                </a:solidFill>
                <a:effectLst/>
                <a:latin typeface="+mj-lt"/>
              </a:rPr>
            </a:br>
            <a:r>
              <a:rPr kumimoji="0" lang="fr-FR" sz="800" b="1" i="0" u="none" strike="noStrike" cap="none" normalizeH="0" baseline="0" dirty="0" smtClean="0">
                <a:ln>
                  <a:noFill/>
                </a:ln>
                <a:solidFill>
                  <a:schemeClr val="tx1"/>
                </a:solidFill>
                <a:effectLst/>
                <a:latin typeface="+mj-lt"/>
              </a:rPr>
              <a:t>&amp;</a:t>
            </a:r>
            <a:br>
              <a:rPr kumimoji="0" lang="fr-FR" sz="800" b="1" i="0" u="none" strike="noStrike" cap="none" normalizeH="0" baseline="0" dirty="0" smtClean="0">
                <a:ln>
                  <a:noFill/>
                </a:ln>
                <a:solidFill>
                  <a:schemeClr val="tx1"/>
                </a:solidFill>
                <a:effectLst/>
                <a:latin typeface="+mj-lt"/>
              </a:rPr>
            </a:br>
            <a:r>
              <a:rPr kumimoji="0" lang="fr-FR" sz="800" b="1" i="0" u="none" strike="noStrike" cap="none" normalizeH="0" baseline="0" dirty="0" smtClean="0">
                <a:ln>
                  <a:noFill/>
                </a:ln>
                <a:solidFill>
                  <a:schemeClr val="tx1"/>
                </a:solidFill>
                <a:effectLst/>
                <a:latin typeface="+mj-lt"/>
              </a:rPr>
              <a:t>Luxembourg</a:t>
            </a:r>
            <a:endParaRPr kumimoji="0" lang="fr-FR" sz="800" b="1" i="0" u="none" strike="noStrike" cap="none" normalizeH="0" baseline="0" dirty="0">
              <a:ln>
                <a:noFill/>
              </a:ln>
              <a:solidFill>
                <a:schemeClr val="tx1"/>
              </a:solidFill>
              <a:effectLst/>
              <a:latin typeface="+mj-lt"/>
            </a:endParaRPr>
          </a:p>
        </p:txBody>
      </p:sp>
      <p:sp>
        <p:nvSpPr>
          <p:cNvPr id="48" name="Rectangle 47"/>
          <p:cNvSpPr/>
          <p:nvPr/>
        </p:nvSpPr>
        <p:spPr bwMode="auto">
          <a:xfrm>
            <a:off x="1286009" y="3785930"/>
            <a:ext cx="551736" cy="333754"/>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algn="ctr">
              <a:spcBef>
                <a:spcPct val="50000"/>
              </a:spcBef>
            </a:pPr>
            <a:r>
              <a:rPr lang="fr-FR" sz="800" b="1" dirty="0">
                <a:latin typeface="+mj-lt"/>
              </a:rPr>
              <a:t>Autres</a:t>
            </a:r>
            <a:br>
              <a:rPr lang="fr-FR" sz="800" b="1" dirty="0">
                <a:latin typeface="+mj-lt"/>
              </a:rPr>
            </a:br>
            <a:r>
              <a:rPr lang="fr-FR" sz="800" b="1" dirty="0">
                <a:latin typeface="+mj-lt"/>
              </a:rPr>
              <a:t>pays</a:t>
            </a:r>
            <a:br>
              <a:rPr lang="fr-FR" sz="800" b="1" dirty="0">
                <a:latin typeface="+mj-lt"/>
              </a:rPr>
            </a:br>
            <a:r>
              <a:rPr lang="fr-FR" sz="800" b="1" dirty="0" smtClean="0">
                <a:latin typeface="+mj-lt"/>
              </a:rPr>
              <a:t>Européens</a:t>
            </a:r>
            <a:endParaRPr lang="fr-FR" sz="800" b="1" dirty="0">
              <a:latin typeface="+mj-lt"/>
            </a:endParaRPr>
          </a:p>
        </p:txBody>
      </p:sp>
      <p:sp>
        <p:nvSpPr>
          <p:cNvPr id="51" name="Rectangle 50"/>
          <p:cNvSpPr/>
          <p:nvPr/>
        </p:nvSpPr>
        <p:spPr bwMode="auto">
          <a:xfrm>
            <a:off x="3309462" y="3740636"/>
            <a:ext cx="551736" cy="333754"/>
          </a:xfrm>
          <a:prstGeom prst="rect">
            <a:avLst/>
          </a:prstGeom>
          <a:noFill/>
          <a:ln w="9525"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800" b="1" dirty="0" smtClean="0">
                <a:latin typeface="+mj-lt"/>
              </a:rPr>
              <a:t>Reste du monde</a:t>
            </a:r>
            <a:endParaRPr kumimoji="0" lang="fr-FR" sz="800" b="1" i="0" u="none" strike="noStrike" cap="none" normalizeH="0" baseline="0" dirty="0">
              <a:ln>
                <a:noFill/>
              </a:ln>
              <a:solidFill>
                <a:schemeClr val="tx1"/>
              </a:solidFill>
              <a:effectLst/>
              <a:latin typeface="+mj-lt"/>
            </a:endParaRPr>
          </a:p>
        </p:txBody>
      </p:sp>
      <p:sp>
        <p:nvSpPr>
          <p:cNvPr id="53" name="Rectangle 6"/>
          <p:cNvSpPr>
            <a:spLocks noChangeArrowheads="1"/>
          </p:cNvSpPr>
          <p:nvPr/>
        </p:nvSpPr>
        <p:spPr bwMode="auto">
          <a:xfrm>
            <a:off x="558281" y="5732934"/>
            <a:ext cx="8039526" cy="46800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266700" lvl="1"/>
            <a:r>
              <a:rPr lang="en-GB" sz="2000" b="1" dirty="0" smtClean="0">
                <a:solidFill>
                  <a:schemeClr val="tx2"/>
                </a:solidFill>
              </a:rPr>
              <a:t>Diversification des pays, </a:t>
            </a:r>
            <a:r>
              <a:rPr lang="en-GB" sz="2000" b="1" dirty="0" err="1" smtClean="0">
                <a:solidFill>
                  <a:schemeClr val="tx2"/>
                </a:solidFill>
              </a:rPr>
              <a:t>lignes</a:t>
            </a:r>
            <a:r>
              <a:rPr lang="en-GB" sz="2000" b="1" dirty="0" smtClean="0">
                <a:solidFill>
                  <a:schemeClr val="tx2"/>
                </a:solidFill>
              </a:rPr>
              <a:t> de </a:t>
            </a:r>
            <a:r>
              <a:rPr lang="en-GB" sz="2000" b="1" dirty="0" err="1" smtClean="0">
                <a:solidFill>
                  <a:schemeClr val="tx2"/>
                </a:solidFill>
              </a:rPr>
              <a:t>métiers</a:t>
            </a:r>
            <a:r>
              <a:rPr lang="en-GB" sz="2000" b="1" dirty="0" smtClean="0">
                <a:solidFill>
                  <a:schemeClr val="tx2"/>
                </a:solidFill>
              </a:rPr>
              <a:t>, </a:t>
            </a:r>
            <a:r>
              <a:rPr lang="en-GB" sz="2000" b="1" dirty="0" err="1" smtClean="0">
                <a:solidFill>
                  <a:schemeClr val="tx2"/>
                </a:solidFill>
              </a:rPr>
              <a:t>secteurs</a:t>
            </a:r>
            <a:r>
              <a:rPr lang="en-GB" sz="2000" b="1" dirty="0" smtClean="0">
                <a:solidFill>
                  <a:schemeClr val="tx2"/>
                </a:solidFill>
              </a:rPr>
              <a:t> </a:t>
            </a:r>
            <a:r>
              <a:rPr lang="en-GB" sz="2000" b="1" dirty="0" err="1" smtClean="0">
                <a:solidFill>
                  <a:schemeClr val="tx2"/>
                </a:solidFill>
              </a:rPr>
              <a:t>d’activité</a:t>
            </a:r>
            <a:endParaRPr lang="en-GB" sz="2000" b="1" dirty="0">
              <a:solidFill>
                <a:schemeClr val="tx2"/>
              </a:solidFill>
            </a:endParaRPr>
          </a:p>
        </p:txBody>
      </p:sp>
      <p:pic>
        <p:nvPicPr>
          <p:cNvPr id="5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695" y="5787441"/>
            <a:ext cx="367200" cy="3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737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a:spLocks noGrp="1" noChangeArrowheads="1"/>
          </p:cNvSpPr>
          <p:nvPr>
            <p:ph type="title"/>
          </p:nvPr>
        </p:nvSpPr>
        <p:spPr>
          <a:xfrm>
            <a:off x="647999" y="115544"/>
            <a:ext cx="8446625" cy="828675"/>
          </a:xfrm>
        </p:spPr>
        <p:txBody>
          <a:bodyPr lIns="72000"/>
          <a:lstStyle/>
          <a:p>
            <a:r>
              <a:rPr lang="en-GB" dirty="0" smtClean="0">
                <a:solidFill>
                  <a:schemeClr val="accent4"/>
                </a:solidFill>
              </a:rPr>
              <a:t/>
            </a:r>
            <a:br>
              <a:rPr lang="en-GB" dirty="0" smtClean="0">
                <a:solidFill>
                  <a:schemeClr val="accent4"/>
                </a:solidFill>
              </a:rPr>
            </a:br>
            <a:r>
              <a:rPr lang="en-GB" dirty="0" smtClean="0">
                <a:solidFill>
                  <a:schemeClr val="accent4"/>
                </a:solidFill>
              </a:rPr>
              <a:t>… </a:t>
            </a:r>
            <a:r>
              <a:rPr lang="en-GB" dirty="0" err="1" smtClean="0">
                <a:solidFill>
                  <a:schemeClr val="accent4"/>
                </a:solidFill>
              </a:rPr>
              <a:t>permettant</a:t>
            </a:r>
            <a:r>
              <a:rPr lang="en-GB" dirty="0" smtClean="0">
                <a:solidFill>
                  <a:schemeClr val="accent4"/>
                </a:solidFill>
              </a:rPr>
              <a:t> </a:t>
            </a:r>
            <a:r>
              <a:rPr lang="en-GB" dirty="0" err="1" smtClean="0">
                <a:solidFill>
                  <a:schemeClr val="accent4"/>
                </a:solidFill>
              </a:rPr>
              <a:t>une</a:t>
            </a:r>
            <a:r>
              <a:rPr lang="en-GB" dirty="0" smtClean="0">
                <a:solidFill>
                  <a:schemeClr val="accent4"/>
                </a:solidFill>
              </a:rPr>
              <a:t> </a:t>
            </a:r>
            <a:r>
              <a:rPr lang="en-GB" dirty="0" err="1" smtClean="0">
                <a:solidFill>
                  <a:schemeClr val="accent4"/>
                </a:solidFill>
              </a:rPr>
              <a:t>meilleure</a:t>
            </a:r>
            <a:r>
              <a:rPr lang="en-GB" dirty="0" smtClean="0">
                <a:solidFill>
                  <a:schemeClr val="accent4"/>
                </a:solidFill>
              </a:rPr>
              <a:t> </a:t>
            </a:r>
            <a:r>
              <a:rPr lang="en-GB" dirty="0" err="1" smtClean="0">
                <a:solidFill>
                  <a:schemeClr val="accent4"/>
                </a:solidFill>
              </a:rPr>
              <a:t>maîtrise</a:t>
            </a:r>
            <a:r>
              <a:rPr lang="en-GB" dirty="0" smtClean="0">
                <a:solidFill>
                  <a:schemeClr val="accent4"/>
                </a:solidFill>
              </a:rPr>
              <a:t> des </a:t>
            </a:r>
            <a:r>
              <a:rPr lang="en-GB" dirty="0" err="1" smtClean="0">
                <a:solidFill>
                  <a:schemeClr val="accent4"/>
                </a:solidFill>
              </a:rPr>
              <a:t>risques</a:t>
            </a:r>
            <a:r>
              <a:rPr lang="en-GB" dirty="0" smtClean="0">
                <a:solidFill>
                  <a:schemeClr val="accent4"/>
                </a:solidFill>
              </a:rPr>
              <a:t> et </a:t>
            </a:r>
            <a:r>
              <a:rPr lang="en-GB" dirty="0" err="1" smtClean="0">
                <a:solidFill>
                  <a:schemeClr val="accent4"/>
                </a:solidFill>
              </a:rPr>
              <a:t>une</a:t>
            </a:r>
            <a:r>
              <a:rPr lang="en-GB" dirty="0" smtClean="0">
                <a:solidFill>
                  <a:schemeClr val="accent4"/>
                </a:solidFill>
              </a:rPr>
              <a:t> </a:t>
            </a:r>
            <a:r>
              <a:rPr lang="en-GB" dirty="0" err="1" smtClean="0">
                <a:solidFill>
                  <a:schemeClr val="accent4"/>
                </a:solidFill>
              </a:rPr>
              <a:t>croissance</a:t>
            </a:r>
            <a:r>
              <a:rPr lang="en-GB" dirty="0" smtClean="0">
                <a:solidFill>
                  <a:schemeClr val="accent4"/>
                </a:solidFill>
              </a:rPr>
              <a:t> continue des </a:t>
            </a:r>
            <a:r>
              <a:rPr lang="en-GB" dirty="0" err="1" smtClean="0">
                <a:solidFill>
                  <a:schemeClr val="accent4"/>
                </a:solidFill>
              </a:rPr>
              <a:t>résultats</a:t>
            </a:r>
            <a:r>
              <a:rPr lang="en-GB" dirty="0" smtClean="0">
                <a:solidFill>
                  <a:schemeClr val="accent4"/>
                </a:solidFill>
              </a:rPr>
              <a:t> …</a:t>
            </a:r>
            <a:endParaRPr lang="fr-FR" dirty="0">
              <a:solidFill>
                <a:schemeClr val="accent4"/>
              </a:solidFill>
            </a:endParaRPr>
          </a:p>
        </p:txBody>
      </p:sp>
      <p:sp>
        <p:nvSpPr>
          <p:cNvPr id="37" name="Espace réservé du texte 34"/>
          <p:cNvSpPr txBox="1">
            <a:spLocks/>
          </p:cNvSpPr>
          <p:nvPr/>
        </p:nvSpPr>
        <p:spPr bwMode="gray">
          <a:xfrm>
            <a:off x="4792010" y="4259194"/>
            <a:ext cx="4218794" cy="105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36000" bIns="45720" numCol="1" anchor="t" anchorCtr="0" compatLnSpc="1">
            <a:prstTxWarp prst="textNoShape">
              <a:avLst/>
            </a:prstTxWarp>
          </a:bodyPr>
          <a:lstStyle>
            <a:lvl1pPr marL="265113" indent="-265113" algn="l" rtl="0" eaLnBrk="0" fontAlgn="base" hangingPunct="0">
              <a:lnSpc>
                <a:spcPct val="90000"/>
              </a:lnSpc>
              <a:spcBef>
                <a:spcPct val="40000"/>
              </a:spcBef>
              <a:spcAft>
                <a:spcPct val="0"/>
              </a:spcAft>
              <a:buClr>
                <a:schemeClr val="accent1"/>
              </a:buClr>
              <a:buFont typeface="Wingdings" pitchFamily="2" charset="2"/>
              <a:buChar char="l"/>
              <a:defRPr sz="2000">
                <a:solidFill>
                  <a:schemeClr val="tx1"/>
                </a:solidFill>
                <a:latin typeface="+mn-lt"/>
                <a:ea typeface="+mn-ea"/>
                <a:cs typeface="+mn-cs"/>
              </a:defRPr>
            </a:lvl1pPr>
            <a:lvl2pPr marL="720725" indent="-276225" algn="l" rtl="0" eaLnBrk="0" fontAlgn="base" hangingPunct="0">
              <a:lnSpc>
                <a:spcPct val="90000"/>
              </a:lnSpc>
              <a:spcBef>
                <a:spcPct val="40000"/>
              </a:spcBef>
              <a:spcAft>
                <a:spcPct val="0"/>
              </a:spcAft>
              <a:buClr>
                <a:schemeClr val="folHlink"/>
              </a:buClr>
              <a:buSzPct val="80000"/>
              <a:buFont typeface="Wingdings" pitchFamily="2" charset="2"/>
              <a:buChar char="n"/>
              <a:defRPr>
                <a:solidFill>
                  <a:schemeClr val="tx1"/>
                </a:solidFill>
                <a:latin typeface="+mn-lt"/>
                <a:ea typeface="+mn-ea"/>
                <a:cs typeface="+mn-cs"/>
              </a:defRPr>
            </a:lvl2pPr>
            <a:lvl3pPr marL="1076325" indent="-176213" algn="l" rtl="0" eaLnBrk="0" fontAlgn="base" hangingPunct="0">
              <a:lnSpc>
                <a:spcPct val="90000"/>
              </a:lnSpc>
              <a:spcBef>
                <a:spcPct val="20000"/>
              </a:spcBef>
              <a:spcAft>
                <a:spcPct val="0"/>
              </a:spcAft>
              <a:buClr>
                <a:schemeClr val="folHlink"/>
              </a:buClr>
              <a:buFont typeface="Wingdings" pitchFamily="2" charset="2"/>
              <a:buChar char=""/>
              <a:defRPr>
                <a:solidFill>
                  <a:schemeClr val="tx1"/>
                </a:solidFill>
                <a:latin typeface="+mn-lt"/>
                <a:ea typeface="+mn-ea"/>
                <a:cs typeface="+mn-cs"/>
              </a:defRPr>
            </a:lvl3pPr>
            <a:lvl4pPr marL="160655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gn="just"/>
            <a:r>
              <a:rPr lang="en-US" sz="1400" dirty="0" err="1" smtClean="0">
                <a:solidFill>
                  <a:schemeClr val="tx2"/>
                </a:solidFill>
              </a:rPr>
              <a:t>Une</a:t>
            </a:r>
            <a:r>
              <a:rPr lang="en-US" sz="1400" dirty="0" smtClean="0">
                <a:solidFill>
                  <a:schemeClr val="tx2"/>
                </a:solidFill>
              </a:rPr>
              <a:t> progression </a:t>
            </a:r>
            <a:r>
              <a:rPr lang="en-US" sz="1400" dirty="0" err="1" smtClean="0">
                <a:solidFill>
                  <a:schemeClr val="tx2"/>
                </a:solidFill>
              </a:rPr>
              <a:t>récurrente</a:t>
            </a:r>
            <a:r>
              <a:rPr lang="en-US" sz="1400" dirty="0" smtClean="0">
                <a:solidFill>
                  <a:schemeClr val="tx2"/>
                </a:solidFill>
              </a:rPr>
              <a:t> du </a:t>
            </a:r>
            <a:r>
              <a:rPr lang="en-US" sz="1400" dirty="0" err="1" smtClean="0">
                <a:solidFill>
                  <a:schemeClr val="tx2"/>
                </a:solidFill>
              </a:rPr>
              <a:t>résultat</a:t>
            </a:r>
            <a:r>
              <a:rPr lang="en-US" sz="1400" dirty="0" smtClean="0">
                <a:solidFill>
                  <a:schemeClr val="tx2"/>
                </a:solidFill>
              </a:rPr>
              <a:t> net part du </a:t>
            </a:r>
            <a:r>
              <a:rPr lang="en-US" sz="1400" dirty="0" err="1" smtClean="0">
                <a:solidFill>
                  <a:schemeClr val="tx2"/>
                </a:solidFill>
              </a:rPr>
              <a:t>Groupe</a:t>
            </a:r>
            <a:r>
              <a:rPr lang="en-US" sz="1400" dirty="0">
                <a:solidFill>
                  <a:schemeClr val="tx2"/>
                </a:solidFill>
              </a:rPr>
              <a:t> </a:t>
            </a:r>
            <a:r>
              <a:rPr lang="en-US" sz="1400" dirty="0" smtClean="0">
                <a:solidFill>
                  <a:schemeClr val="tx2"/>
                </a:solidFill>
              </a:rPr>
              <a:t>au travers du cycle</a:t>
            </a:r>
            <a:endParaRPr lang="en-US" sz="1400" dirty="0">
              <a:solidFill>
                <a:schemeClr val="tx2"/>
              </a:solidFill>
            </a:endParaRPr>
          </a:p>
          <a:p>
            <a:pPr lvl="1" algn="just"/>
            <a:r>
              <a:rPr lang="en-GB" sz="1200" dirty="0" smtClean="0">
                <a:solidFill>
                  <a:schemeClr val="tx2"/>
                </a:solidFill>
              </a:rPr>
              <a:t>Grâce au </a:t>
            </a:r>
            <a:r>
              <a:rPr lang="en-GB" sz="1200" dirty="0" err="1" smtClean="0">
                <a:solidFill>
                  <a:schemeClr val="tx2"/>
                </a:solidFill>
              </a:rPr>
              <a:t>modèle</a:t>
            </a:r>
            <a:r>
              <a:rPr lang="en-GB" sz="1200" dirty="0" smtClean="0">
                <a:solidFill>
                  <a:schemeClr val="tx2"/>
                </a:solidFill>
              </a:rPr>
              <a:t> </a:t>
            </a:r>
            <a:r>
              <a:rPr lang="en-GB" sz="1200" dirty="0" err="1" smtClean="0">
                <a:solidFill>
                  <a:schemeClr val="tx2"/>
                </a:solidFill>
              </a:rPr>
              <a:t>diversifié</a:t>
            </a:r>
            <a:r>
              <a:rPr lang="en-GB" sz="1200" dirty="0" smtClean="0">
                <a:solidFill>
                  <a:schemeClr val="tx2"/>
                </a:solidFill>
              </a:rPr>
              <a:t> et </a:t>
            </a:r>
            <a:r>
              <a:rPr lang="en-GB" sz="1200" dirty="0" err="1" smtClean="0">
                <a:solidFill>
                  <a:schemeClr val="tx2"/>
                </a:solidFill>
              </a:rPr>
              <a:t>intégré</a:t>
            </a:r>
            <a:endParaRPr lang="en-GB" sz="1200" dirty="0">
              <a:solidFill>
                <a:schemeClr val="tx2"/>
              </a:solidFill>
            </a:endParaRPr>
          </a:p>
          <a:p>
            <a:pPr lvl="1" algn="just"/>
            <a:r>
              <a:rPr lang="fr-FR" sz="1200" dirty="0" smtClean="0">
                <a:solidFill>
                  <a:schemeClr val="tx2"/>
                </a:solidFill>
              </a:rPr>
              <a:t>Bonne capacité à </a:t>
            </a:r>
            <a:r>
              <a:rPr lang="fr-FR" sz="1200" dirty="0">
                <a:solidFill>
                  <a:schemeClr val="tx2"/>
                </a:solidFill>
              </a:rPr>
              <a:t>résister aux crises locales et aux chocs extérieurs</a:t>
            </a:r>
            <a:endParaRPr lang="en-GB" sz="700" dirty="0" smtClean="0">
              <a:solidFill>
                <a:schemeClr val="tx2"/>
              </a:solidFill>
            </a:endParaRPr>
          </a:p>
        </p:txBody>
      </p:sp>
      <p:sp>
        <p:nvSpPr>
          <p:cNvPr id="26" name="Rectangle 26"/>
          <p:cNvSpPr>
            <a:spLocks noChangeArrowheads="1"/>
          </p:cNvSpPr>
          <p:nvPr/>
        </p:nvSpPr>
        <p:spPr bwMode="auto">
          <a:xfrm>
            <a:off x="1418185" y="5580403"/>
            <a:ext cx="6627054" cy="612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180975" algn="ctr">
              <a:spcBef>
                <a:spcPct val="50000"/>
              </a:spcBef>
              <a:buClr>
                <a:schemeClr val="accent1"/>
              </a:buClr>
              <a:buFont typeface="Wingdings" pitchFamily="2" charset="2"/>
              <a:buNone/>
            </a:pPr>
            <a:r>
              <a:rPr lang="en-US" sz="2000" b="1" dirty="0" smtClean="0">
                <a:solidFill>
                  <a:schemeClr val="tx2"/>
                </a:solidFill>
              </a:rPr>
              <a:t>Diversification =&gt; </a:t>
            </a:r>
            <a:r>
              <a:rPr lang="en-US" sz="2000" b="1" dirty="0" err="1" smtClean="0">
                <a:solidFill>
                  <a:schemeClr val="tx2"/>
                </a:solidFill>
              </a:rPr>
              <a:t>Faible</a:t>
            </a:r>
            <a:r>
              <a:rPr lang="en-US" sz="2000" b="1" dirty="0" smtClean="0">
                <a:solidFill>
                  <a:schemeClr val="tx2"/>
                </a:solidFill>
              </a:rPr>
              <a:t> </a:t>
            </a:r>
            <a:r>
              <a:rPr lang="en-US" sz="2000" b="1" dirty="0" err="1" smtClean="0">
                <a:solidFill>
                  <a:schemeClr val="tx2"/>
                </a:solidFill>
              </a:rPr>
              <a:t>profil</a:t>
            </a:r>
            <a:r>
              <a:rPr lang="en-US" sz="2000" b="1" dirty="0" smtClean="0">
                <a:solidFill>
                  <a:schemeClr val="tx2"/>
                </a:solidFill>
              </a:rPr>
              <a:t> de </a:t>
            </a:r>
            <a:r>
              <a:rPr lang="en-US" sz="2000" b="1" dirty="0" err="1" smtClean="0">
                <a:solidFill>
                  <a:schemeClr val="tx2"/>
                </a:solidFill>
              </a:rPr>
              <a:t>risque</a:t>
            </a:r>
            <a:r>
              <a:rPr lang="en-US" sz="2000" b="1" dirty="0" smtClean="0">
                <a:solidFill>
                  <a:schemeClr val="tx2"/>
                </a:solidFill>
              </a:rPr>
              <a:t/>
            </a:r>
            <a:br>
              <a:rPr lang="en-US" sz="2000" b="1" dirty="0" smtClean="0">
                <a:solidFill>
                  <a:schemeClr val="tx2"/>
                </a:solidFill>
              </a:rPr>
            </a:br>
            <a:r>
              <a:rPr lang="en-US" sz="2000" b="1" dirty="0" smtClean="0">
                <a:solidFill>
                  <a:schemeClr val="tx2"/>
                </a:solidFill>
              </a:rPr>
              <a:t> et </a:t>
            </a:r>
            <a:r>
              <a:rPr lang="en-US" sz="2000" b="1" dirty="0" err="1" smtClean="0">
                <a:solidFill>
                  <a:schemeClr val="tx2"/>
                </a:solidFill>
              </a:rPr>
              <a:t>volatilité</a:t>
            </a:r>
            <a:r>
              <a:rPr lang="en-US" sz="2000" b="1" dirty="0" smtClean="0">
                <a:solidFill>
                  <a:schemeClr val="tx2"/>
                </a:solidFill>
              </a:rPr>
              <a:t> </a:t>
            </a:r>
            <a:r>
              <a:rPr lang="en-US" sz="2000" b="1" dirty="0" err="1" smtClean="0">
                <a:solidFill>
                  <a:schemeClr val="tx2"/>
                </a:solidFill>
              </a:rPr>
              <a:t>limitée</a:t>
            </a:r>
            <a:r>
              <a:rPr lang="en-US" sz="2000" b="1" dirty="0" smtClean="0">
                <a:solidFill>
                  <a:schemeClr val="tx2"/>
                </a:solidFill>
              </a:rPr>
              <a:t> des </a:t>
            </a:r>
            <a:r>
              <a:rPr lang="en-US" sz="2000" b="1" dirty="0" err="1" smtClean="0">
                <a:solidFill>
                  <a:schemeClr val="tx2"/>
                </a:solidFill>
              </a:rPr>
              <a:t>résultats</a:t>
            </a:r>
            <a:endParaRPr lang="en-US" sz="2000" b="1" dirty="0">
              <a:solidFill>
                <a:schemeClr val="tx2"/>
              </a:solidFill>
            </a:endParaRPr>
          </a:p>
        </p:txBody>
      </p:sp>
      <p:pic>
        <p:nvPicPr>
          <p:cNvPr id="2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834" y="5717782"/>
            <a:ext cx="3619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44209" y="6258937"/>
            <a:ext cx="5799791" cy="20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46800" rIns="36000" bIns="46800">
            <a:spAutoFit/>
          </a:bodyPr>
          <a:lstStyle/>
          <a:p>
            <a:pPr algn="r">
              <a:lnSpc>
                <a:spcPct val="80000"/>
              </a:lnSpc>
              <a:spcBef>
                <a:spcPct val="50000"/>
              </a:spcBef>
            </a:pPr>
            <a:r>
              <a:rPr lang="en-GB" sz="900" i="1" dirty="0">
                <a:latin typeface="+mj-lt"/>
              </a:rPr>
              <a:t>* </a:t>
            </a:r>
            <a:r>
              <a:rPr lang="en-GB" sz="900" i="1" dirty="0" smtClean="0">
                <a:latin typeface="+mj-lt"/>
              </a:rPr>
              <a:t> </a:t>
            </a:r>
            <a:r>
              <a:rPr lang="en-GB" sz="900" i="1" dirty="0" err="1" smtClean="0">
                <a:latin typeface="+mj-lt"/>
              </a:rPr>
              <a:t>Retraité</a:t>
            </a:r>
            <a:r>
              <a:rPr lang="en-GB" sz="900" i="1" dirty="0" smtClean="0">
                <a:latin typeface="+mj-lt"/>
              </a:rPr>
              <a:t> des </a:t>
            </a:r>
            <a:r>
              <a:rPr lang="en-GB" sz="900" i="1" dirty="0" err="1" smtClean="0">
                <a:latin typeface="+mj-lt"/>
              </a:rPr>
              <a:t>coûts</a:t>
            </a:r>
            <a:r>
              <a:rPr lang="en-GB" sz="900" i="1" dirty="0" smtClean="0">
                <a:latin typeface="+mj-lt"/>
              </a:rPr>
              <a:t> </a:t>
            </a:r>
            <a:r>
              <a:rPr lang="en-GB" sz="900" i="1" dirty="0" err="1" smtClean="0">
                <a:latin typeface="+mj-lt"/>
              </a:rPr>
              <a:t>relatifs</a:t>
            </a:r>
            <a:r>
              <a:rPr lang="en-GB" sz="900" i="1" dirty="0" smtClean="0">
                <a:latin typeface="+mj-lt"/>
              </a:rPr>
              <a:t> à </a:t>
            </a:r>
            <a:r>
              <a:rPr lang="en-GB" sz="900" i="1" dirty="0" err="1" smtClean="0">
                <a:latin typeface="+mj-lt"/>
              </a:rPr>
              <a:t>l’accord</a:t>
            </a:r>
            <a:r>
              <a:rPr lang="en-GB" sz="900" i="1" dirty="0" smtClean="0">
                <a:latin typeface="+mj-lt"/>
              </a:rPr>
              <a:t> global avec les </a:t>
            </a:r>
            <a:r>
              <a:rPr lang="en-GB" sz="900" i="1" dirty="0" err="1" smtClean="0">
                <a:latin typeface="+mj-lt"/>
              </a:rPr>
              <a:t>autorités</a:t>
            </a:r>
            <a:r>
              <a:rPr lang="en-GB" sz="900" i="1" dirty="0" smtClean="0">
                <a:latin typeface="+mj-lt"/>
              </a:rPr>
              <a:t> des </a:t>
            </a:r>
            <a:r>
              <a:rPr lang="en-GB" sz="900" i="1" dirty="0" err="1" smtClean="0">
                <a:latin typeface="+mj-lt"/>
              </a:rPr>
              <a:t>Etats</a:t>
            </a:r>
            <a:r>
              <a:rPr lang="en-GB" sz="900" i="1" dirty="0" smtClean="0">
                <a:latin typeface="+mj-lt"/>
              </a:rPr>
              <a:t>-Unis. </a:t>
            </a:r>
            <a:endParaRPr lang="en-GB" sz="900" i="1" dirty="0">
              <a:latin typeface="+mj-lt"/>
            </a:endParaRPr>
          </a:p>
        </p:txBody>
      </p:sp>
      <p:sp>
        <p:nvSpPr>
          <p:cNvPr id="25" name="Espace réservé du texte 34"/>
          <p:cNvSpPr txBox="1">
            <a:spLocks/>
          </p:cNvSpPr>
          <p:nvPr/>
        </p:nvSpPr>
        <p:spPr bwMode="gray">
          <a:xfrm>
            <a:off x="404737" y="4259194"/>
            <a:ext cx="4218794" cy="69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36000" bIns="45720" numCol="1" anchor="t" anchorCtr="0" compatLnSpc="1">
            <a:prstTxWarp prst="textNoShape">
              <a:avLst/>
            </a:prstTxWarp>
          </a:bodyPr>
          <a:lstStyle>
            <a:lvl1pPr marL="265113" indent="-265113" algn="l" rtl="0" eaLnBrk="0" fontAlgn="base" hangingPunct="0">
              <a:lnSpc>
                <a:spcPct val="90000"/>
              </a:lnSpc>
              <a:spcBef>
                <a:spcPct val="40000"/>
              </a:spcBef>
              <a:spcAft>
                <a:spcPct val="0"/>
              </a:spcAft>
              <a:buClr>
                <a:schemeClr val="accent1"/>
              </a:buClr>
              <a:buFont typeface="Wingdings" pitchFamily="2" charset="2"/>
              <a:buChar char="l"/>
              <a:defRPr sz="2000">
                <a:solidFill>
                  <a:schemeClr val="tx1"/>
                </a:solidFill>
                <a:latin typeface="+mn-lt"/>
                <a:ea typeface="+mn-ea"/>
                <a:cs typeface="+mn-cs"/>
              </a:defRPr>
            </a:lvl1pPr>
            <a:lvl2pPr marL="720725" indent="-276225" algn="l" rtl="0" eaLnBrk="0" fontAlgn="base" hangingPunct="0">
              <a:lnSpc>
                <a:spcPct val="90000"/>
              </a:lnSpc>
              <a:spcBef>
                <a:spcPct val="40000"/>
              </a:spcBef>
              <a:spcAft>
                <a:spcPct val="0"/>
              </a:spcAft>
              <a:buClr>
                <a:schemeClr val="folHlink"/>
              </a:buClr>
              <a:buSzPct val="80000"/>
              <a:buFont typeface="Wingdings" pitchFamily="2" charset="2"/>
              <a:buChar char="n"/>
              <a:defRPr>
                <a:solidFill>
                  <a:schemeClr val="tx1"/>
                </a:solidFill>
                <a:latin typeface="+mn-lt"/>
                <a:ea typeface="+mn-ea"/>
                <a:cs typeface="+mn-cs"/>
              </a:defRPr>
            </a:lvl2pPr>
            <a:lvl3pPr marL="1076325" indent="-176213" algn="l" rtl="0" eaLnBrk="0" fontAlgn="base" hangingPunct="0">
              <a:lnSpc>
                <a:spcPct val="90000"/>
              </a:lnSpc>
              <a:spcBef>
                <a:spcPct val="20000"/>
              </a:spcBef>
              <a:spcAft>
                <a:spcPct val="0"/>
              </a:spcAft>
              <a:buClr>
                <a:schemeClr val="folHlink"/>
              </a:buClr>
              <a:buFont typeface="Wingdings" pitchFamily="2" charset="2"/>
              <a:buChar char=""/>
              <a:defRPr>
                <a:solidFill>
                  <a:schemeClr val="tx1"/>
                </a:solidFill>
                <a:latin typeface="+mn-lt"/>
                <a:ea typeface="+mn-ea"/>
                <a:cs typeface="+mn-cs"/>
              </a:defRPr>
            </a:lvl3pPr>
            <a:lvl4pPr marL="160655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gn="just"/>
            <a:r>
              <a:rPr lang="en-US" sz="1400" dirty="0" smtClean="0">
                <a:solidFill>
                  <a:schemeClr val="tx2"/>
                </a:solidFill>
              </a:rPr>
              <a:t>Un ratio </a:t>
            </a:r>
            <a:r>
              <a:rPr lang="en-US" sz="1400" dirty="0" err="1" smtClean="0">
                <a:solidFill>
                  <a:schemeClr val="tx2"/>
                </a:solidFill>
              </a:rPr>
              <a:t>Coût</a:t>
            </a:r>
            <a:r>
              <a:rPr lang="en-US" sz="1400" dirty="0" smtClean="0">
                <a:solidFill>
                  <a:schemeClr val="tx2"/>
                </a:solidFill>
              </a:rPr>
              <a:t> du </a:t>
            </a:r>
            <a:r>
              <a:rPr lang="en-US" sz="1400" dirty="0" err="1" smtClean="0">
                <a:solidFill>
                  <a:schemeClr val="tx2"/>
                </a:solidFill>
              </a:rPr>
              <a:t>risque</a:t>
            </a:r>
            <a:r>
              <a:rPr lang="en-US" sz="1400" dirty="0" smtClean="0">
                <a:solidFill>
                  <a:schemeClr val="tx2"/>
                </a:solidFill>
              </a:rPr>
              <a:t> / </a:t>
            </a:r>
            <a:r>
              <a:rPr lang="en-US" sz="1400" dirty="0" err="1" smtClean="0">
                <a:solidFill>
                  <a:schemeClr val="tx2"/>
                </a:solidFill>
              </a:rPr>
              <a:t>Résultat</a:t>
            </a:r>
            <a:r>
              <a:rPr lang="en-US" sz="1400" dirty="0" smtClean="0">
                <a:solidFill>
                  <a:schemeClr val="tx2"/>
                </a:solidFill>
              </a:rPr>
              <a:t> brut </a:t>
            </a:r>
            <a:r>
              <a:rPr lang="en-US" sz="1400" dirty="0" err="1" smtClean="0">
                <a:solidFill>
                  <a:schemeClr val="tx2"/>
                </a:solidFill>
              </a:rPr>
              <a:t>d’exploitation</a:t>
            </a:r>
            <a:r>
              <a:rPr lang="en-US" sz="1400" dirty="0" smtClean="0">
                <a:solidFill>
                  <a:schemeClr val="tx2"/>
                </a:solidFill>
              </a:rPr>
              <a:t> </a:t>
            </a:r>
            <a:r>
              <a:rPr lang="en-US" sz="1400" dirty="0" err="1" smtClean="0">
                <a:solidFill>
                  <a:schemeClr val="tx2"/>
                </a:solidFill>
              </a:rPr>
              <a:t>parmi</a:t>
            </a:r>
            <a:r>
              <a:rPr lang="en-US" sz="1400" dirty="0" smtClean="0">
                <a:solidFill>
                  <a:schemeClr val="tx2"/>
                </a:solidFill>
              </a:rPr>
              <a:t> les plus bas au travers du cycle</a:t>
            </a:r>
            <a:endParaRPr lang="en-GB" sz="1200" dirty="0">
              <a:solidFill>
                <a:schemeClr val="tx2"/>
              </a:solidFill>
            </a:endParaRPr>
          </a:p>
        </p:txBody>
      </p:sp>
      <p:graphicFrame>
        <p:nvGraphicFramePr>
          <p:cNvPr id="42" name="Object 6"/>
          <p:cNvGraphicFramePr>
            <a:graphicFrameLocks noChangeAspect="1"/>
          </p:cNvGraphicFramePr>
          <p:nvPr>
            <p:extLst>
              <p:ext uri="{D42A27DB-BD31-4B8C-83A1-F6EECF244321}">
                <p14:modId xmlns:p14="http://schemas.microsoft.com/office/powerpoint/2010/main" val="760365644"/>
              </p:ext>
            </p:extLst>
          </p:nvPr>
        </p:nvGraphicFramePr>
        <p:xfrm>
          <a:off x="530084" y="2029501"/>
          <a:ext cx="4008436" cy="2162855"/>
        </p:xfrm>
        <a:graphic>
          <a:graphicData uri="http://schemas.openxmlformats.org/drawingml/2006/chart">
            <c:chart xmlns:c="http://schemas.openxmlformats.org/drawingml/2006/chart" xmlns:r="http://schemas.openxmlformats.org/officeDocument/2006/relationships" r:id="rId4"/>
          </a:graphicData>
        </a:graphic>
      </p:graphicFrame>
      <p:sp>
        <p:nvSpPr>
          <p:cNvPr id="43" name="Rectangle 7"/>
          <p:cNvSpPr>
            <a:spLocks noChangeArrowheads="1"/>
          </p:cNvSpPr>
          <p:nvPr/>
        </p:nvSpPr>
        <p:spPr bwMode="auto">
          <a:xfrm>
            <a:off x="531616" y="1299605"/>
            <a:ext cx="3636000" cy="468000"/>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p>
            <a:pPr marL="88900" indent="1588">
              <a:spcBef>
                <a:spcPct val="50000"/>
              </a:spcBef>
            </a:pPr>
            <a:r>
              <a:rPr lang="en-GB" b="1" dirty="0" err="1" smtClean="0">
                <a:solidFill>
                  <a:schemeClr val="tx2"/>
                </a:solidFill>
              </a:rPr>
              <a:t>Coût</a:t>
            </a:r>
            <a:r>
              <a:rPr lang="en-GB" b="1" dirty="0" smtClean="0">
                <a:solidFill>
                  <a:schemeClr val="tx2"/>
                </a:solidFill>
              </a:rPr>
              <a:t> du </a:t>
            </a:r>
            <a:r>
              <a:rPr lang="en-GB" b="1" dirty="0" err="1" smtClean="0">
                <a:solidFill>
                  <a:schemeClr val="tx2"/>
                </a:solidFill>
              </a:rPr>
              <a:t>risque</a:t>
            </a:r>
            <a:r>
              <a:rPr lang="en-GB" b="1" dirty="0" smtClean="0">
                <a:solidFill>
                  <a:schemeClr val="tx2"/>
                </a:solidFill>
              </a:rPr>
              <a:t> / </a:t>
            </a:r>
            <a:r>
              <a:rPr lang="en-GB" b="1" dirty="0" err="1" smtClean="0">
                <a:solidFill>
                  <a:schemeClr val="tx2"/>
                </a:solidFill>
              </a:rPr>
              <a:t>Résultat</a:t>
            </a:r>
            <a:r>
              <a:rPr lang="en-GB" b="1" dirty="0" smtClean="0">
                <a:solidFill>
                  <a:schemeClr val="tx2"/>
                </a:solidFill>
              </a:rPr>
              <a:t> brut </a:t>
            </a:r>
            <a:r>
              <a:rPr lang="en-GB" b="1" dirty="0" err="1" smtClean="0">
                <a:solidFill>
                  <a:schemeClr val="tx2"/>
                </a:solidFill>
              </a:rPr>
              <a:t>d’exploitation</a:t>
            </a:r>
            <a:r>
              <a:rPr lang="en-GB" b="1" dirty="0" smtClean="0">
                <a:solidFill>
                  <a:schemeClr val="tx2"/>
                </a:solidFill>
              </a:rPr>
              <a:t> 2008-2018</a:t>
            </a:r>
            <a:endParaRPr lang="en-GB" b="1" dirty="0">
              <a:solidFill>
                <a:schemeClr val="tx2"/>
              </a:solidFill>
            </a:endParaRPr>
          </a:p>
        </p:txBody>
      </p:sp>
      <p:sp>
        <p:nvSpPr>
          <p:cNvPr id="47" name="Freeform 12"/>
          <p:cNvSpPr>
            <a:spLocks/>
          </p:cNvSpPr>
          <p:nvPr/>
        </p:nvSpPr>
        <p:spPr bwMode="gray">
          <a:xfrm>
            <a:off x="531616" y="1593176"/>
            <a:ext cx="4032000" cy="2196000"/>
          </a:xfrm>
          <a:custGeom>
            <a:avLst/>
            <a:gdLst>
              <a:gd name="T0" fmla="*/ 0 w 4944"/>
              <a:gd name="T1" fmla="*/ 0 h 590"/>
              <a:gd name="T2" fmla="*/ 0 w 4944"/>
              <a:gd name="T3" fmla="*/ 2147483647 h 590"/>
              <a:gd name="T4" fmla="*/ 1011977363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en-GB" dirty="0">
              <a:solidFill>
                <a:schemeClr val="tx2"/>
              </a:solidFill>
            </a:endParaRPr>
          </a:p>
        </p:txBody>
      </p:sp>
      <p:pic>
        <p:nvPicPr>
          <p:cNvPr id="4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923" y="1422515"/>
            <a:ext cx="2174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e 48"/>
          <p:cNvGrpSpPr/>
          <p:nvPr/>
        </p:nvGrpSpPr>
        <p:grpSpPr>
          <a:xfrm rot="18560224">
            <a:off x="4260018" y="2596323"/>
            <a:ext cx="241172" cy="147996"/>
            <a:chOff x="4238549" y="2834982"/>
            <a:chExt cx="241172" cy="147996"/>
          </a:xfrm>
        </p:grpSpPr>
        <p:cxnSp>
          <p:nvCxnSpPr>
            <p:cNvPr id="50" name="Connecteur droit 49"/>
            <p:cNvCxnSpPr/>
            <p:nvPr/>
          </p:nvCxnSpPr>
          <p:spPr bwMode="auto">
            <a:xfrm flipH="1" flipV="1">
              <a:off x="4238549" y="2834982"/>
              <a:ext cx="239698" cy="84376"/>
            </a:xfrm>
            <a:prstGeom prst="line">
              <a:avLst/>
            </a:prstGeom>
            <a:noFill/>
            <a:ln w="15875" cap="flat" cmpd="sng" algn="ctr">
              <a:solidFill>
                <a:schemeClr val="bg1"/>
              </a:solidFill>
              <a:prstDash val="solid"/>
              <a:round/>
              <a:headEnd type="none" w="med" len="med"/>
              <a:tailEnd type="none" w="med" len="med"/>
            </a:ln>
            <a:effectLst/>
          </p:spPr>
        </p:cxnSp>
        <p:cxnSp>
          <p:nvCxnSpPr>
            <p:cNvPr id="51" name="Connecteur droit 50"/>
            <p:cNvCxnSpPr/>
            <p:nvPr/>
          </p:nvCxnSpPr>
          <p:spPr bwMode="auto">
            <a:xfrm flipH="1" flipV="1">
              <a:off x="4240023" y="2898602"/>
              <a:ext cx="239698" cy="84376"/>
            </a:xfrm>
            <a:prstGeom prst="line">
              <a:avLst/>
            </a:prstGeom>
            <a:noFill/>
            <a:ln w="15875" cap="flat" cmpd="sng" algn="ctr">
              <a:solidFill>
                <a:schemeClr val="bg1"/>
              </a:solidFill>
              <a:prstDash val="solid"/>
              <a:round/>
              <a:headEnd type="none" w="med" len="med"/>
              <a:tailEnd type="none" w="med" len="med"/>
            </a:ln>
            <a:effectLst/>
          </p:spPr>
        </p:cxnSp>
      </p:grpSp>
      <p:pic>
        <p:nvPicPr>
          <p:cNvPr id="52" name="Picture 9" descr="ch"/>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4274" y="2084676"/>
            <a:ext cx="180000" cy="1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7" descr="Uk flag"/>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7146" y="2084169"/>
            <a:ext cx="180000" cy="1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 descr="us"/>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5086" y="2084676"/>
            <a:ext cx="180000" cy="1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053" descr="flag_eu"/>
          <p:cNvPicPr preferRelativeResize="0">
            <a:picLocks noChangeArrowheads="1"/>
          </p:cNvPicPr>
          <p:nvPr/>
        </p:nvPicPr>
        <p:blipFill>
          <a:blip r:embed="rId9" cstate="print"/>
          <a:srcRect/>
          <a:stretch>
            <a:fillRect/>
          </a:stretch>
        </p:blipFill>
        <p:spPr bwMode="auto">
          <a:xfrm>
            <a:off x="1299680" y="2017724"/>
            <a:ext cx="392642" cy="278040"/>
          </a:xfrm>
          <a:prstGeom prst="rect">
            <a:avLst/>
          </a:prstGeom>
          <a:noFill/>
        </p:spPr>
      </p:pic>
      <p:sp>
        <p:nvSpPr>
          <p:cNvPr id="65" name="Rectangle 10"/>
          <p:cNvSpPr>
            <a:spLocks noChangeArrowheads="1"/>
          </p:cNvSpPr>
          <p:nvPr/>
        </p:nvSpPr>
        <p:spPr bwMode="auto">
          <a:xfrm>
            <a:off x="644410" y="2929930"/>
            <a:ext cx="236937" cy="922428"/>
          </a:xfrm>
          <a:prstGeom prst="rect">
            <a:avLst/>
          </a:prstGeom>
          <a:noFill/>
          <a:ln w="15875" algn="ctr">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50000"/>
              </a:spcBef>
            </a:pPr>
            <a:endParaRPr lang="en-US"/>
          </a:p>
        </p:txBody>
      </p:sp>
      <p:graphicFrame>
        <p:nvGraphicFramePr>
          <p:cNvPr id="66" name="Graphique 65"/>
          <p:cNvGraphicFramePr>
            <a:graphicFrameLocks/>
          </p:cNvGraphicFramePr>
          <p:nvPr>
            <p:extLst>
              <p:ext uri="{D42A27DB-BD31-4B8C-83A1-F6EECF244321}">
                <p14:modId xmlns:p14="http://schemas.microsoft.com/office/powerpoint/2010/main" val="2853465877"/>
              </p:ext>
            </p:extLst>
          </p:nvPr>
        </p:nvGraphicFramePr>
        <p:xfrm>
          <a:off x="4647408" y="1644765"/>
          <a:ext cx="4257675" cy="2631502"/>
        </p:xfrm>
        <a:graphic>
          <a:graphicData uri="http://schemas.openxmlformats.org/drawingml/2006/chart">
            <c:chart xmlns:c="http://schemas.openxmlformats.org/drawingml/2006/chart" xmlns:r="http://schemas.openxmlformats.org/officeDocument/2006/relationships" r:id="rId10"/>
          </a:graphicData>
        </a:graphic>
      </p:graphicFrame>
      <p:sp>
        <p:nvSpPr>
          <p:cNvPr id="67" name="Rectangle 66"/>
          <p:cNvSpPr>
            <a:spLocks noChangeArrowheads="1"/>
          </p:cNvSpPr>
          <p:nvPr/>
        </p:nvSpPr>
        <p:spPr bwMode="auto">
          <a:xfrm>
            <a:off x="4714672" y="1284634"/>
            <a:ext cx="4123149" cy="395246"/>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defPPr>
              <a:defRPr lang="fr-FR"/>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marL="88900" indent="1588">
              <a:spcBef>
                <a:spcPct val="50000"/>
              </a:spcBef>
            </a:pPr>
            <a:r>
              <a:rPr lang="en-GB" b="1" dirty="0" err="1" smtClean="0">
                <a:solidFill>
                  <a:srgbClr val="000000"/>
                </a:solidFill>
              </a:rPr>
              <a:t>Résultat</a:t>
            </a:r>
            <a:r>
              <a:rPr lang="en-GB" b="1" dirty="0" smtClean="0">
                <a:solidFill>
                  <a:srgbClr val="000000"/>
                </a:solidFill>
              </a:rPr>
              <a:t> net part du </a:t>
            </a:r>
            <a:r>
              <a:rPr lang="en-GB" b="1" dirty="0" err="1" smtClean="0">
                <a:solidFill>
                  <a:srgbClr val="000000"/>
                </a:solidFill>
              </a:rPr>
              <a:t>Groupe</a:t>
            </a:r>
            <a:r>
              <a:rPr lang="en-GB" b="1" dirty="0" smtClean="0">
                <a:solidFill>
                  <a:srgbClr val="000000"/>
                </a:solidFill>
              </a:rPr>
              <a:t> (2008-2018)</a:t>
            </a:r>
            <a:endParaRPr lang="en-GB" b="1" dirty="0">
              <a:solidFill>
                <a:srgbClr val="000000"/>
              </a:solidFill>
            </a:endParaRPr>
          </a:p>
        </p:txBody>
      </p:sp>
      <p:sp>
        <p:nvSpPr>
          <p:cNvPr id="69" name="TextBox 1"/>
          <p:cNvSpPr txBox="1">
            <a:spLocks noChangeArrowheads="1"/>
          </p:cNvSpPr>
          <p:nvPr/>
        </p:nvSpPr>
        <p:spPr bwMode="auto">
          <a:xfrm>
            <a:off x="6647955" y="3207060"/>
            <a:ext cx="236998" cy="355208"/>
          </a:xfrm>
          <a:prstGeom prst="rect">
            <a:avLst/>
          </a:prstGeom>
          <a:noFill/>
          <a:ln w="12700" algn="ctr">
            <a:noFill/>
            <a:miter lim="800000"/>
            <a:headEnd/>
            <a:tailEnd/>
          </a:ln>
        </p:spPr>
        <p:txBody>
          <a:bodyPr lIns="36000" rIns="36000" anchor="ctr"/>
          <a:lstStyle>
            <a:defPPr>
              <a:defRPr lang="fr-FR"/>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eaLnBrk="0" hangingPunct="0"/>
            <a:r>
              <a:rPr lang="fr-FR" sz="900" b="1" i="1" dirty="0" smtClean="0">
                <a:solidFill>
                  <a:srgbClr val="000000"/>
                </a:solidFill>
                <a:latin typeface="Arial Narrow"/>
              </a:rPr>
              <a:t>4,8</a:t>
            </a:r>
            <a:endParaRPr lang="fr-FR" sz="900" b="1" i="1" dirty="0">
              <a:solidFill>
                <a:srgbClr val="000000"/>
              </a:solidFill>
              <a:latin typeface="Arial Narrow"/>
            </a:endParaRPr>
          </a:p>
        </p:txBody>
      </p:sp>
      <p:sp>
        <p:nvSpPr>
          <p:cNvPr id="70" name="TextBox 1"/>
          <p:cNvSpPr txBox="1">
            <a:spLocks noChangeArrowheads="1"/>
          </p:cNvSpPr>
          <p:nvPr/>
        </p:nvSpPr>
        <p:spPr bwMode="auto">
          <a:xfrm>
            <a:off x="7059977" y="3459510"/>
            <a:ext cx="236998" cy="355208"/>
          </a:xfrm>
          <a:prstGeom prst="rect">
            <a:avLst/>
          </a:prstGeom>
          <a:noFill/>
          <a:ln w="12700" algn="ctr">
            <a:noFill/>
            <a:miter lim="800000"/>
            <a:headEnd/>
            <a:tailEnd/>
          </a:ln>
        </p:spPr>
        <p:txBody>
          <a:bodyPr lIns="36000" rIns="36000" anchor="ctr"/>
          <a:lstStyle>
            <a:defPPr>
              <a:defRPr lang="fr-FR"/>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pPr algn="ctr" eaLnBrk="0" hangingPunct="0"/>
            <a:r>
              <a:rPr lang="fr-FR" sz="900" b="1" i="1" dirty="0" smtClean="0">
                <a:solidFill>
                  <a:srgbClr val="000000"/>
                </a:solidFill>
                <a:latin typeface="Arial Narrow"/>
              </a:rPr>
              <a:t>0,2</a:t>
            </a:r>
            <a:endParaRPr lang="fr-FR" sz="900" b="1" i="1" dirty="0">
              <a:solidFill>
                <a:srgbClr val="000000"/>
              </a:solidFill>
              <a:latin typeface="Arial Narrow"/>
            </a:endParaRPr>
          </a:p>
        </p:txBody>
      </p:sp>
      <p:sp>
        <p:nvSpPr>
          <p:cNvPr id="71" name="Freeform 10"/>
          <p:cNvSpPr>
            <a:spLocks/>
          </p:cNvSpPr>
          <p:nvPr/>
        </p:nvSpPr>
        <p:spPr bwMode="gray">
          <a:xfrm>
            <a:off x="4714872" y="1511254"/>
            <a:ext cx="4122950" cy="2277921"/>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defPPr>
              <a:defRPr lang="fr-FR"/>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a:lstStyle>
          <a:p>
            <a:endParaRPr lang="en-GB" dirty="0">
              <a:solidFill>
                <a:srgbClr val="000000"/>
              </a:solidFill>
            </a:endParaRPr>
          </a:p>
        </p:txBody>
      </p:sp>
      <p:sp>
        <p:nvSpPr>
          <p:cNvPr id="72" name="Line 16"/>
          <p:cNvSpPr>
            <a:spLocks noChangeShapeType="1"/>
          </p:cNvSpPr>
          <p:nvPr/>
        </p:nvSpPr>
        <p:spPr bwMode="auto">
          <a:xfrm>
            <a:off x="8475020" y="2351434"/>
            <a:ext cx="0" cy="1421354"/>
          </a:xfrm>
          <a:prstGeom prst="line">
            <a:avLst/>
          </a:prstGeom>
          <a:noFill/>
          <a:ln w="9525">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pic>
        <p:nvPicPr>
          <p:cNvPr id="7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979" y="1373002"/>
            <a:ext cx="2174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9"/>
          <p:cNvSpPr txBox="1">
            <a:spLocks noChangeArrowheads="1"/>
          </p:cNvSpPr>
          <p:nvPr/>
        </p:nvSpPr>
        <p:spPr bwMode="auto">
          <a:xfrm>
            <a:off x="4696410" y="1709858"/>
            <a:ext cx="627706" cy="2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fr-FR" sz="1050" i="1" dirty="0" smtClean="0">
                <a:solidFill>
                  <a:schemeClr val="tx2"/>
                </a:solidFill>
                <a:latin typeface="Arial Narrow" pitchFamily="34" charset="0"/>
              </a:rPr>
              <a:t>En Md€</a:t>
            </a:r>
            <a:endParaRPr lang="fr-FR" sz="1050" i="1" dirty="0">
              <a:solidFill>
                <a:schemeClr val="tx2"/>
              </a:solidFill>
              <a:latin typeface="Arial Narrow" pitchFamily="34" charset="0"/>
            </a:endParaRPr>
          </a:p>
        </p:txBody>
      </p:sp>
    </p:spTree>
    <p:extLst>
      <p:ext uri="{BB962C8B-B14F-4D97-AF65-F5344CB8AC3E}">
        <p14:creationId xmlns:p14="http://schemas.microsoft.com/office/powerpoint/2010/main" val="206596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bwMode="gray">
          <a:xfrm>
            <a:off x="648000" y="129150"/>
            <a:ext cx="7785100" cy="828675"/>
          </a:xfrm>
        </p:spPr>
        <p:txBody>
          <a:bodyPr lIns="72000"/>
          <a:lstStyle/>
          <a:p>
            <a:pPr eaLnBrk="1" hangingPunct="1"/>
            <a:r>
              <a:rPr lang="fr-FR" dirty="0" smtClean="0">
                <a:solidFill>
                  <a:schemeClr val="tx2"/>
                </a:solidFill>
              </a:rPr>
              <a:t>… et une création de valeur récurrente pour les actionnaires </a:t>
            </a:r>
          </a:p>
        </p:txBody>
      </p:sp>
      <p:sp>
        <p:nvSpPr>
          <p:cNvPr id="40" name="Text Box 36"/>
          <p:cNvSpPr txBox="1">
            <a:spLocks noChangeArrowheads="1"/>
          </p:cNvSpPr>
          <p:nvPr/>
        </p:nvSpPr>
        <p:spPr bwMode="auto">
          <a:xfrm>
            <a:off x="2866808" y="6232618"/>
            <a:ext cx="5999897" cy="20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46800" rIns="36000" bIns="46800">
            <a:spAutoFit/>
          </a:bodyPr>
          <a:lstStyle>
            <a:defPPr>
              <a:defRPr lang="fr-FR"/>
            </a:defPPr>
            <a:lvl1pPr algn="r" eaLnBrk="1" hangingPunct="1">
              <a:lnSpc>
                <a:spcPct val="80000"/>
              </a:lnSpc>
              <a:spcBef>
                <a:spcPct val="50000"/>
              </a:spcBef>
              <a:defRPr sz="900" i="1">
                <a:solidFill>
                  <a:schemeClr val="tx2"/>
                </a:solidFill>
                <a:latin typeface="+mj-lt"/>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fr-FR" dirty="0" smtClean="0">
                <a:latin typeface="+mn-lt"/>
              </a:rPr>
              <a:t> </a:t>
            </a:r>
            <a:r>
              <a:rPr lang="fr-FR" dirty="0" smtClean="0"/>
              <a:t>* Taux de Croissance Annuel Moyen ; ** </a:t>
            </a:r>
            <a:r>
              <a:rPr lang="fr-FR" dirty="0"/>
              <a:t>Sur la base du cours de clôture au 29 mai 2019 - jour de détachement du dividende 2018 - (41,325€)   </a:t>
            </a:r>
          </a:p>
        </p:txBody>
      </p:sp>
      <p:sp>
        <p:nvSpPr>
          <p:cNvPr id="32" name="Rectangle 8"/>
          <p:cNvSpPr txBox="1">
            <a:spLocks noChangeArrowheads="1"/>
          </p:cNvSpPr>
          <p:nvPr/>
        </p:nvSpPr>
        <p:spPr bwMode="gray">
          <a:xfrm>
            <a:off x="5913795" y="4488380"/>
            <a:ext cx="3080080" cy="154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00" tIns="54000" rIns="54000" bIns="54000" numCol="1" anchor="t" anchorCtr="0" compatLnSpc="1">
            <a:prstTxWarp prst="textNoShape">
              <a:avLst/>
            </a:prstTxWarp>
            <a:spAutoFit/>
          </a:bodyPr>
          <a:lstStyle>
            <a:lvl1pPr marL="265113" indent="-265113" algn="l" rtl="0" eaLnBrk="0" fontAlgn="base" hangingPunct="0">
              <a:lnSpc>
                <a:spcPct val="90000"/>
              </a:lnSpc>
              <a:spcBef>
                <a:spcPct val="40000"/>
              </a:spcBef>
              <a:spcAft>
                <a:spcPct val="0"/>
              </a:spcAft>
              <a:buClr>
                <a:schemeClr val="accent1"/>
              </a:buClr>
              <a:buFont typeface="Wingdings" pitchFamily="2" charset="2"/>
              <a:buChar char="l"/>
              <a:defRPr sz="2000">
                <a:solidFill>
                  <a:schemeClr val="tx1"/>
                </a:solidFill>
                <a:latin typeface="+mn-lt"/>
                <a:ea typeface="+mn-ea"/>
                <a:cs typeface="+mn-cs"/>
              </a:defRPr>
            </a:lvl1pPr>
            <a:lvl2pPr marL="720725" indent="-276225" algn="l" rtl="0" eaLnBrk="0" fontAlgn="base" hangingPunct="0">
              <a:lnSpc>
                <a:spcPct val="90000"/>
              </a:lnSpc>
              <a:spcBef>
                <a:spcPct val="40000"/>
              </a:spcBef>
              <a:spcAft>
                <a:spcPct val="0"/>
              </a:spcAft>
              <a:buClr>
                <a:schemeClr val="folHlink"/>
              </a:buClr>
              <a:buSzPct val="80000"/>
              <a:buFont typeface="Wingdings" pitchFamily="2" charset="2"/>
              <a:buChar char="n"/>
              <a:defRPr>
                <a:solidFill>
                  <a:schemeClr val="tx1"/>
                </a:solidFill>
                <a:latin typeface="+mn-lt"/>
                <a:ea typeface="+mn-ea"/>
                <a:cs typeface="+mn-cs"/>
              </a:defRPr>
            </a:lvl2pPr>
            <a:lvl3pPr marL="1076325" indent="-176213" algn="l" rtl="0" eaLnBrk="0" fontAlgn="base" hangingPunct="0">
              <a:lnSpc>
                <a:spcPct val="90000"/>
              </a:lnSpc>
              <a:spcBef>
                <a:spcPct val="20000"/>
              </a:spcBef>
              <a:spcAft>
                <a:spcPct val="0"/>
              </a:spcAft>
              <a:buClr>
                <a:schemeClr val="folHlink"/>
              </a:buClr>
              <a:buFont typeface="Wingdings" pitchFamily="2" charset="2"/>
              <a:buChar char=""/>
              <a:defRPr>
                <a:solidFill>
                  <a:schemeClr val="tx1"/>
                </a:solidFill>
                <a:latin typeface="+mn-lt"/>
                <a:ea typeface="+mn-ea"/>
                <a:cs typeface="+mn-cs"/>
              </a:defRPr>
            </a:lvl3pPr>
            <a:lvl4pPr marL="160655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266700" indent="-266700" eaLnBrk="1" hangingPunct="1"/>
            <a:r>
              <a:rPr lang="en-GB" sz="1200" b="1" dirty="0" err="1" smtClean="0">
                <a:solidFill>
                  <a:schemeClr val="tx2"/>
                </a:solidFill>
              </a:rPr>
              <a:t>Dividende</a:t>
            </a:r>
            <a:r>
              <a:rPr lang="en-GB" sz="1200" b="1" dirty="0" smtClean="0">
                <a:solidFill>
                  <a:schemeClr val="tx2"/>
                </a:solidFill>
              </a:rPr>
              <a:t> : 3,02€ par action</a:t>
            </a:r>
            <a:r>
              <a:rPr lang="en-GB" sz="1200" dirty="0" smtClean="0">
                <a:solidFill>
                  <a:schemeClr val="tx2"/>
                </a:solidFill>
              </a:rPr>
              <a:t/>
            </a:r>
            <a:br>
              <a:rPr lang="en-GB" sz="1200" dirty="0" smtClean="0">
                <a:solidFill>
                  <a:schemeClr val="tx2"/>
                </a:solidFill>
              </a:rPr>
            </a:br>
            <a:r>
              <a:rPr lang="en-GB" sz="1050" dirty="0" smtClean="0">
                <a:solidFill>
                  <a:schemeClr val="tx2"/>
                </a:solidFill>
              </a:rPr>
              <a:t>(stable / 2017)</a:t>
            </a:r>
          </a:p>
          <a:p>
            <a:pPr marL="714375" lvl="1" indent="-266700" eaLnBrk="1" hangingPunct="1"/>
            <a:r>
              <a:rPr lang="en-GB" sz="1100" b="1" dirty="0" err="1" smtClean="0">
                <a:solidFill>
                  <a:srgbClr val="000000"/>
                </a:solidFill>
              </a:rPr>
              <a:t>Rendement</a:t>
            </a:r>
            <a:r>
              <a:rPr lang="en-GB" sz="1100" b="1" dirty="0" smtClean="0">
                <a:solidFill>
                  <a:srgbClr val="000000"/>
                </a:solidFill>
              </a:rPr>
              <a:t> : </a:t>
            </a:r>
            <a:r>
              <a:rPr lang="en-GB" sz="1100" b="1" dirty="0">
                <a:solidFill>
                  <a:srgbClr val="000000"/>
                </a:solidFill>
              </a:rPr>
              <a:t>7,3%**</a:t>
            </a:r>
          </a:p>
          <a:p>
            <a:pPr marL="714375" lvl="1" indent="-266700" eaLnBrk="1" hangingPunct="1"/>
            <a:r>
              <a:rPr lang="en-GB" sz="1100" dirty="0" err="1" smtClean="0">
                <a:solidFill>
                  <a:schemeClr val="tx2"/>
                </a:solidFill>
              </a:rPr>
              <a:t>Payé</a:t>
            </a:r>
            <a:r>
              <a:rPr lang="en-GB" sz="1100" dirty="0" smtClean="0">
                <a:solidFill>
                  <a:schemeClr val="tx2"/>
                </a:solidFill>
              </a:rPr>
              <a:t> </a:t>
            </a:r>
            <a:r>
              <a:rPr lang="en-GB" sz="1100" dirty="0" err="1" smtClean="0">
                <a:solidFill>
                  <a:schemeClr val="tx2"/>
                </a:solidFill>
              </a:rPr>
              <a:t>en</a:t>
            </a:r>
            <a:r>
              <a:rPr lang="en-GB" sz="1100" dirty="0" smtClean="0">
                <a:solidFill>
                  <a:schemeClr val="tx2"/>
                </a:solidFill>
              </a:rPr>
              <a:t> numéraire</a:t>
            </a:r>
          </a:p>
          <a:p>
            <a:pPr marL="258763" indent="-266700" eaLnBrk="1" hangingPunct="1"/>
            <a:r>
              <a:rPr lang="en-GB" sz="1200" b="1" dirty="0" err="1" smtClean="0">
                <a:solidFill>
                  <a:schemeClr val="tx2"/>
                </a:solidFill>
              </a:rPr>
              <a:t>Soit</a:t>
            </a:r>
            <a:r>
              <a:rPr lang="en-GB" sz="1200" b="1" dirty="0" smtClean="0">
                <a:solidFill>
                  <a:schemeClr val="tx2"/>
                </a:solidFill>
              </a:rPr>
              <a:t> un </a:t>
            </a:r>
            <a:r>
              <a:rPr lang="en-GB" sz="1200" b="1" dirty="0" err="1" smtClean="0">
                <a:solidFill>
                  <a:schemeClr val="tx2"/>
                </a:solidFill>
              </a:rPr>
              <a:t>taux</a:t>
            </a:r>
            <a:r>
              <a:rPr lang="en-GB" sz="1200" b="1" dirty="0" smtClean="0">
                <a:solidFill>
                  <a:schemeClr val="tx2"/>
                </a:solidFill>
              </a:rPr>
              <a:t> de distribution de 50%</a:t>
            </a:r>
          </a:p>
          <a:p>
            <a:pPr marL="714375" lvl="1" indent="-266700" eaLnBrk="1" hangingPunct="1"/>
            <a:r>
              <a:rPr lang="en-GB" sz="1100" dirty="0" err="1" smtClean="0">
                <a:solidFill>
                  <a:schemeClr val="tx2"/>
                </a:solidFill>
              </a:rPr>
              <a:t>Conformément</a:t>
            </a:r>
            <a:r>
              <a:rPr lang="en-GB" sz="1100" dirty="0" smtClean="0">
                <a:solidFill>
                  <a:schemeClr val="tx2"/>
                </a:solidFill>
              </a:rPr>
              <a:t> au Plan 2020</a:t>
            </a:r>
            <a:endParaRPr lang="en-GB" sz="1100" dirty="0">
              <a:solidFill>
                <a:schemeClr val="tx2"/>
              </a:solidFill>
            </a:endParaRPr>
          </a:p>
          <a:p>
            <a:pPr marL="0" indent="0" eaLnBrk="1" hangingPunct="1">
              <a:buNone/>
            </a:pPr>
            <a:endParaRPr lang="en-GB" sz="1100" dirty="0">
              <a:solidFill>
                <a:schemeClr val="tx2"/>
              </a:solidFill>
            </a:endParaRPr>
          </a:p>
        </p:txBody>
      </p:sp>
      <p:sp>
        <p:nvSpPr>
          <p:cNvPr id="33" name="Line 3"/>
          <p:cNvSpPr>
            <a:spLocks noChangeShapeType="1"/>
          </p:cNvSpPr>
          <p:nvPr/>
        </p:nvSpPr>
        <p:spPr bwMode="auto">
          <a:xfrm>
            <a:off x="4773845" y="2529818"/>
            <a:ext cx="70990" cy="15289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endParaRPr lang="fr-FR">
              <a:solidFill>
                <a:schemeClr val="tx2"/>
              </a:solidFill>
            </a:endParaRPr>
          </a:p>
        </p:txBody>
      </p:sp>
      <p:sp>
        <p:nvSpPr>
          <p:cNvPr id="34" name="Freeform 4"/>
          <p:cNvSpPr>
            <a:spLocks/>
          </p:cNvSpPr>
          <p:nvPr/>
        </p:nvSpPr>
        <p:spPr bwMode="gray">
          <a:xfrm>
            <a:off x="772574" y="1397224"/>
            <a:ext cx="4710291" cy="2431169"/>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chemeClr val="tx2"/>
              </a:solidFill>
            </a:endParaRPr>
          </a:p>
        </p:txBody>
      </p:sp>
      <p:sp>
        <p:nvSpPr>
          <p:cNvPr id="35" name="Rectangle 5"/>
          <p:cNvSpPr>
            <a:spLocks noChangeArrowheads="1"/>
          </p:cNvSpPr>
          <p:nvPr/>
        </p:nvSpPr>
        <p:spPr bwMode="auto">
          <a:xfrm>
            <a:off x="772127" y="1279113"/>
            <a:ext cx="2499103" cy="268309"/>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p>
            <a:pPr marL="90488">
              <a:spcBef>
                <a:spcPct val="50000"/>
              </a:spcBef>
            </a:pPr>
            <a:r>
              <a:rPr lang="fr-FR" sz="1200" b="1" dirty="0">
                <a:solidFill>
                  <a:schemeClr val="tx2"/>
                </a:solidFill>
              </a:rPr>
              <a:t>Actif net comptable par action</a:t>
            </a:r>
            <a:endParaRPr lang="en-GB" sz="1200" b="1" dirty="0">
              <a:solidFill>
                <a:schemeClr val="tx2"/>
              </a:solidFill>
            </a:endParaRPr>
          </a:p>
        </p:txBody>
      </p:sp>
      <p:pic>
        <p:nvPicPr>
          <p:cNvPr id="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18" y="1334820"/>
            <a:ext cx="180103" cy="18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8"/>
          <p:cNvSpPr txBox="1">
            <a:spLocks noChangeArrowheads="1"/>
          </p:cNvSpPr>
          <p:nvPr/>
        </p:nvSpPr>
        <p:spPr bwMode="auto">
          <a:xfrm>
            <a:off x="776101" y="1555545"/>
            <a:ext cx="257099" cy="2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en-GB" sz="1000" i="1" dirty="0" smtClean="0">
                <a:solidFill>
                  <a:schemeClr val="tx2"/>
                </a:solidFill>
              </a:rPr>
              <a:t>€</a:t>
            </a:r>
            <a:endParaRPr lang="en-GB" sz="1000" i="1" dirty="0">
              <a:solidFill>
                <a:schemeClr val="tx2"/>
              </a:solidFill>
            </a:endParaRPr>
          </a:p>
        </p:txBody>
      </p:sp>
      <p:sp>
        <p:nvSpPr>
          <p:cNvPr id="50" name="Rectangle 17"/>
          <p:cNvSpPr>
            <a:spLocks noChangeArrowheads="1"/>
          </p:cNvSpPr>
          <p:nvPr/>
        </p:nvSpPr>
        <p:spPr bwMode="auto">
          <a:xfrm>
            <a:off x="6067300" y="3422664"/>
            <a:ext cx="119248" cy="119248"/>
          </a:xfrm>
          <a:prstGeom prst="rect">
            <a:avLst/>
          </a:prstGeom>
          <a:solidFill>
            <a:schemeClr val="accent2"/>
          </a:solidFill>
          <a:ln w="9525">
            <a:solidFill>
              <a:schemeClr val="tx1"/>
            </a:solidFill>
            <a:miter lim="800000"/>
            <a:headEnd/>
            <a:tailEnd/>
          </a:ln>
        </p:spPr>
        <p:txBody>
          <a:bodyPr lIns="90000" tIns="46800" rIns="90000" bIns="46800" anchor="ctr">
            <a:noAutofit/>
          </a:bodyPr>
          <a:lstStyle/>
          <a:p>
            <a:pPr algn="ctr">
              <a:spcBef>
                <a:spcPct val="50000"/>
              </a:spcBef>
            </a:pPr>
            <a:endParaRPr lang="fr-FR">
              <a:solidFill>
                <a:schemeClr val="tx2"/>
              </a:solidFill>
            </a:endParaRPr>
          </a:p>
        </p:txBody>
      </p:sp>
      <p:sp>
        <p:nvSpPr>
          <p:cNvPr id="51" name="Text Box 18"/>
          <p:cNvSpPr txBox="1">
            <a:spLocks noChangeArrowheads="1"/>
          </p:cNvSpPr>
          <p:nvPr/>
        </p:nvSpPr>
        <p:spPr bwMode="auto">
          <a:xfrm>
            <a:off x="6182980" y="3350522"/>
            <a:ext cx="2310546"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lvl="0" algn="l" eaLnBrk="1" hangingPunct="1">
              <a:spcBef>
                <a:spcPct val="0"/>
              </a:spcBef>
            </a:pPr>
            <a:r>
              <a:rPr lang="fr-FR" sz="1100" b="1" dirty="0">
                <a:solidFill>
                  <a:srgbClr val="000000"/>
                </a:solidFill>
                <a:latin typeface="Arial Narrow" pitchFamily="34" charset="0"/>
              </a:rPr>
              <a:t>Actif net comptable tangible par action</a:t>
            </a:r>
          </a:p>
        </p:txBody>
      </p:sp>
      <p:sp>
        <p:nvSpPr>
          <p:cNvPr id="52" name="Line 5"/>
          <p:cNvSpPr>
            <a:spLocks noChangeShapeType="1"/>
          </p:cNvSpPr>
          <p:nvPr/>
        </p:nvSpPr>
        <p:spPr bwMode="auto">
          <a:xfrm flipV="1">
            <a:off x="1619486" y="1613794"/>
            <a:ext cx="3276000" cy="536368"/>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a:solidFill>
                <a:schemeClr val="tx2"/>
              </a:solidFill>
            </a:endParaRPr>
          </a:p>
        </p:txBody>
      </p:sp>
      <p:sp>
        <p:nvSpPr>
          <p:cNvPr id="53" name="AutoShape 17"/>
          <p:cNvSpPr>
            <a:spLocks noChangeArrowheads="1"/>
          </p:cNvSpPr>
          <p:nvPr/>
        </p:nvSpPr>
        <p:spPr bwMode="auto">
          <a:xfrm>
            <a:off x="2874854" y="1731789"/>
            <a:ext cx="792000" cy="25200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46800" rIns="0" bIns="46800" anchor="ctr"/>
          <a:lstStyle/>
          <a:p>
            <a:pPr algn="ctr">
              <a:spcBef>
                <a:spcPct val="50000"/>
              </a:spcBef>
            </a:pPr>
            <a:r>
              <a:rPr lang="fr-FR" sz="1000" b="1" dirty="0" smtClean="0">
                <a:solidFill>
                  <a:schemeClr val="bg1"/>
                </a:solidFill>
                <a:latin typeface="+mj-lt"/>
              </a:rPr>
              <a:t>TCAM* : +4,9%</a:t>
            </a:r>
            <a:endParaRPr lang="fr-FR" sz="1000" b="1" dirty="0">
              <a:solidFill>
                <a:schemeClr val="bg1"/>
              </a:solidFill>
              <a:latin typeface="+mj-lt"/>
            </a:endParaRPr>
          </a:p>
        </p:txBody>
      </p:sp>
      <p:graphicFrame>
        <p:nvGraphicFramePr>
          <p:cNvPr id="54" name="Object 9"/>
          <p:cNvGraphicFramePr>
            <a:graphicFrameLocks noChangeAspect="1"/>
          </p:cNvGraphicFramePr>
          <p:nvPr>
            <p:extLst>
              <p:ext uri="{D42A27DB-BD31-4B8C-83A1-F6EECF244321}">
                <p14:modId xmlns:p14="http://schemas.microsoft.com/office/powerpoint/2010/main" val="2018835880"/>
              </p:ext>
            </p:extLst>
          </p:nvPr>
        </p:nvGraphicFramePr>
        <p:xfrm>
          <a:off x="1113929" y="2013170"/>
          <a:ext cx="4219947" cy="2045563"/>
        </p:xfrm>
        <a:graphic>
          <a:graphicData uri="http://schemas.openxmlformats.org/drawingml/2006/chart">
            <c:chart xmlns:c="http://schemas.openxmlformats.org/drawingml/2006/chart" xmlns:r="http://schemas.openxmlformats.org/officeDocument/2006/relationships" r:id="rId4"/>
          </a:graphicData>
        </a:graphic>
      </p:graphicFrame>
      <p:sp>
        <p:nvSpPr>
          <p:cNvPr id="55" name="Text Box 14"/>
          <p:cNvSpPr txBox="1">
            <a:spLocks noChangeArrowheads="1"/>
          </p:cNvSpPr>
          <p:nvPr/>
        </p:nvSpPr>
        <p:spPr bwMode="auto">
          <a:xfrm>
            <a:off x="1127390" y="2517987"/>
            <a:ext cx="4259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100" b="1" dirty="0" smtClean="0">
                <a:solidFill>
                  <a:schemeClr val="tx2"/>
                </a:solidFill>
                <a:latin typeface="Arial Narrow" pitchFamily="34" charset="0"/>
              </a:rPr>
              <a:t>45,7</a:t>
            </a:r>
            <a:endParaRPr lang="fr-FR" sz="1100" b="1" dirty="0">
              <a:solidFill>
                <a:schemeClr val="tx2"/>
              </a:solidFill>
              <a:latin typeface="Arial Narrow" pitchFamily="34" charset="0"/>
            </a:endParaRPr>
          </a:p>
        </p:txBody>
      </p:sp>
      <p:sp>
        <p:nvSpPr>
          <p:cNvPr id="56" name="Text Box 15"/>
          <p:cNvSpPr txBox="1">
            <a:spLocks noChangeArrowheads="1"/>
          </p:cNvSpPr>
          <p:nvPr/>
        </p:nvSpPr>
        <p:spPr bwMode="auto">
          <a:xfrm>
            <a:off x="1444345" y="2383001"/>
            <a:ext cx="4259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100" b="1" dirty="0" smtClean="0">
                <a:solidFill>
                  <a:schemeClr val="tx2"/>
                </a:solidFill>
                <a:latin typeface="Arial Narrow" pitchFamily="34" charset="0"/>
              </a:rPr>
              <a:t>51,9</a:t>
            </a:r>
            <a:endParaRPr lang="fr-FR" sz="1100" b="1" dirty="0">
              <a:solidFill>
                <a:schemeClr val="tx2"/>
              </a:solidFill>
              <a:latin typeface="Arial Narrow" pitchFamily="34" charset="0"/>
            </a:endParaRPr>
          </a:p>
        </p:txBody>
      </p:sp>
      <p:sp>
        <p:nvSpPr>
          <p:cNvPr id="57" name="Text Box 16"/>
          <p:cNvSpPr txBox="1">
            <a:spLocks noChangeArrowheads="1"/>
          </p:cNvSpPr>
          <p:nvPr/>
        </p:nvSpPr>
        <p:spPr bwMode="auto">
          <a:xfrm>
            <a:off x="1745096" y="2299344"/>
            <a:ext cx="4259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100" b="1" dirty="0" smtClean="0">
                <a:solidFill>
                  <a:schemeClr val="tx2"/>
                </a:solidFill>
                <a:latin typeface="Arial Narrow" pitchFamily="34" charset="0"/>
              </a:rPr>
              <a:t>55,6</a:t>
            </a:r>
            <a:endParaRPr lang="fr-FR" sz="1100" b="1" dirty="0">
              <a:solidFill>
                <a:schemeClr val="tx2"/>
              </a:solidFill>
              <a:latin typeface="Arial Narrow" pitchFamily="34" charset="0"/>
            </a:endParaRPr>
          </a:p>
        </p:txBody>
      </p:sp>
      <p:sp>
        <p:nvSpPr>
          <p:cNvPr id="58" name="Text Box 25"/>
          <p:cNvSpPr txBox="1">
            <a:spLocks noChangeArrowheads="1"/>
          </p:cNvSpPr>
          <p:nvPr/>
        </p:nvSpPr>
        <p:spPr bwMode="auto">
          <a:xfrm>
            <a:off x="2080793" y="2273581"/>
            <a:ext cx="4259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100" b="1" dirty="0" smtClean="0">
                <a:solidFill>
                  <a:schemeClr val="tx2"/>
                </a:solidFill>
                <a:latin typeface="Arial Narrow" pitchFamily="34" charset="0"/>
              </a:rPr>
              <a:t>57,1</a:t>
            </a:r>
            <a:endParaRPr lang="fr-FR" sz="1100" b="1" dirty="0">
              <a:solidFill>
                <a:schemeClr val="tx2"/>
              </a:solidFill>
              <a:latin typeface="Arial Narrow" pitchFamily="34" charset="0"/>
            </a:endParaRPr>
          </a:p>
        </p:txBody>
      </p:sp>
      <p:sp>
        <p:nvSpPr>
          <p:cNvPr id="59" name="Text Box 25"/>
          <p:cNvSpPr txBox="1">
            <a:spLocks noChangeArrowheads="1"/>
          </p:cNvSpPr>
          <p:nvPr/>
        </p:nvSpPr>
        <p:spPr bwMode="auto">
          <a:xfrm>
            <a:off x="2391351" y="2132801"/>
            <a:ext cx="4259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100" b="1" dirty="0" smtClean="0">
                <a:solidFill>
                  <a:schemeClr val="tx2"/>
                </a:solidFill>
                <a:latin typeface="Arial Narrow" pitchFamily="34" charset="0"/>
              </a:rPr>
              <a:t>63,1</a:t>
            </a:r>
            <a:endParaRPr lang="fr-FR" sz="1100" b="1" dirty="0">
              <a:solidFill>
                <a:schemeClr val="tx2"/>
              </a:solidFill>
              <a:latin typeface="Arial Narrow" pitchFamily="34" charset="0"/>
            </a:endParaRPr>
          </a:p>
        </p:txBody>
      </p:sp>
      <p:sp>
        <p:nvSpPr>
          <p:cNvPr id="60" name="Text Box 25"/>
          <p:cNvSpPr txBox="1">
            <a:spLocks noChangeArrowheads="1"/>
          </p:cNvSpPr>
          <p:nvPr/>
        </p:nvSpPr>
        <p:spPr bwMode="auto">
          <a:xfrm>
            <a:off x="3020107" y="2057138"/>
            <a:ext cx="4259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100" b="1" dirty="0" smtClean="0">
                <a:solidFill>
                  <a:schemeClr val="tx2"/>
                </a:solidFill>
                <a:latin typeface="Arial Narrow" pitchFamily="34" charset="0"/>
              </a:rPr>
              <a:t>66,6</a:t>
            </a:r>
            <a:endParaRPr lang="fr-FR" sz="1100" b="1" dirty="0">
              <a:solidFill>
                <a:schemeClr val="tx2"/>
              </a:solidFill>
              <a:latin typeface="Arial Narrow" pitchFamily="34" charset="0"/>
            </a:endParaRPr>
          </a:p>
        </p:txBody>
      </p:sp>
      <p:sp>
        <p:nvSpPr>
          <p:cNvPr id="61" name="Text Box 25"/>
          <p:cNvSpPr txBox="1">
            <a:spLocks noChangeArrowheads="1"/>
          </p:cNvSpPr>
          <p:nvPr/>
        </p:nvSpPr>
        <p:spPr bwMode="auto">
          <a:xfrm>
            <a:off x="3325501" y="1970371"/>
            <a:ext cx="4259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100" b="1" dirty="0" smtClean="0">
                <a:solidFill>
                  <a:schemeClr val="tx2"/>
                </a:solidFill>
                <a:latin typeface="Arial Narrow" pitchFamily="34" charset="0"/>
              </a:rPr>
              <a:t>70,9</a:t>
            </a:r>
            <a:endParaRPr lang="fr-FR" sz="1100" b="1" dirty="0">
              <a:solidFill>
                <a:schemeClr val="tx2"/>
              </a:solidFill>
              <a:latin typeface="Arial Narrow" pitchFamily="34" charset="0"/>
            </a:endParaRPr>
          </a:p>
        </p:txBody>
      </p:sp>
      <p:sp>
        <p:nvSpPr>
          <p:cNvPr id="62" name="Text Box 25"/>
          <p:cNvSpPr txBox="1">
            <a:spLocks noChangeArrowheads="1"/>
          </p:cNvSpPr>
          <p:nvPr/>
        </p:nvSpPr>
        <p:spPr bwMode="auto">
          <a:xfrm>
            <a:off x="2709606" y="2088688"/>
            <a:ext cx="4259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100" b="1" dirty="0" smtClean="0">
                <a:solidFill>
                  <a:schemeClr val="tx2"/>
                </a:solidFill>
                <a:latin typeface="Arial Narrow" pitchFamily="34" charset="0"/>
              </a:rPr>
              <a:t>65,0</a:t>
            </a:r>
            <a:endParaRPr lang="fr-FR" sz="1100" b="1" dirty="0">
              <a:solidFill>
                <a:schemeClr val="tx2"/>
              </a:solidFill>
              <a:latin typeface="Arial Narrow" pitchFamily="34" charset="0"/>
            </a:endParaRPr>
          </a:p>
        </p:txBody>
      </p:sp>
      <p:sp>
        <p:nvSpPr>
          <p:cNvPr id="63" name="Text Box 25"/>
          <p:cNvSpPr txBox="1">
            <a:spLocks noChangeArrowheads="1"/>
          </p:cNvSpPr>
          <p:nvPr/>
        </p:nvSpPr>
        <p:spPr bwMode="auto">
          <a:xfrm>
            <a:off x="3594391" y="1905417"/>
            <a:ext cx="5243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100" b="1" dirty="0" smtClean="0">
                <a:solidFill>
                  <a:schemeClr val="tx2"/>
                </a:solidFill>
                <a:latin typeface="Arial Narrow" pitchFamily="34" charset="0"/>
              </a:rPr>
              <a:t>73,9</a:t>
            </a:r>
            <a:endParaRPr lang="fr-FR" sz="1100" b="1" dirty="0">
              <a:solidFill>
                <a:schemeClr val="tx2"/>
              </a:solidFill>
              <a:latin typeface="Arial Narrow" pitchFamily="34" charset="0"/>
            </a:endParaRPr>
          </a:p>
        </p:txBody>
      </p:sp>
      <p:sp>
        <p:nvSpPr>
          <p:cNvPr id="64" name="Text Box 25"/>
          <p:cNvSpPr txBox="1">
            <a:spLocks noChangeArrowheads="1"/>
          </p:cNvSpPr>
          <p:nvPr/>
        </p:nvSpPr>
        <p:spPr bwMode="auto">
          <a:xfrm>
            <a:off x="4844835" y="1884151"/>
            <a:ext cx="5243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fr-FR"/>
            </a:defPPr>
            <a:lvl1pPr algn="ctr" eaLnBrk="1" hangingPunct="1">
              <a:spcBef>
                <a:spcPct val="50000"/>
              </a:spcBef>
              <a:defRPr b="1">
                <a:solidFill>
                  <a:schemeClr val="tx2"/>
                </a:solidFill>
                <a:latin typeface="Arial Narrow" pitchFamily="34" charset="0"/>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fr-FR" sz="1100" dirty="0" smtClean="0"/>
              <a:t>75,7</a:t>
            </a:r>
            <a:endParaRPr lang="fr-FR" sz="1100" dirty="0"/>
          </a:p>
        </p:txBody>
      </p:sp>
      <p:sp>
        <p:nvSpPr>
          <p:cNvPr id="65" name="Text Box 25"/>
          <p:cNvSpPr txBox="1">
            <a:spLocks noChangeArrowheads="1"/>
          </p:cNvSpPr>
          <p:nvPr/>
        </p:nvSpPr>
        <p:spPr bwMode="auto">
          <a:xfrm>
            <a:off x="3920255" y="1872257"/>
            <a:ext cx="5243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100" b="1" dirty="0" smtClean="0">
                <a:solidFill>
                  <a:schemeClr val="tx2"/>
                </a:solidFill>
                <a:latin typeface="Arial Narrow" pitchFamily="34" charset="0"/>
              </a:rPr>
              <a:t>75,1</a:t>
            </a:r>
            <a:endParaRPr lang="fr-FR" sz="1100" b="1" dirty="0">
              <a:solidFill>
                <a:schemeClr val="tx2"/>
              </a:solidFill>
              <a:latin typeface="Arial Narrow" pitchFamily="34" charset="0"/>
            </a:endParaRPr>
          </a:p>
        </p:txBody>
      </p:sp>
      <p:sp>
        <p:nvSpPr>
          <p:cNvPr id="66" name="Freeform 8"/>
          <p:cNvSpPr>
            <a:spLocks/>
          </p:cNvSpPr>
          <p:nvPr/>
        </p:nvSpPr>
        <p:spPr bwMode="gray">
          <a:xfrm>
            <a:off x="635127" y="4547961"/>
            <a:ext cx="5087272" cy="1356607"/>
          </a:xfrm>
          <a:custGeom>
            <a:avLst/>
            <a:gdLst>
              <a:gd name="T0" fmla="*/ 0 w 4944"/>
              <a:gd name="T1" fmla="*/ 0 h 590"/>
              <a:gd name="T2" fmla="*/ 0 w 4944"/>
              <a:gd name="T3" fmla="*/ 590 h 590"/>
              <a:gd name="T4" fmla="*/ 4944 w 4944"/>
              <a:gd name="T5" fmla="*/ 590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p:spPr>
        <p:txBody>
          <a:bodyPr lIns="90000" tIns="46800" rIns="90000" bIns="46800">
            <a:noAutofit/>
          </a:bodyPr>
          <a:lstStyle/>
          <a:p>
            <a:endParaRPr lang="fr-FR">
              <a:solidFill>
                <a:schemeClr val="tx2"/>
              </a:solidFill>
            </a:endParaRPr>
          </a:p>
        </p:txBody>
      </p:sp>
      <p:sp>
        <p:nvSpPr>
          <p:cNvPr id="67" name="Rectangle 9"/>
          <p:cNvSpPr>
            <a:spLocks noChangeArrowheads="1"/>
          </p:cNvSpPr>
          <p:nvPr/>
        </p:nvSpPr>
        <p:spPr bwMode="auto">
          <a:xfrm>
            <a:off x="636374" y="4317058"/>
            <a:ext cx="2101999" cy="267502"/>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p>
            <a:pPr marL="90488">
              <a:spcBef>
                <a:spcPct val="50000"/>
              </a:spcBef>
            </a:pPr>
            <a:r>
              <a:rPr lang="fr-FR" sz="1300" b="1" dirty="0" smtClean="0">
                <a:solidFill>
                  <a:srgbClr val="000000"/>
                </a:solidFill>
              </a:rPr>
              <a:t>Dividende par action</a:t>
            </a:r>
            <a:endParaRPr lang="en-GB" sz="1300" b="1" dirty="0">
              <a:solidFill>
                <a:srgbClr val="000000"/>
              </a:solidFill>
            </a:endParaRPr>
          </a:p>
        </p:txBody>
      </p:sp>
      <p:pic>
        <p:nvPicPr>
          <p:cNvPr id="68" name="Picture 10"/>
          <p:cNvPicPr>
            <a:picLocks noChangeAspect="1" noChangeArrowheads="1"/>
          </p:cNvPicPr>
          <p:nvPr/>
        </p:nvPicPr>
        <p:blipFill>
          <a:blip r:embed="rId3"/>
          <a:srcRect/>
          <a:stretch>
            <a:fillRect/>
          </a:stretch>
        </p:blipFill>
        <p:spPr bwMode="auto">
          <a:xfrm>
            <a:off x="552872" y="4378464"/>
            <a:ext cx="170744" cy="174483"/>
          </a:xfrm>
          <a:prstGeom prst="rect">
            <a:avLst/>
          </a:prstGeom>
          <a:noFill/>
          <a:ln w="9525">
            <a:noFill/>
            <a:miter lim="800000"/>
            <a:headEnd/>
            <a:tailEnd/>
          </a:ln>
        </p:spPr>
      </p:pic>
      <p:sp>
        <p:nvSpPr>
          <p:cNvPr id="69" name="Text Box 12"/>
          <p:cNvSpPr txBox="1">
            <a:spLocks noChangeArrowheads="1"/>
          </p:cNvSpPr>
          <p:nvPr/>
        </p:nvSpPr>
        <p:spPr bwMode="auto">
          <a:xfrm>
            <a:off x="633882" y="4590236"/>
            <a:ext cx="238054" cy="237127"/>
          </a:xfrm>
          <a:prstGeom prst="rect">
            <a:avLst/>
          </a:prstGeom>
          <a:noFill/>
          <a:ln w="9525">
            <a:noFill/>
            <a:miter lim="800000"/>
            <a:headEnd/>
            <a:tailEnd/>
          </a:ln>
        </p:spPr>
        <p:txBody>
          <a:bodyPr wrap="none" lIns="90000" tIns="46800" rIns="90000" bIns="46800">
            <a:spAutoFit/>
          </a:bodyPr>
          <a:lstStyle/>
          <a:p>
            <a:pPr algn="l"/>
            <a:r>
              <a:rPr lang="en-GB" sz="1000" i="1" dirty="0" smtClean="0">
                <a:solidFill>
                  <a:schemeClr val="tx2"/>
                </a:solidFill>
              </a:rPr>
              <a:t>€</a:t>
            </a:r>
            <a:endParaRPr lang="en-GB" sz="1000" i="1" dirty="0">
              <a:solidFill>
                <a:schemeClr val="tx2"/>
              </a:solidFill>
            </a:endParaRPr>
          </a:p>
        </p:txBody>
      </p:sp>
      <p:graphicFrame>
        <p:nvGraphicFramePr>
          <p:cNvPr id="78" name="Object 7"/>
          <p:cNvGraphicFramePr>
            <a:graphicFrameLocks noChangeAspect="1"/>
          </p:cNvGraphicFramePr>
          <p:nvPr>
            <p:extLst>
              <p:ext uri="{D42A27DB-BD31-4B8C-83A1-F6EECF244321}">
                <p14:modId xmlns:p14="http://schemas.microsoft.com/office/powerpoint/2010/main" val="391498208"/>
              </p:ext>
            </p:extLst>
          </p:nvPr>
        </p:nvGraphicFramePr>
        <p:xfrm>
          <a:off x="935487" y="4551700"/>
          <a:ext cx="4833164" cy="1565358"/>
        </p:xfrm>
        <a:graphic>
          <a:graphicData uri="http://schemas.openxmlformats.org/drawingml/2006/chart">
            <c:chart xmlns:c="http://schemas.openxmlformats.org/drawingml/2006/chart" xmlns:r="http://schemas.openxmlformats.org/officeDocument/2006/relationships" r:id="rId5"/>
          </a:graphicData>
        </a:graphic>
      </p:graphicFrame>
      <p:sp>
        <p:nvSpPr>
          <p:cNvPr id="80" name="Text Box 18"/>
          <p:cNvSpPr txBox="1">
            <a:spLocks noChangeArrowheads="1"/>
          </p:cNvSpPr>
          <p:nvPr/>
        </p:nvSpPr>
        <p:spPr bwMode="auto">
          <a:xfrm>
            <a:off x="5806212" y="1813787"/>
            <a:ext cx="3295245" cy="86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fr-FR" sz="1000" b="1" u="sng" dirty="0" smtClean="0">
                <a:solidFill>
                  <a:schemeClr val="tx2"/>
                </a:solidFill>
                <a:latin typeface="Arial Narrow" pitchFamily="34" charset="0"/>
              </a:rPr>
              <a:t>Rappels : </a:t>
            </a:r>
          </a:p>
          <a:p>
            <a:pPr marL="85725" indent="-85725" algn="l" eaLnBrk="1" hangingPunct="1">
              <a:buClr>
                <a:srgbClr val="FF9900"/>
              </a:buClr>
              <a:buFont typeface="Arial" panose="020B0604020202020204" pitchFamily="34" charset="0"/>
              <a:buChar char="•"/>
            </a:pPr>
            <a:r>
              <a:rPr lang="fr-FR" sz="1000" b="1" dirty="0">
                <a:solidFill>
                  <a:schemeClr val="tx2"/>
                </a:solidFill>
                <a:latin typeface="Arial Narrow" pitchFamily="34" charset="0"/>
              </a:rPr>
              <a:t>Impact sur les capitaux propres au 01.01.18 de la première application d’IFRS 9 : -2,5 Md€ soit 2 € par action</a:t>
            </a:r>
          </a:p>
          <a:p>
            <a:pPr marL="85725" indent="-85725" algn="l" eaLnBrk="1" hangingPunct="1">
              <a:buClr>
                <a:srgbClr val="FF9900"/>
              </a:buClr>
              <a:buFont typeface="Arial" panose="020B0604020202020204" pitchFamily="34" charset="0"/>
              <a:buChar char="•"/>
            </a:pPr>
            <a:r>
              <a:rPr lang="fr-FR" sz="1000" b="1" dirty="0" smtClean="0">
                <a:solidFill>
                  <a:schemeClr val="tx2"/>
                </a:solidFill>
                <a:latin typeface="Arial Narrow" pitchFamily="34" charset="0"/>
              </a:rPr>
              <a:t>Paiement le 31 mai du dividende de 3,02€</a:t>
            </a:r>
          </a:p>
        </p:txBody>
      </p:sp>
      <p:sp>
        <p:nvSpPr>
          <p:cNvPr id="37" name="Text Box 25"/>
          <p:cNvSpPr txBox="1">
            <a:spLocks noChangeArrowheads="1"/>
          </p:cNvSpPr>
          <p:nvPr/>
        </p:nvSpPr>
        <p:spPr bwMode="auto">
          <a:xfrm>
            <a:off x="4228427" y="1884883"/>
            <a:ext cx="5243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100" b="1" dirty="0" smtClean="0">
                <a:solidFill>
                  <a:schemeClr val="tx2"/>
                </a:solidFill>
                <a:latin typeface="Arial Narrow" pitchFamily="34" charset="0"/>
              </a:rPr>
              <a:t>74,7</a:t>
            </a:r>
            <a:endParaRPr lang="fr-FR" sz="1100" b="1" dirty="0">
              <a:solidFill>
                <a:schemeClr val="tx2"/>
              </a:solidFill>
              <a:latin typeface="Arial Narrow" pitchFamily="34" charset="0"/>
            </a:endParaRPr>
          </a:p>
        </p:txBody>
      </p:sp>
    </p:spTree>
    <p:extLst>
      <p:ext uri="{BB962C8B-B14F-4D97-AF65-F5344CB8AC3E}">
        <p14:creationId xmlns:p14="http://schemas.microsoft.com/office/powerpoint/2010/main" val="1854453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gray">
          <a:xfrm>
            <a:off x="267848" y="3184685"/>
            <a:ext cx="6624020"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eaLnBrk="1" hangingPunct="1">
              <a:lnSpc>
                <a:spcPct val="85000"/>
              </a:lnSpc>
              <a:spcBef>
                <a:spcPct val="50000"/>
              </a:spcBef>
              <a:defRPr sz="2800" b="1">
                <a:solidFill>
                  <a:schemeClr val="folHlink"/>
                </a:solidFill>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fr-FR" dirty="0">
                <a:solidFill>
                  <a:srgbClr val="FF9900"/>
                </a:solidFill>
              </a:rPr>
              <a:t>Résultats </a:t>
            </a:r>
            <a:r>
              <a:rPr lang="fr-FR" dirty="0" smtClean="0">
                <a:solidFill>
                  <a:srgbClr val="FF9900"/>
                </a:solidFill>
              </a:rPr>
              <a:t>du 1S19 </a:t>
            </a:r>
            <a:r>
              <a:rPr lang="fr-FR" dirty="0">
                <a:solidFill>
                  <a:srgbClr val="FF9900"/>
                </a:solidFill>
              </a:rPr>
              <a:t>et mise en œuvre du plan de transformation</a:t>
            </a:r>
          </a:p>
        </p:txBody>
      </p:sp>
      <p:sp>
        <p:nvSpPr>
          <p:cNvPr id="8201" name="Rectangle 18"/>
          <p:cNvSpPr>
            <a:spLocks noChangeArrowheads="1"/>
          </p:cNvSpPr>
          <p:nvPr/>
        </p:nvSpPr>
        <p:spPr bwMode="white">
          <a:xfrm>
            <a:off x="3064" y="161534"/>
            <a:ext cx="9144000" cy="14065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lang="fr-FR" sz="2800">
              <a:solidFill>
                <a:srgbClr val="333333"/>
              </a:solidFill>
            </a:endParaRPr>
          </a:p>
        </p:txBody>
      </p:sp>
      <p:sp>
        <p:nvSpPr>
          <p:cNvPr id="8204" name="Text Box 18"/>
          <p:cNvSpPr txBox="1">
            <a:spLocks noChangeArrowheads="1"/>
          </p:cNvSpPr>
          <p:nvPr/>
        </p:nvSpPr>
        <p:spPr bwMode="gray">
          <a:xfrm>
            <a:off x="267850" y="4242590"/>
            <a:ext cx="8179879"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lnSpc>
                <a:spcPct val="85000"/>
              </a:lnSpc>
            </a:pPr>
            <a:r>
              <a:rPr lang="fr-FR" sz="2800" dirty="0" smtClean="0">
                <a:solidFill>
                  <a:srgbClr val="DDDDDD"/>
                </a:solidFill>
              </a:rPr>
              <a:t>Questions / Réponses</a:t>
            </a:r>
            <a:endParaRPr lang="fr-FR" sz="2800" dirty="0">
              <a:solidFill>
                <a:srgbClr val="DDDDDD"/>
              </a:solidFill>
            </a:endParaRPr>
          </a:p>
        </p:txBody>
      </p:sp>
      <p:sp>
        <p:nvSpPr>
          <p:cNvPr id="12" name="Line 19"/>
          <p:cNvSpPr>
            <a:spLocks noChangeShapeType="1"/>
          </p:cNvSpPr>
          <p:nvPr/>
        </p:nvSpPr>
        <p:spPr bwMode="gray">
          <a:xfrm>
            <a:off x="267851" y="4063750"/>
            <a:ext cx="8599925"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a:solidFill>
                <a:srgbClr val="333333"/>
              </a:solidFill>
            </a:endParaRPr>
          </a:p>
        </p:txBody>
      </p:sp>
      <p:sp>
        <p:nvSpPr>
          <p:cNvPr id="16" name="Text Box 4"/>
          <p:cNvSpPr txBox="1">
            <a:spLocks noChangeArrowheads="1"/>
          </p:cNvSpPr>
          <p:nvPr/>
        </p:nvSpPr>
        <p:spPr bwMode="gray">
          <a:xfrm>
            <a:off x="267850" y="1760600"/>
            <a:ext cx="8169250"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eaLnBrk="1" hangingPunct="1">
              <a:lnSpc>
                <a:spcPct val="85000"/>
              </a:lnSpc>
              <a:spcBef>
                <a:spcPct val="50000"/>
              </a:spcBef>
              <a:defRPr sz="2800" b="1">
                <a:solidFill>
                  <a:schemeClr val="folHlink"/>
                </a:solidFill>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fr-FR" b="0" dirty="0">
                <a:solidFill>
                  <a:srgbClr val="DDDDDD"/>
                </a:solidFill>
              </a:rPr>
              <a:t>BNP Paribas dans la </a:t>
            </a:r>
            <a:r>
              <a:rPr lang="fr-FR" b="0" dirty="0" smtClean="0">
                <a:solidFill>
                  <a:srgbClr val="DDDDDD"/>
                </a:solidFill>
              </a:rPr>
              <a:t>Région Occitanie</a:t>
            </a:r>
            <a:endParaRPr lang="fr-FR" b="0" dirty="0">
              <a:solidFill>
                <a:srgbClr val="DDDDDD"/>
              </a:solidFill>
            </a:endParaRPr>
          </a:p>
        </p:txBody>
      </p:sp>
      <p:sp>
        <p:nvSpPr>
          <p:cNvPr id="17" name="Text Box 4"/>
          <p:cNvSpPr txBox="1">
            <a:spLocks noChangeArrowheads="1"/>
          </p:cNvSpPr>
          <p:nvPr/>
        </p:nvSpPr>
        <p:spPr bwMode="gray">
          <a:xfrm>
            <a:off x="267850" y="2470537"/>
            <a:ext cx="8168563"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eaLnBrk="1" hangingPunct="1">
              <a:lnSpc>
                <a:spcPct val="85000"/>
              </a:lnSpc>
              <a:spcBef>
                <a:spcPct val="50000"/>
              </a:spcBef>
              <a:defRPr sz="2800" b="1">
                <a:solidFill>
                  <a:schemeClr val="folHlink"/>
                </a:solidFill>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fr-FR" b="0" dirty="0" smtClean="0">
                <a:solidFill>
                  <a:srgbClr val="DDDDDD"/>
                </a:solidFill>
              </a:rPr>
              <a:t>Présentation du Groupe BNP Paribas</a:t>
            </a:r>
            <a:endParaRPr lang="fr-FR" b="0" dirty="0">
              <a:solidFill>
                <a:srgbClr val="DDDDDD"/>
              </a:solidFill>
            </a:endParaRPr>
          </a:p>
        </p:txBody>
      </p:sp>
      <p:sp>
        <p:nvSpPr>
          <p:cNvPr id="18" name="Line 19"/>
          <p:cNvSpPr>
            <a:spLocks noChangeShapeType="1"/>
          </p:cNvSpPr>
          <p:nvPr/>
        </p:nvSpPr>
        <p:spPr bwMode="gray">
          <a:xfrm>
            <a:off x="267851" y="3067906"/>
            <a:ext cx="859992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b="1">
              <a:solidFill>
                <a:srgbClr val="FF9900"/>
              </a:solidFill>
            </a:endParaRPr>
          </a:p>
        </p:txBody>
      </p:sp>
      <p:sp>
        <p:nvSpPr>
          <p:cNvPr id="14" name="Line 19"/>
          <p:cNvSpPr>
            <a:spLocks noChangeShapeType="1"/>
          </p:cNvSpPr>
          <p:nvPr/>
        </p:nvSpPr>
        <p:spPr bwMode="gray">
          <a:xfrm>
            <a:off x="267850" y="2301660"/>
            <a:ext cx="859992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b="1">
              <a:solidFill>
                <a:srgbClr val="FF9900"/>
              </a:solidFill>
            </a:endParaRPr>
          </a:p>
        </p:txBody>
      </p:sp>
    </p:spTree>
    <p:extLst>
      <p:ext uri="{BB962C8B-B14F-4D97-AF65-F5344CB8AC3E}">
        <p14:creationId xmlns:p14="http://schemas.microsoft.com/office/powerpoint/2010/main" val="3150225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bwMode="gray">
          <a:xfrm>
            <a:off x="648000" y="72000"/>
            <a:ext cx="7777162" cy="828675"/>
          </a:xfrm>
        </p:spPr>
        <p:txBody>
          <a:bodyPr lIns="72000"/>
          <a:lstStyle/>
          <a:p>
            <a:r>
              <a:rPr lang="fr-FR" dirty="0">
                <a:solidFill>
                  <a:schemeClr val="tx2"/>
                </a:solidFill>
              </a:rPr>
              <a:t>Revenus des pôles opérationnels - 1S19</a:t>
            </a:r>
            <a:endParaRPr lang="fr-FR" dirty="0" smtClean="0">
              <a:solidFill>
                <a:schemeClr val="tx2"/>
              </a:solidFill>
            </a:endParaRPr>
          </a:p>
        </p:txBody>
      </p:sp>
      <p:sp>
        <p:nvSpPr>
          <p:cNvPr id="11269" name="Text Box 36"/>
          <p:cNvSpPr txBox="1">
            <a:spLocks noChangeArrowheads="1"/>
          </p:cNvSpPr>
          <p:nvPr/>
        </p:nvSpPr>
        <p:spPr bwMode="auto">
          <a:xfrm>
            <a:off x="262961" y="6268591"/>
            <a:ext cx="8861989" cy="18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46800" rIns="36000" bIns="46800">
            <a:spAutoFit/>
          </a:bodyPr>
          <a:lstStyle>
            <a:defPPr>
              <a:defRPr lang="fr-FR"/>
            </a:defPPr>
            <a:lvl1pPr algn="r" eaLnBrk="1" hangingPunct="1">
              <a:lnSpc>
                <a:spcPct val="80000"/>
              </a:lnSpc>
              <a:spcBef>
                <a:spcPct val="50000"/>
              </a:spcBef>
              <a:defRPr sz="900" i="1">
                <a:solidFill>
                  <a:schemeClr val="tx2"/>
                </a:solidFill>
                <a:latin typeface="+mj-lt"/>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marL="0" lvl="1" indent="0" algn="r" eaLnBrk="1" hangingPunct="1">
              <a:lnSpc>
                <a:spcPct val="80000"/>
              </a:lnSpc>
            </a:pPr>
            <a:r>
              <a:rPr lang="fr-FR" sz="700" i="1" dirty="0">
                <a:solidFill>
                  <a:schemeClr val="tx1"/>
                </a:solidFill>
              </a:rPr>
              <a:t> </a:t>
            </a:r>
            <a:r>
              <a:rPr lang="en-GB" sz="700" i="1" dirty="0">
                <a:solidFill>
                  <a:schemeClr val="tx2"/>
                </a:solidFill>
                <a:latin typeface="+mj-lt"/>
              </a:rPr>
              <a:t>* </a:t>
            </a:r>
            <a:r>
              <a:rPr lang="en-GB" sz="700" i="1" dirty="0" err="1" smtClean="0">
                <a:solidFill>
                  <a:schemeClr val="tx2"/>
                </a:solidFill>
                <a:latin typeface="+mj-lt"/>
              </a:rPr>
              <a:t>Intégrant</a:t>
            </a:r>
            <a:r>
              <a:rPr lang="en-GB" sz="700" i="1" dirty="0" smtClean="0">
                <a:solidFill>
                  <a:schemeClr val="tx2"/>
                </a:solidFill>
                <a:latin typeface="+mj-lt"/>
              </a:rPr>
              <a:t> 100% de la </a:t>
            </a:r>
            <a:r>
              <a:rPr lang="en-GB" sz="700" i="1" dirty="0" err="1" smtClean="0">
                <a:solidFill>
                  <a:schemeClr val="tx2"/>
                </a:solidFill>
                <a:latin typeface="+mj-lt"/>
              </a:rPr>
              <a:t>Banque</a:t>
            </a:r>
            <a:r>
              <a:rPr lang="en-GB" sz="700" i="1" dirty="0" smtClean="0">
                <a:solidFill>
                  <a:schemeClr val="tx2"/>
                </a:solidFill>
                <a:latin typeface="+mj-lt"/>
              </a:rPr>
              <a:t> </a:t>
            </a:r>
            <a:r>
              <a:rPr lang="en-GB" sz="700" i="1" dirty="0" err="1" smtClean="0">
                <a:solidFill>
                  <a:schemeClr val="tx2"/>
                </a:solidFill>
                <a:latin typeface="+mj-lt"/>
              </a:rPr>
              <a:t>Privée</a:t>
            </a:r>
            <a:r>
              <a:rPr lang="en-GB" sz="700" i="1" dirty="0" smtClean="0">
                <a:solidFill>
                  <a:schemeClr val="tx2"/>
                </a:solidFill>
                <a:latin typeface="+mj-lt"/>
              </a:rPr>
              <a:t> </a:t>
            </a:r>
            <a:r>
              <a:rPr lang="en-GB" sz="700" i="1" dirty="0" err="1" smtClean="0">
                <a:solidFill>
                  <a:schemeClr val="tx2"/>
                </a:solidFill>
                <a:latin typeface="+mj-lt"/>
              </a:rPr>
              <a:t>en</a:t>
            </a:r>
            <a:r>
              <a:rPr lang="en-GB" sz="700" i="1" dirty="0" smtClean="0">
                <a:solidFill>
                  <a:schemeClr val="tx2"/>
                </a:solidFill>
                <a:latin typeface="+mj-lt"/>
              </a:rPr>
              <a:t> France (hors </a:t>
            </a:r>
            <a:r>
              <a:rPr lang="en-GB" sz="700" i="1" dirty="0" err="1" smtClean="0">
                <a:solidFill>
                  <a:schemeClr val="tx2"/>
                </a:solidFill>
                <a:latin typeface="+mj-lt"/>
              </a:rPr>
              <a:t>effet</a:t>
            </a:r>
            <a:r>
              <a:rPr lang="en-GB" sz="700" i="1" dirty="0" smtClean="0">
                <a:solidFill>
                  <a:schemeClr val="tx2"/>
                </a:solidFill>
                <a:latin typeface="+mj-lt"/>
              </a:rPr>
              <a:t> PEL/CEL), </a:t>
            </a:r>
            <a:r>
              <a:rPr lang="en-GB" sz="700" i="1" dirty="0" err="1" smtClean="0">
                <a:solidFill>
                  <a:schemeClr val="tx2"/>
                </a:solidFill>
                <a:latin typeface="+mj-lt"/>
              </a:rPr>
              <a:t>en</a:t>
            </a:r>
            <a:r>
              <a:rPr lang="en-GB" sz="700" i="1" dirty="0" smtClean="0">
                <a:solidFill>
                  <a:schemeClr val="tx2"/>
                </a:solidFill>
                <a:latin typeface="+mj-lt"/>
              </a:rPr>
              <a:t> </a:t>
            </a:r>
            <a:r>
              <a:rPr lang="en-GB" sz="700" i="1" dirty="0" err="1" smtClean="0">
                <a:solidFill>
                  <a:schemeClr val="tx2"/>
                </a:solidFill>
                <a:latin typeface="+mj-lt"/>
              </a:rPr>
              <a:t>Italie</a:t>
            </a:r>
            <a:r>
              <a:rPr lang="en-GB" sz="700" i="1" dirty="0" smtClean="0">
                <a:solidFill>
                  <a:schemeClr val="tx2"/>
                </a:solidFill>
                <a:latin typeface="+mj-lt"/>
              </a:rPr>
              <a:t>, </a:t>
            </a:r>
            <a:r>
              <a:rPr lang="en-GB" sz="700" i="1" dirty="0" err="1" smtClean="0">
                <a:solidFill>
                  <a:schemeClr val="tx2"/>
                </a:solidFill>
                <a:latin typeface="+mj-lt"/>
              </a:rPr>
              <a:t>en</a:t>
            </a:r>
            <a:r>
              <a:rPr lang="en-GB" sz="700" i="1" dirty="0" smtClean="0">
                <a:solidFill>
                  <a:schemeClr val="tx2"/>
                </a:solidFill>
                <a:latin typeface="+mj-lt"/>
              </a:rPr>
              <a:t> </a:t>
            </a:r>
            <a:r>
              <a:rPr lang="en-GB" sz="700" i="1" dirty="0" err="1" smtClean="0">
                <a:solidFill>
                  <a:schemeClr val="tx2"/>
                </a:solidFill>
                <a:latin typeface="+mj-lt"/>
              </a:rPr>
              <a:t>Belgique</a:t>
            </a:r>
            <a:r>
              <a:rPr lang="en-GB" sz="700" i="1" dirty="0" smtClean="0">
                <a:solidFill>
                  <a:schemeClr val="tx2"/>
                </a:solidFill>
                <a:latin typeface="+mj-lt"/>
              </a:rPr>
              <a:t> et au Luxembourg</a:t>
            </a:r>
            <a:endParaRPr lang="fr-FR" sz="700" i="1" dirty="0">
              <a:solidFill>
                <a:schemeClr val="tx2"/>
              </a:solidFill>
              <a:latin typeface="+mj-lt"/>
            </a:endParaRPr>
          </a:p>
        </p:txBody>
      </p:sp>
      <p:sp>
        <p:nvSpPr>
          <p:cNvPr id="11270" name="Rectangle 12"/>
          <p:cNvSpPr>
            <a:spLocks noChangeArrowheads="1"/>
          </p:cNvSpPr>
          <p:nvPr/>
        </p:nvSpPr>
        <p:spPr bwMode="auto">
          <a:xfrm>
            <a:off x="8005457" y="1659415"/>
            <a:ext cx="108000" cy="108000"/>
          </a:xfrm>
          <a:prstGeom prst="rect">
            <a:avLst/>
          </a:prstGeom>
          <a:solidFill>
            <a:srgbClr val="FFCC00"/>
          </a:solidFill>
          <a:ln w="6350" algn="ctr">
            <a:solidFill>
              <a:schemeClr val="tx1"/>
            </a:solidFill>
            <a:miter lim="800000"/>
            <a:headEnd/>
            <a:tailEnd/>
          </a:ln>
        </p:spPr>
        <p:txBody>
          <a:bodyPr/>
          <a:lstStyle/>
          <a:p>
            <a:pPr algn="ctr">
              <a:spcBef>
                <a:spcPct val="50000"/>
              </a:spcBef>
            </a:pPr>
            <a:endParaRPr lang="fr-FR">
              <a:solidFill>
                <a:schemeClr val="tx2"/>
              </a:solidFill>
            </a:endParaRPr>
          </a:p>
        </p:txBody>
      </p:sp>
      <p:sp>
        <p:nvSpPr>
          <p:cNvPr id="11271" name="Text Box 19"/>
          <p:cNvSpPr txBox="1">
            <a:spLocks noChangeArrowheads="1"/>
          </p:cNvSpPr>
          <p:nvPr/>
        </p:nvSpPr>
        <p:spPr bwMode="auto">
          <a:xfrm>
            <a:off x="8169275" y="1804628"/>
            <a:ext cx="546100"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fr-FR" sz="1000" b="1" dirty="0" smtClean="0">
                <a:solidFill>
                  <a:schemeClr val="tx2"/>
                </a:solidFill>
                <a:latin typeface="+mj-lt"/>
              </a:rPr>
              <a:t>1S19</a:t>
            </a:r>
            <a:endParaRPr lang="fr-FR" sz="1000" b="1" i="1" dirty="0">
              <a:solidFill>
                <a:schemeClr val="tx2"/>
              </a:solidFill>
              <a:latin typeface="+mj-lt"/>
            </a:endParaRPr>
          </a:p>
        </p:txBody>
      </p:sp>
      <p:sp>
        <p:nvSpPr>
          <p:cNvPr id="11273" name="Text Box 15"/>
          <p:cNvSpPr txBox="1">
            <a:spLocks noChangeArrowheads="1"/>
          </p:cNvSpPr>
          <p:nvPr/>
        </p:nvSpPr>
        <p:spPr bwMode="auto">
          <a:xfrm>
            <a:off x="404563" y="3730626"/>
            <a:ext cx="540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000" i="1" dirty="0" smtClean="0">
                <a:solidFill>
                  <a:schemeClr val="tx2"/>
                </a:solidFill>
              </a:rPr>
              <a:t>€m</a:t>
            </a:r>
            <a:endParaRPr lang="fr-FR" sz="1000" dirty="0">
              <a:solidFill>
                <a:schemeClr val="tx2"/>
              </a:solidFill>
            </a:endParaRPr>
          </a:p>
        </p:txBody>
      </p:sp>
      <p:sp>
        <p:nvSpPr>
          <p:cNvPr id="11274" name="Rectangle 18"/>
          <p:cNvSpPr>
            <a:spLocks noChangeArrowheads="1"/>
          </p:cNvSpPr>
          <p:nvPr/>
        </p:nvSpPr>
        <p:spPr bwMode="auto">
          <a:xfrm>
            <a:off x="1008063" y="1576468"/>
            <a:ext cx="1449388" cy="540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p>
            <a:pPr marL="85725" algn="ctr">
              <a:spcBef>
                <a:spcPct val="50000"/>
              </a:spcBef>
            </a:pPr>
            <a:r>
              <a:rPr lang="fr-FR" b="1" dirty="0" smtClean="0">
                <a:solidFill>
                  <a:schemeClr val="tx2"/>
                </a:solidFill>
              </a:rPr>
              <a:t>Domestic </a:t>
            </a:r>
            <a:br>
              <a:rPr lang="fr-FR" b="1" dirty="0" smtClean="0">
                <a:solidFill>
                  <a:schemeClr val="tx2"/>
                </a:solidFill>
              </a:rPr>
            </a:br>
            <a:r>
              <a:rPr lang="fr-FR" b="1" dirty="0" smtClean="0">
                <a:solidFill>
                  <a:schemeClr val="tx2"/>
                </a:solidFill>
              </a:rPr>
              <a:t>Markets*</a:t>
            </a:r>
            <a:endParaRPr lang="fr-FR" b="1" dirty="0">
              <a:solidFill>
                <a:schemeClr val="tx2"/>
              </a:solidFill>
            </a:endParaRPr>
          </a:p>
        </p:txBody>
      </p:sp>
      <p:sp>
        <p:nvSpPr>
          <p:cNvPr id="11275" name="Rectangle 19"/>
          <p:cNvSpPr>
            <a:spLocks noChangeArrowheads="1"/>
          </p:cNvSpPr>
          <p:nvPr/>
        </p:nvSpPr>
        <p:spPr bwMode="auto">
          <a:xfrm>
            <a:off x="3057525" y="1574081"/>
            <a:ext cx="2054226" cy="540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p>
            <a:pPr marL="85725" algn="ctr">
              <a:spcBef>
                <a:spcPct val="50000"/>
              </a:spcBef>
            </a:pPr>
            <a:r>
              <a:rPr lang="fr-FR" b="1" dirty="0" smtClean="0">
                <a:solidFill>
                  <a:schemeClr val="tx2"/>
                </a:solidFill>
              </a:rPr>
              <a:t>International Financial Services</a:t>
            </a:r>
            <a:endParaRPr lang="fr-FR" b="1" dirty="0">
              <a:solidFill>
                <a:schemeClr val="tx2"/>
              </a:solidFill>
            </a:endParaRPr>
          </a:p>
        </p:txBody>
      </p:sp>
      <p:sp>
        <p:nvSpPr>
          <p:cNvPr id="11276" name="Rectangle 20"/>
          <p:cNvSpPr>
            <a:spLocks noChangeArrowheads="1"/>
          </p:cNvSpPr>
          <p:nvPr/>
        </p:nvSpPr>
        <p:spPr bwMode="auto">
          <a:xfrm>
            <a:off x="5981898" y="1689182"/>
            <a:ext cx="969402" cy="30995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p>
            <a:pPr marL="85725" algn="ctr">
              <a:spcBef>
                <a:spcPct val="50000"/>
              </a:spcBef>
            </a:pPr>
            <a:r>
              <a:rPr lang="fr-FR" b="1" dirty="0" smtClean="0">
                <a:solidFill>
                  <a:schemeClr val="tx2"/>
                </a:solidFill>
              </a:rPr>
              <a:t>CIB</a:t>
            </a:r>
            <a:endParaRPr lang="fr-FR" b="1" dirty="0">
              <a:solidFill>
                <a:schemeClr val="tx2"/>
              </a:solidFill>
            </a:endParaRPr>
          </a:p>
        </p:txBody>
      </p:sp>
      <p:sp>
        <p:nvSpPr>
          <p:cNvPr id="11277" name="Line 26"/>
          <p:cNvSpPr>
            <a:spLocks noChangeShapeType="1"/>
          </p:cNvSpPr>
          <p:nvPr/>
        </p:nvSpPr>
        <p:spPr bwMode="auto">
          <a:xfrm>
            <a:off x="401637" y="3976688"/>
            <a:ext cx="7056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fr-FR">
              <a:solidFill>
                <a:schemeClr val="tx2"/>
              </a:solidFill>
            </a:endParaRPr>
          </a:p>
        </p:txBody>
      </p:sp>
      <p:pic>
        <p:nvPicPr>
          <p:cNvPr id="11285"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69" y="1736807"/>
            <a:ext cx="20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286"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6" y="1735219"/>
            <a:ext cx="20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2" name="Object 4"/>
          <p:cNvGraphicFramePr>
            <a:graphicFrameLocks/>
          </p:cNvGraphicFramePr>
          <p:nvPr>
            <p:extLst>
              <p:ext uri="{D42A27DB-BD31-4B8C-83A1-F6EECF244321}">
                <p14:modId xmlns:p14="http://schemas.microsoft.com/office/powerpoint/2010/main" val="1524608231"/>
              </p:ext>
            </p:extLst>
          </p:nvPr>
        </p:nvGraphicFramePr>
        <p:xfrm>
          <a:off x="1011238" y="2476497"/>
          <a:ext cx="6120000" cy="1522038"/>
        </p:xfrm>
        <a:graphic>
          <a:graphicData uri="http://schemas.openxmlformats.org/drawingml/2006/chart">
            <c:chart xmlns:c="http://schemas.openxmlformats.org/drawingml/2006/chart" xmlns:r="http://schemas.openxmlformats.org/officeDocument/2006/relationships" r:id="rId4"/>
          </a:graphicData>
        </a:graphic>
      </p:graphicFrame>
      <p:sp>
        <p:nvSpPr>
          <p:cNvPr id="11300" name="Rectangle 11"/>
          <p:cNvSpPr>
            <a:spLocks noChangeArrowheads="1"/>
          </p:cNvSpPr>
          <p:nvPr/>
        </p:nvSpPr>
        <p:spPr bwMode="auto">
          <a:xfrm>
            <a:off x="8005457" y="1859440"/>
            <a:ext cx="108000" cy="108000"/>
          </a:xfrm>
          <a:prstGeom prst="rect">
            <a:avLst/>
          </a:prstGeom>
          <a:solidFill>
            <a:srgbClr val="FF6600"/>
          </a:solidFill>
          <a:ln w="6350" algn="ctr">
            <a:solidFill>
              <a:schemeClr val="tx1"/>
            </a:solidFill>
            <a:miter lim="800000"/>
            <a:headEnd/>
            <a:tailEnd/>
          </a:ln>
        </p:spPr>
        <p:txBody>
          <a:bodyPr/>
          <a:lstStyle/>
          <a:p>
            <a:pPr algn="ctr">
              <a:spcBef>
                <a:spcPct val="50000"/>
              </a:spcBef>
            </a:pPr>
            <a:endParaRPr lang="fr-FR">
              <a:solidFill>
                <a:schemeClr val="tx2"/>
              </a:solidFill>
            </a:endParaRPr>
          </a:p>
        </p:txBody>
      </p:sp>
      <p:sp>
        <p:nvSpPr>
          <p:cNvPr id="11301" name="AutoShape 17"/>
          <p:cNvSpPr>
            <a:spLocks noChangeArrowheads="1"/>
          </p:cNvSpPr>
          <p:nvPr/>
        </p:nvSpPr>
        <p:spPr bwMode="auto">
          <a:xfrm>
            <a:off x="6106599" y="2327760"/>
            <a:ext cx="720000" cy="216000"/>
          </a:xfrm>
          <a:prstGeom prst="roundRect">
            <a:avLst>
              <a:gd name="adj" fmla="val 50000"/>
            </a:avLst>
          </a:prstGeom>
          <a:solidFill>
            <a:schemeClr val="accent1"/>
          </a:solidFill>
          <a:ln w="9525">
            <a:solidFill>
              <a:schemeClr val="accent1"/>
            </a:solidFill>
            <a:round/>
            <a:headEnd/>
            <a:tailEnd/>
          </a:ln>
          <a:extLst/>
        </p:spPr>
        <p:txBody>
          <a:bodyPr wrap="none" lIns="0" tIns="46800" rIns="0" bIns="46800" anchor="ctr"/>
          <a:lstStyle/>
          <a:p>
            <a:pPr algn="ctr">
              <a:spcBef>
                <a:spcPct val="50000"/>
              </a:spcBef>
            </a:pPr>
            <a:r>
              <a:rPr lang="fr-FR" sz="1100" b="1" dirty="0" smtClean="0">
                <a:solidFill>
                  <a:schemeClr val="bg1"/>
                </a:solidFill>
              </a:rPr>
              <a:t>+3,8%</a:t>
            </a:r>
            <a:endParaRPr lang="fr-FR" sz="1100" b="1" dirty="0">
              <a:solidFill>
                <a:schemeClr val="bg1"/>
              </a:solidFill>
            </a:endParaRPr>
          </a:p>
        </p:txBody>
      </p:sp>
      <p:sp>
        <p:nvSpPr>
          <p:cNvPr id="11302" name="AutoShape 17"/>
          <p:cNvSpPr>
            <a:spLocks noChangeArrowheads="1"/>
          </p:cNvSpPr>
          <p:nvPr/>
        </p:nvSpPr>
        <p:spPr bwMode="auto">
          <a:xfrm>
            <a:off x="1372756" y="2327760"/>
            <a:ext cx="720000" cy="216000"/>
          </a:xfrm>
          <a:prstGeom prst="roundRect">
            <a:avLst>
              <a:gd name="adj" fmla="val 50000"/>
            </a:avLst>
          </a:prstGeom>
          <a:solidFill>
            <a:schemeClr val="accent1"/>
          </a:solidFill>
          <a:ln w="9525">
            <a:solidFill>
              <a:schemeClr val="accent1"/>
            </a:solidFill>
            <a:round/>
            <a:headEnd/>
            <a:tailEnd/>
          </a:ln>
          <a:extLst/>
        </p:spPr>
        <p:txBody>
          <a:bodyPr wrap="none" lIns="0" tIns="46800" rIns="0" bIns="46800" anchor="ctr"/>
          <a:lstStyle/>
          <a:p>
            <a:pPr algn="ctr">
              <a:spcBef>
                <a:spcPct val="50000"/>
              </a:spcBef>
            </a:pPr>
            <a:r>
              <a:rPr lang="fr-FR" sz="1100" b="1" dirty="0" smtClean="0">
                <a:solidFill>
                  <a:schemeClr val="bg1"/>
                </a:solidFill>
              </a:rPr>
              <a:t>-0,3%</a:t>
            </a:r>
            <a:endParaRPr lang="fr-FR" sz="1100" b="1" dirty="0">
              <a:solidFill>
                <a:schemeClr val="bg1"/>
              </a:solidFill>
            </a:endParaRPr>
          </a:p>
        </p:txBody>
      </p:sp>
      <p:sp>
        <p:nvSpPr>
          <p:cNvPr id="11303" name="AutoShape 17"/>
          <p:cNvSpPr>
            <a:spLocks noChangeArrowheads="1"/>
          </p:cNvSpPr>
          <p:nvPr/>
        </p:nvSpPr>
        <p:spPr bwMode="auto">
          <a:xfrm>
            <a:off x="3724638" y="2327760"/>
            <a:ext cx="720000" cy="216000"/>
          </a:xfrm>
          <a:prstGeom prst="roundRect">
            <a:avLst>
              <a:gd name="adj" fmla="val 50000"/>
            </a:avLst>
          </a:prstGeom>
          <a:solidFill>
            <a:schemeClr val="accent1"/>
          </a:solidFill>
          <a:ln w="9525">
            <a:solidFill>
              <a:schemeClr val="accent1"/>
            </a:solidFill>
            <a:round/>
            <a:headEnd/>
            <a:tailEnd/>
          </a:ln>
          <a:extLst/>
        </p:spPr>
        <p:txBody>
          <a:bodyPr wrap="none" lIns="0" tIns="46800" rIns="0" bIns="46800" anchor="ctr"/>
          <a:lstStyle/>
          <a:p>
            <a:pPr algn="ctr">
              <a:spcBef>
                <a:spcPct val="50000"/>
              </a:spcBef>
            </a:pPr>
            <a:r>
              <a:rPr lang="fr-FR" sz="1100" b="1" dirty="0" smtClean="0">
                <a:solidFill>
                  <a:schemeClr val="bg1"/>
                </a:solidFill>
              </a:rPr>
              <a:t>+6,3%</a:t>
            </a:r>
            <a:endParaRPr lang="fr-FR" sz="1100" b="1" dirty="0">
              <a:solidFill>
                <a:schemeClr val="bg1"/>
              </a:solidFill>
            </a:endParaRPr>
          </a:p>
        </p:txBody>
      </p:sp>
      <p:pic>
        <p:nvPicPr>
          <p:cNvPr id="11305"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75" y="1744744"/>
            <a:ext cx="20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 name="Text Box 19"/>
          <p:cNvSpPr txBox="1">
            <a:spLocks noChangeArrowheads="1"/>
          </p:cNvSpPr>
          <p:nvPr/>
        </p:nvSpPr>
        <p:spPr bwMode="auto">
          <a:xfrm>
            <a:off x="8174966" y="1604603"/>
            <a:ext cx="534719"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fr-FR" sz="1000" b="1" dirty="0" smtClean="0">
                <a:solidFill>
                  <a:schemeClr val="tx2"/>
                </a:solidFill>
                <a:latin typeface="+mj-lt"/>
              </a:rPr>
              <a:t>1S18</a:t>
            </a:r>
            <a:endParaRPr lang="fr-FR" sz="1000" b="1" i="1" dirty="0">
              <a:solidFill>
                <a:schemeClr val="tx2"/>
              </a:solidFill>
              <a:latin typeface="+mj-lt"/>
            </a:endParaRPr>
          </a:p>
        </p:txBody>
      </p:sp>
      <p:sp>
        <p:nvSpPr>
          <p:cNvPr id="50" name="AutoShape 17"/>
          <p:cNvSpPr>
            <a:spLocks noChangeArrowheads="1"/>
          </p:cNvSpPr>
          <p:nvPr/>
        </p:nvSpPr>
        <p:spPr bwMode="auto">
          <a:xfrm>
            <a:off x="7780487" y="1206415"/>
            <a:ext cx="792000" cy="360000"/>
          </a:xfrm>
          <a:prstGeom prst="roundRect">
            <a:avLst>
              <a:gd name="adj" fmla="val 50000"/>
            </a:avLst>
          </a:prstGeom>
          <a:solidFill>
            <a:srgbClr val="008D53"/>
          </a:solidFill>
          <a:ln>
            <a:noFill/>
          </a:ln>
          <a:extLst/>
        </p:spPr>
        <p:txBody>
          <a:bodyPr wrap="none" lIns="0" tIns="46800" rIns="0" bIns="46800" anchor="ctr"/>
          <a:lstStyle/>
          <a:p>
            <a:pPr algn="ctr">
              <a:spcBef>
                <a:spcPct val="50000"/>
              </a:spcBef>
            </a:pPr>
            <a:r>
              <a:rPr lang="fr-FR" sz="1000" b="1" dirty="0" smtClean="0">
                <a:solidFill>
                  <a:schemeClr val="bg1"/>
                </a:solidFill>
                <a:latin typeface="+mj-lt"/>
              </a:rPr>
              <a:t>1S19 / 1S18</a:t>
            </a:r>
            <a:endParaRPr lang="fr-FR" sz="1000" b="1" i="1" dirty="0">
              <a:solidFill>
                <a:schemeClr val="bg1"/>
              </a:solidFill>
              <a:latin typeface="+mj-lt"/>
            </a:endParaRPr>
          </a:p>
        </p:txBody>
      </p:sp>
      <p:sp>
        <p:nvSpPr>
          <p:cNvPr id="23" name="Rectangle 8"/>
          <p:cNvSpPr txBox="1">
            <a:spLocks noChangeArrowheads="1"/>
          </p:cNvSpPr>
          <p:nvPr/>
        </p:nvSpPr>
        <p:spPr bwMode="gray">
          <a:xfrm>
            <a:off x="366898" y="4330689"/>
            <a:ext cx="8700902" cy="122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eaLnBrk="0" hangingPunct="0">
              <a:lnSpc>
                <a:spcPct val="90000"/>
              </a:lnSpc>
              <a:spcBef>
                <a:spcPct val="40000"/>
              </a:spcBef>
              <a:buClr>
                <a:schemeClr val="accent1"/>
              </a:buClr>
              <a:buFont typeface="Wingdings" pitchFamily="2" charset="2"/>
              <a:buChar char="l"/>
              <a:defRPr sz="1600">
                <a:solidFill>
                  <a:schemeClr val="tx2"/>
                </a:solidFill>
                <a:latin typeface="+mn-lt"/>
                <a:cs typeface="+mn-cs"/>
              </a:defRPr>
            </a:lvl1pPr>
            <a:lvl2pPr marL="720725" lvl="1" indent="-276225" eaLnBrk="0" hangingPunct="0">
              <a:lnSpc>
                <a:spcPct val="90000"/>
              </a:lnSpc>
              <a:spcBef>
                <a:spcPct val="40000"/>
              </a:spcBef>
              <a:buClr>
                <a:schemeClr val="folHlink"/>
              </a:buClr>
              <a:buSzPct val="80000"/>
              <a:buFont typeface="Wingdings" pitchFamily="2" charset="2"/>
              <a:buChar char="n"/>
              <a:defRPr>
                <a:solidFill>
                  <a:schemeClr val="tx2"/>
                </a:solidFill>
                <a:latin typeface="+mn-lt"/>
                <a:cs typeface="+mn-cs"/>
              </a:defRPr>
            </a:lvl2pPr>
            <a:lvl3pPr marL="1076325" indent="-176213" eaLnBrk="0" hangingPunct="0">
              <a:lnSpc>
                <a:spcPct val="90000"/>
              </a:lnSpc>
              <a:spcBef>
                <a:spcPct val="20000"/>
              </a:spcBef>
              <a:buClr>
                <a:schemeClr val="folHlink"/>
              </a:buClr>
              <a:buFont typeface="Wingdings" pitchFamily="2" charset="2"/>
              <a:buChar char=""/>
              <a:defRPr>
                <a:latin typeface="+mn-lt"/>
                <a:cs typeface="+mn-cs"/>
              </a:defRPr>
            </a:lvl3pPr>
            <a:lvl4pPr marL="1606550" indent="-228600" eaLnBrk="0" hangingPunct="0">
              <a:spcBef>
                <a:spcPct val="20000"/>
              </a:spcBef>
              <a:buChar char="–"/>
              <a:defRPr sz="2000">
                <a:latin typeface="+mn-lt"/>
                <a:cs typeface="+mn-cs"/>
              </a:defRPr>
            </a:lvl4pPr>
            <a:lvl5pPr marL="2057400" indent="-228600" eaLnBrk="0" hangingPunct="0">
              <a:spcBef>
                <a:spcPct val="20000"/>
              </a:spcBef>
              <a:buChar char="»"/>
              <a:defRPr sz="2000">
                <a:latin typeface="+mn-lt"/>
                <a:cs typeface="+mn-cs"/>
              </a:defRPr>
            </a:lvl5pPr>
            <a:lvl6pPr marL="2514600" indent="-228600" fontAlgn="base">
              <a:spcBef>
                <a:spcPct val="20000"/>
              </a:spcBef>
              <a:spcAft>
                <a:spcPct val="0"/>
              </a:spcAft>
              <a:buChar char="»"/>
              <a:defRPr sz="2000">
                <a:latin typeface="+mn-lt"/>
                <a:cs typeface="+mn-cs"/>
              </a:defRPr>
            </a:lvl6pPr>
            <a:lvl7pPr marL="2971800" indent="-228600" fontAlgn="base">
              <a:spcBef>
                <a:spcPct val="20000"/>
              </a:spcBef>
              <a:spcAft>
                <a:spcPct val="0"/>
              </a:spcAft>
              <a:buChar char="»"/>
              <a:defRPr sz="2000">
                <a:latin typeface="+mn-lt"/>
                <a:cs typeface="+mn-cs"/>
              </a:defRPr>
            </a:lvl7pPr>
            <a:lvl8pPr marL="3429000" indent="-228600" fontAlgn="base">
              <a:spcBef>
                <a:spcPct val="20000"/>
              </a:spcBef>
              <a:spcAft>
                <a:spcPct val="0"/>
              </a:spcAft>
              <a:buChar char="»"/>
              <a:defRPr sz="2000">
                <a:latin typeface="+mn-lt"/>
                <a:cs typeface="+mn-cs"/>
              </a:defRPr>
            </a:lvl8pPr>
            <a:lvl9pPr marL="3886200" indent="-228600" fontAlgn="base">
              <a:spcBef>
                <a:spcPct val="20000"/>
              </a:spcBef>
              <a:spcAft>
                <a:spcPct val="0"/>
              </a:spcAft>
              <a:buChar char="»"/>
              <a:defRPr sz="2000">
                <a:latin typeface="+mn-lt"/>
                <a:cs typeface="+mn-cs"/>
              </a:defRPr>
            </a:lvl9pPr>
          </a:lstStyle>
          <a:p>
            <a:r>
              <a:rPr lang="en-GB" sz="1400" dirty="0" smtClean="0"/>
              <a:t>Domestic Markets : </a:t>
            </a:r>
            <a:r>
              <a:rPr lang="en-GB" sz="1400" dirty="0" err="1" smtClean="0"/>
              <a:t>baisse</a:t>
            </a:r>
            <a:r>
              <a:rPr lang="en-GB" sz="1400" dirty="0" smtClean="0"/>
              <a:t> des </a:t>
            </a:r>
            <a:r>
              <a:rPr lang="en-GB" sz="1400" dirty="0" err="1" smtClean="0"/>
              <a:t>revenus</a:t>
            </a:r>
            <a:r>
              <a:rPr lang="en-GB" sz="1400" dirty="0" smtClean="0"/>
              <a:t> des </a:t>
            </a:r>
            <a:r>
              <a:rPr lang="en-GB" sz="1400" dirty="0" err="1" smtClean="0"/>
              <a:t>réseaux</a:t>
            </a:r>
            <a:r>
              <a:rPr lang="en-GB" sz="1400" dirty="0" smtClean="0"/>
              <a:t> du fait des </a:t>
            </a:r>
            <a:r>
              <a:rPr lang="en-GB" sz="1400" dirty="0" err="1" smtClean="0"/>
              <a:t>taux</a:t>
            </a:r>
            <a:r>
              <a:rPr lang="en-GB" sz="1400" dirty="0" smtClean="0"/>
              <a:t> bas </a:t>
            </a:r>
            <a:r>
              <a:rPr lang="en-GB" sz="1400" dirty="0" err="1" smtClean="0"/>
              <a:t>mais</a:t>
            </a:r>
            <a:r>
              <a:rPr lang="en-GB" sz="1400" dirty="0" smtClean="0"/>
              <a:t> </a:t>
            </a:r>
            <a:r>
              <a:rPr lang="en-GB" sz="1400" dirty="0" err="1" smtClean="0"/>
              <a:t>poursuite</a:t>
            </a:r>
            <a:r>
              <a:rPr lang="en-GB" sz="1400" dirty="0" smtClean="0"/>
              <a:t> de la bonne </a:t>
            </a:r>
            <a:r>
              <a:rPr lang="en-GB" sz="1400" dirty="0" err="1" smtClean="0"/>
              <a:t>croissance</a:t>
            </a:r>
            <a:r>
              <a:rPr lang="en-GB" sz="1400" dirty="0" smtClean="0"/>
              <a:t> des </a:t>
            </a:r>
            <a:r>
              <a:rPr lang="en-GB" sz="1400" dirty="0" err="1" smtClean="0"/>
              <a:t>métiers</a:t>
            </a:r>
            <a:r>
              <a:rPr lang="en-GB" sz="1400" dirty="0" smtClean="0"/>
              <a:t> </a:t>
            </a:r>
            <a:r>
              <a:rPr lang="en-GB" sz="1400" dirty="0" err="1" smtClean="0"/>
              <a:t>spécialisés</a:t>
            </a:r>
            <a:endParaRPr lang="en-GB" sz="1400" dirty="0" smtClean="0"/>
          </a:p>
          <a:p>
            <a:r>
              <a:rPr lang="en-GB" sz="1400" dirty="0" smtClean="0"/>
              <a:t>IFS : </a:t>
            </a:r>
            <a:r>
              <a:rPr lang="en-GB" sz="1400" dirty="0" err="1" smtClean="0"/>
              <a:t>poursuite</a:t>
            </a:r>
            <a:r>
              <a:rPr lang="en-GB" sz="1400" dirty="0" smtClean="0"/>
              <a:t> de la </a:t>
            </a:r>
            <a:r>
              <a:rPr lang="en-GB" sz="1400" dirty="0" err="1" smtClean="0"/>
              <a:t>croissance</a:t>
            </a:r>
            <a:r>
              <a:rPr lang="en-GB" sz="1400" dirty="0" smtClean="0"/>
              <a:t> de </a:t>
            </a:r>
            <a:r>
              <a:rPr lang="en-GB" sz="1400" dirty="0" err="1" smtClean="0"/>
              <a:t>l’activité</a:t>
            </a:r>
            <a:endParaRPr lang="en-GB" sz="1400" dirty="0" smtClean="0"/>
          </a:p>
          <a:p>
            <a:r>
              <a:rPr lang="en-GB" sz="1400" dirty="0" smtClean="0"/>
              <a:t>CIB : </a:t>
            </a:r>
            <a:r>
              <a:rPr lang="en-GB" sz="1400" dirty="0" err="1" smtClean="0"/>
              <a:t>hausse</a:t>
            </a:r>
            <a:r>
              <a:rPr lang="en-GB" sz="1400" dirty="0" smtClean="0"/>
              <a:t> des </a:t>
            </a:r>
            <a:r>
              <a:rPr lang="en-GB" sz="1400" dirty="0" err="1" smtClean="0"/>
              <a:t>revenus</a:t>
            </a:r>
            <a:r>
              <a:rPr lang="en-GB" sz="1400" dirty="0" smtClean="0"/>
              <a:t> </a:t>
            </a:r>
            <a:r>
              <a:rPr lang="en-GB" sz="1400" dirty="0" err="1" smtClean="0"/>
              <a:t>tirée</a:t>
            </a:r>
            <a:r>
              <a:rPr lang="en-GB" sz="1400" dirty="0" smtClean="0"/>
              <a:t> </a:t>
            </a:r>
            <a:r>
              <a:rPr lang="en-GB" sz="1400" dirty="0" err="1" smtClean="0"/>
              <a:t>notamment</a:t>
            </a:r>
            <a:r>
              <a:rPr lang="en-GB" sz="1400" dirty="0" smtClean="0"/>
              <a:t> par la bonne progression de Corporate Banking</a:t>
            </a:r>
            <a:endParaRPr lang="en-GB" sz="1400" dirty="0"/>
          </a:p>
        </p:txBody>
      </p:sp>
      <p:sp>
        <p:nvSpPr>
          <p:cNvPr id="28" name="AutoShape 17"/>
          <p:cNvSpPr>
            <a:spLocks noChangeArrowheads="1"/>
          </p:cNvSpPr>
          <p:nvPr/>
        </p:nvSpPr>
        <p:spPr bwMode="auto">
          <a:xfrm>
            <a:off x="7834280" y="2914088"/>
            <a:ext cx="720000" cy="21600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46800" rIns="0" bIns="46800" anchor="ctr"/>
          <a:lstStyle/>
          <a:p>
            <a:pPr algn="ctr">
              <a:spcBef>
                <a:spcPct val="50000"/>
              </a:spcBef>
            </a:pPr>
            <a:r>
              <a:rPr lang="fr-FR" sz="1100" b="1" dirty="0" smtClean="0">
                <a:solidFill>
                  <a:schemeClr val="bg1"/>
                </a:solidFill>
                <a:latin typeface="+mj-lt"/>
              </a:rPr>
              <a:t>+3,5%</a:t>
            </a:r>
            <a:endParaRPr lang="fr-FR" sz="1100" b="1" i="1" dirty="0">
              <a:solidFill>
                <a:schemeClr val="bg1"/>
              </a:solidFill>
              <a:latin typeface="+mj-lt"/>
            </a:endParaRPr>
          </a:p>
        </p:txBody>
      </p:sp>
      <p:sp>
        <p:nvSpPr>
          <p:cNvPr id="29" name="Accolade fermante 28"/>
          <p:cNvSpPr/>
          <p:nvPr/>
        </p:nvSpPr>
        <p:spPr bwMode="auto">
          <a:xfrm>
            <a:off x="7205573" y="1722439"/>
            <a:ext cx="353683" cy="2131218"/>
          </a:xfrm>
          <a:prstGeom prst="rightBrace">
            <a:avLst/>
          </a:prstGeom>
          <a:solidFill>
            <a:schemeClr val="bg1"/>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30" name="Rectangle 20"/>
          <p:cNvSpPr>
            <a:spLocks noChangeArrowheads="1"/>
          </p:cNvSpPr>
          <p:nvPr/>
        </p:nvSpPr>
        <p:spPr bwMode="auto">
          <a:xfrm>
            <a:off x="7662462" y="2178837"/>
            <a:ext cx="1387486" cy="540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1">
            <a:noAutofit/>
          </a:bodyPr>
          <a:lstStyle/>
          <a:p>
            <a:pPr algn="ctr">
              <a:spcBef>
                <a:spcPct val="50000"/>
              </a:spcBef>
            </a:pPr>
            <a:r>
              <a:rPr lang="fr-FR" b="1" dirty="0" smtClean="0">
                <a:solidFill>
                  <a:schemeClr val="tx2"/>
                </a:solidFill>
              </a:rPr>
              <a:t>Pôles opérationnels</a:t>
            </a:r>
            <a:endParaRPr lang="fr-FR" b="1" dirty="0">
              <a:solidFill>
                <a:schemeClr val="tx2"/>
              </a:solidFill>
            </a:endParaRPr>
          </a:p>
        </p:txBody>
      </p:sp>
      <p:pic>
        <p:nvPicPr>
          <p:cNvPr id="31"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758" y="2349500"/>
            <a:ext cx="20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 name="Rectangle 4"/>
          <p:cNvSpPr>
            <a:spLocks noChangeArrowheads="1"/>
          </p:cNvSpPr>
          <p:nvPr/>
        </p:nvSpPr>
        <p:spPr bwMode="auto">
          <a:xfrm>
            <a:off x="1389595" y="5570671"/>
            <a:ext cx="6364810" cy="54000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0" bIns="46800" anchor="ctr"/>
          <a:lstStyle/>
          <a:p>
            <a:pPr marL="88900" algn="ctr">
              <a:spcBef>
                <a:spcPct val="50000"/>
              </a:spcBef>
            </a:pPr>
            <a:r>
              <a:rPr lang="fr-FR" sz="2000" b="1" dirty="0" smtClean="0">
                <a:solidFill>
                  <a:schemeClr val="tx2"/>
                </a:solidFill>
              </a:rPr>
              <a:t>Progression des revenus des pôles opérationnels</a:t>
            </a:r>
          </a:p>
        </p:txBody>
      </p:sp>
      <p:pic>
        <p:nvPicPr>
          <p:cNvPr id="3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164" y="5664009"/>
            <a:ext cx="3619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17"/>
          <p:cNvSpPr>
            <a:spLocks noChangeArrowheads="1"/>
          </p:cNvSpPr>
          <p:nvPr/>
        </p:nvSpPr>
        <p:spPr bwMode="auto">
          <a:xfrm>
            <a:off x="7565121" y="3190312"/>
            <a:ext cx="1354592" cy="295837"/>
          </a:xfrm>
          <a:prstGeom prst="roundRect">
            <a:avLst>
              <a:gd name="adj" fmla="val 50000"/>
            </a:avLst>
          </a:prstGeom>
          <a:solidFill>
            <a:schemeClr val="accent2"/>
          </a:solidFill>
          <a:ln>
            <a:noFill/>
          </a:ln>
          <a:extLst/>
        </p:spPr>
        <p:txBody>
          <a:bodyPr wrap="none" lIns="0" tIns="46800" rIns="0" bIns="46800" anchor="ctr"/>
          <a:lstStyle/>
          <a:p>
            <a:pPr>
              <a:spcBef>
                <a:spcPct val="50000"/>
              </a:spcBef>
            </a:pPr>
            <a:r>
              <a:rPr lang="fr-FR" sz="1100" b="1" dirty="0" smtClean="0">
                <a:solidFill>
                  <a:schemeClr val="tx2"/>
                </a:solidFill>
                <a:latin typeface="+mj-lt"/>
              </a:rPr>
              <a:t> +2,5</a:t>
            </a:r>
            <a:r>
              <a:rPr lang="fr-FR" sz="1200" b="1" dirty="0" smtClean="0">
                <a:solidFill>
                  <a:schemeClr val="tx2"/>
                </a:solidFill>
                <a:latin typeface="+mj-lt"/>
              </a:rPr>
              <a:t>%</a:t>
            </a:r>
            <a:endParaRPr lang="fr-FR" b="1" i="1" dirty="0">
              <a:solidFill>
                <a:schemeClr val="tx2"/>
              </a:solidFill>
              <a:latin typeface="+mj-lt"/>
            </a:endParaRPr>
          </a:p>
        </p:txBody>
      </p:sp>
      <p:sp>
        <p:nvSpPr>
          <p:cNvPr id="33" name="Rectangle 20"/>
          <p:cNvSpPr>
            <a:spLocks noChangeArrowheads="1"/>
          </p:cNvSpPr>
          <p:nvPr/>
        </p:nvSpPr>
        <p:spPr bwMode="auto">
          <a:xfrm>
            <a:off x="7924799" y="3178962"/>
            <a:ext cx="1058473" cy="32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1">
            <a:noAutofit/>
          </a:bodyPr>
          <a:lstStyle/>
          <a:p>
            <a:pPr algn="ctr">
              <a:spcBef>
                <a:spcPct val="50000"/>
              </a:spcBef>
            </a:pPr>
            <a:r>
              <a:rPr lang="fr-FR" sz="600" b="1" dirty="0" smtClean="0">
                <a:solidFill>
                  <a:schemeClr val="tx2"/>
                </a:solidFill>
              </a:rPr>
              <a:t>Périmètre </a:t>
            </a:r>
            <a:r>
              <a:rPr lang="fr-FR" sz="600" b="1" dirty="0">
                <a:solidFill>
                  <a:schemeClr val="tx2"/>
                </a:solidFill>
              </a:rPr>
              <a:t>&amp; </a:t>
            </a:r>
            <a:br>
              <a:rPr lang="fr-FR" sz="600" b="1" dirty="0">
                <a:solidFill>
                  <a:schemeClr val="tx2"/>
                </a:solidFill>
              </a:rPr>
            </a:br>
            <a:r>
              <a:rPr lang="fr-FR" sz="600" b="1" dirty="0" smtClean="0">
                <a:solidFill>
                  <a:schemeClr val="tx2"/>
                </a:solidFill>
              </a:rPr>
              <a:t>change constants</a:t>
            </a:r>
            <a:endParaRPr lang="fr-FR" sz="600" b="1" dirty="0">
              <a:solidFill>
                <a:schemeClr val="tx2"/>
              </a:solidFill>
            </a:endParaRPr>
          </a:p>
        </p:txBody>
      </p:sp>
      <p:sp>
        <p:nvSpPr>
          <p:cNvPr id="38" name="AutoShape 17"/>
          <p:cNvSpPr>
            <a:spLocks noChangeArrowheads="1"/>
          </p:cNvSpPr>
          <p:nvPr/>
        </p:nvSpPr>
        <p:spPr bwMode="auto">
          <a:xfrm>
            <a:off x="3724638" y="2600924"/>
            <a:ext cx="720000" cy="216000"/>
          </a:xfrm>
          <a:prstGeom prst="roundRect">
            <a:avLst>
              <a:gd name="adj" fmla="val 50000"/>
            </a:avLst>
          </a:prstGeom>
          <a:solidFill>
            <a:srgbClr val="B9DEBA"/>
          </a:solidFill>
          <a:ln w="9525">
            <a:solidFill>
              <a:schemeClr val="accent1"/>
            </a:solidFill>
            <a:round/>
            <a:headEnd/>
            <a:tailEnd/>
          </a:ln>
          <a:extLst/>
        </p:spPr>
        <p:txBody>
          <a:bodyPr wrap="none" lIns="0" tIns="46800" rIns="0" bIns="46800" anchor="ctr"/>
          <a:lstStyle/>
          <a:p>
            <a:pPr algn="ctr">
              <a:spcBef>
                <a:spcPct val="50000"/>
              </a:spcBef>
            </a:pPr>
            <a:r>
              <a:rPr lang="fr-FR" sz="1100" b="1" dirty="0" smtClean="0">
                <a:solidFill>
                  <a:schemeClr val="tx2"/>
                </a:solidFill>
              </a:rPr>
              <a:t>+4,4%</a:t>
            </a:r>
            <a:endParaRPr lang="fr-FR" sz="1100" b="1" dirty="0">
              <a:solidFill>
                <a:schemeClr val="tx2"/>
              </a:solidFill>
            </a:endParaRPr>
          </a:p>
        </p:txBody>
      </p:sp>
    </p:spTree>
    <p:extLst>
      <p:ext uri="{BB962C8B-B14F-4D97-AF65-F5344CB8AC3E}">
        <p14:creationId xmlns:p14="http://schemas.microsoft.com/office/powerpoint/2010/main" val="2498767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type="title"/>
          </p:nvPr>
        </p:nvSpPr>
        <p:spPr bwMode="gray">
          <a:xfrm>
            <a:off x="648000" y="72000"/>
            <a:ext cx="7777162" cy="828675"/>
          </a:xfrm>
        </p:spPr>
        <p:txBody>
          <a:bodyPr lIns="72000"/>
          <a:lstStyle/>
          <a:p>
            <a:r>
              <a:rPr lang="fr-FR" dirty="0">
                <a:solidFill>
                  <a:schemeClr val="tx2"/>
                </a:solidFill>
              </a:rPr>
              <a:t>Frais de gestion des pôles opérationnels -</a:t>
            </a:r>
            <a:r>
              <a:rPr lang="fr-FR" dirty="0" smtClean="0">
                <a:solidFill>
                  <a:schemeClr val="tx2"/>
                </a:solidFill>
              </a:rPr>
              <a:t> 1S19</a:t>
            </a:r>
          </a:p>
        </p:txBody>
      </p:sp>
      <p:sp>
        <p:nvSpPr>
          <p:cNvPr id="50" name="Text Box 36"/>
          <p:cNvSpPr txBox="1">
            <a:spLocks noChangeArrowheads="1"/>
          </p:cNvSpPr>
          <p:nvPr/>
        </p:nvSpPr>
        <p:spPr bwMode="auto">
          <a:xfrm>
            <a:off x="240031" y="6284871"/>
            <a:ext cx="8858250" cy="18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46800" rIns="36000" bIns="46800">
            <a:spAutoFit/>
          </a:bodyPr>
          <a:lstStyle>
            <a:defPPr>
              <a:defRPr lang="fr-FR"/>
            </a:defPPr>
            <a:lvl1pPr algn="r" eaLnBrk="1" hangingPunct="1">
              <a:lnSpc>
                <a:spcPct val="80000"/>
              </a:lnSpc>
              <a:spcBef>
                <a:spcPct val="50000"/>
              </a:spcBef>
              <a:defRPr sz="900" i="1">
                <a:solidFill>
                  <a:schemeClr val="tx2"/>
                </a:solidFill>
                <a:latin typeface="+mj-lt"/>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marL="0" lvl="1" indent="0" algn="r" eaLnBrk="1" hangingPunct="1">
              <a:lnSpc>
                <a:spcPct val="80000"/>
              </a:lnSpc>
              <a:spcBef>
                <a:spcPts val="540"/>
              </a:spcBef>
            </a:pPr>
            <a:r>
              <a:rPr lang="en-GB" sz="700" i="1" dirty="0">
                <a:solidFill>
                  <a:schemeClr val="tx2"/>
                </a:solidFill>
                <a:latin typeface="+mj-lt"/>
              </a:rPr>
              <a:t>* </a:t>
            </a:r>
            <a:r>
              <a:rPr lang="en-GB" sz="700" i="1" dirty="0" err="1">
                <a:solidFill>
                  <a:schemeClr val="tx2"/>
                </a:solidFill>
                <a:latin typeface="+mj-lt"/>
              </a:rPr>
              <a:t>Intégrant</a:t>
            </a:r>
            <a:r>
              <a:rPr lang="en-GB" sz="700" i="1" dirty="0">
                <a:solidFill>
                  <a:schemeClr val="tx2"/>
                </a:solidFill>
                <a:latin typeface="+mj-lt"/>
              </a:rPr>
              <a:t> 100% de la </a:t>
            </a:r>
            <a:r>
              <a:rPr lang="en-GB" sz="700" i="1" dirty="0" err="1">
                <a:solidFill>
                  <a:schemeClr val="tx2"/>
                </a:solidFill>
                <a:latin typeface="+mj-lt"/>
              </a:rPr>
              <a:t>Banque</a:t>
            </a:r>
            <a:r>
              <a:rPr lang="en-GB" sz="700" i="1" dirty="0">
                <a:solidFill>
                  <a:schemeClr val="tx2"/>
                </a:solidFill>
                <a:latin typeface="+mj-lt"/>
              </a:rPr>
              <a:t> </a:t>
            </a:r>
            <a:r>
              <a:rPr lang="en-GB" sz="700" i="1" dirty="0" err="1">
                <a:solidFill>
                  <a:schemeClr val="tx2"/>
                </a:solidFill>
                <a:latin typeface="+mj-lt"/>
              </a:rPr>
              <a:t>Privée</a:t>
            </a:r>
            <a:r>
              <a:rPr lang="en-GB" sz="700" i="1" dirty="0">
                <a:solidFill>
                  <a:schemeClr val="tx2"/>
                </a:solidFill>
                <a:latin typeface="+mj-lt"/>
              </a:rPr>
              <a:t> </a:t>
            </a:r>
            <a:r>
              <a:rPr lang="en-GB" sz="700" i="1" dirty="0" err="1">
                <a:solidFill>
                  <a:schemeClr val="tx2"/>
                </a:solidFill>
                <a:latin typeface="+mj-lt"/>
              </a:rPr>
              <a:t>en</a:t>
            </a:r>
            <a:r>
              <a:rPr lang="en-GB" sz="700" i="1" dirty="0">
                <a:solidFill>
                  <a:schemeClr val="tx2"/>
                </a:solidFill>
                <a:latin typeface="+mj-lt"/>
              </a:rPr>
              <a:t> France (hors </a:t>
            </a:r>
            <a:r>
              <a:rPr lang="en-GB" sz="700" i="1" dirty="0" err="1">
                <a:solidFill>
                  <a:schemeClr val="tx2"/>
                </a:solidFill>
                <a:latin typeface="+mj-lt"/>
              </a:rPr>
              <a:t>effet</a:t>
            </a:r>
            <a:r>
              <a:rPr lang="en-GB" sz="700" i="1" dirty="0">
                <a:solidFill>
                  <a:schemeClr val="tx2"/>
                </a:solidFill>
                <a:latin typeface="+mj-lt"/>
              </a:rPr>
              <a:t> PEL/CEL), </a:t>
            </a:r>
            <a:r>
              <a:rPr lang="en-GB" sz="700" i="1" dirty="0" err="1">
                <a:solidFill>
                  <a:schemeClr val="tx2"/>
                </a:solidFill>
                <a:latin typeface="+mj-lt"/>
              </a:rPr>
              <a:t>en</a:t>
            </a:r>
            <a:r>
              <a:rPr lang="en-GB" sz="700" i="1" dirty="0">
                <a:solidFill>
                  <a:schemeClr val="tx2"/>
                </a:solidFill>
                <a:latin typeface="+mj-lt"/>
              </a:rPr>
              <a:t> </a:t>
            </a:r>
            <a:r>
              <a:rPr lang="en-GB" sz="700" i="1" dirty="0" err="1">
                <a:solidFill>
                  <a:schemeClr val="tx2"/>
                </a:solidFill>
                <a:latin typeface="+mj-lt"/>
              </a:rPr>
              <a:t>Italie</a:t>
            </a:r>
            <a:r>
              <a:rPr lang="en-GB" sz="700" i="1" dirty="0">
                <a:solidFill>
                  <a:schemeClr val="tx2"/>
                </a:solidFill>
                <a:latin typeface="+mj-lt"/>
              </a:rPr>
              <a:t>, </a:t>
            </a:r>
            <a:r>
              <a:rPr lang="en-GB" sz="700" i="1" dirty="0" err="1">
                <a:solidFill>
                  <a:schemeClr val="tx2"/>
                </a:solidFill>
                <a:latin typeface="+mj-lt"/>
              </a:rPr>
              <a:t>en</a:t>
            </a:r>
            <a:r>
              <a:rPr lang="en-GB" sz="700" i="1" dirty="0">
                <a:solidFill>
                  <a:schemeClr val="tx2"/>
                </a:solidFill>
                <a:latin typeface="+mj-lt"/>
              </a:rPr>
              <a:t> </a:t>
            </a:r>
            <a:r>
              <a:rPr lang="en-GB" sz="700" i="1" dirty="0" err="1">
                <a:solidFill>
                  <a:schemeClr val="tx2"/>
                </a:solidFill>
                <a:latin typeface="+mj-lt"/>
              </a:rPr>
              <a:t>Belgique</a:t>
            </a:r>
            <a:r>
              <a:rPr lang="en-GB" sz="700" i="1" dirty="0">
                <a:solidFill>
                  <a:schemeClr val="tx2"/>
                </a:solidFill>
                <a:latin typeface="+mj-lt"/>
              </a:rPr>
              <a:t> et au Luxembourg ; </a:t>
            </a:r>
            <a:r>
              <a:rPr lang="en-GB" sz="700" i="1" dirty="0" smtClean="0">
                <a:solidFill>
                  <a:schemeClr val="tx2"/>
                </a:solidFill>
                <a:latin typeface="+mj-lt"/>
              </a:rPr>
              <a:t>** </a:t>
            </a:r>
            <a:r>
              <a:rPr lang="fr-FR" sz="700" i="1" dirty="0" smtClean="0">
                <a:solidFill>
                  <a:schemeClr val="tx2"/>
                </a:solidFill>
                <a:latin typeface="+mj-lt"/>
              </a:rPr>
              <a:t>BDDF</a:t>
            </a:r>
            <a:r>
              <a:rPr lang="fr-FR" sz="700" i="1" dirty="0">
                <a:solidFill>
                  <a:schemeClr val="tx2"/>
                </a:solidFill>
                <a:latin typeface="+mj-lt"/>
              </a:rPr>
              <a:t>, BNL </a:t>
            </a:r>
            <a:r>
              <a:rPr lang="fr-FR" sz="700" i="1" dirty="0" err="1">
                <a:solidFill>
                  <a:schemeClr val="tx2"/>
                </a:solidFill>
                <a:latin typeface="+mj-lt"/>
              </a:rPr>
              <a:t>bc</a:t>
            </a:r>
            <a:r>
              <a:rPr lang="fr-FR" sz="700" i="1" dirty="0">
                <a:solidFill>
                  <a:schemeClr val="tx2"/>
                </a:solidFill>
                <a:latin typeface="+mj-lt"/>
              </a:rPr>
              <a:t> et BDDB, intégrant 100% de la Banque Privée, hors IFRIC </a:t>
            </a:r>
            <a:r>
              <a:rPr lang="fr-FR" sz="700" i="1" dirty="0" smtClean="0">
                <a:solidFill>
                  <a:schemeClr val="tx2"/>
                </a:solidFill>
                <a:latin typeface="+mj-lt"/>
              </a:rPr>
              <a:t>21</a:t>
            </a:r>
            <a:endParaRPr lang="fr-FR" sz="700" dirty="0"/>
          </a:p>
        </p:txBody>
      </p:sp>
      <p:sp>
        <p:nvSpPr>
          <p:cNvPr id="35" name="Rectangle 8"/>
          <p:cNvSpPr txBox="1">
            <a:spLocks noChangeArrowheads="1"/>
          </p:cNvSpPr>
          <p:nvPr/>
        </p:nvSpPr>
        <p:spPr bwMode="gray">
          <a:xfrm>
            <a:off x="395473" y="4145983"/>
            <a:ext cx="8834251" cy="12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65113" indent="-265113" eaLnBrk="0" hangingPunct="0">
              <a:lnSpc>
                <a:spcPct val="90000"/>
              </a:lnSpc>
              <a:spcBef>
                <a:spcPct val="40000"/>
              </a:spcBef>
              <a:buClr>
                <a:schemeClr val="accent1"/>
              </a:buClr>
              <a:buFont typeface="Wingdings" pitchFamily="2" charset="2"/>
              <a:buChar char="l"/>
              <a:defRPr sz="1600">
                <a:solidFill>
                  <a:schemeClr val="tx2"/>
                </a:solidFill>
                <a:latin typeface="+mn-lt"/>
                <a:cs typeface="+mn-cs"/>
              </a:defRPr>
            </a:lvl1pPr>
            <a:lvl2pPr marL="720725" lvl="1" indent="-276225" eaLnBrk="0" hangingPunct="0">
              <a:lnSpc>
                <a:spcPct val="90000"/>
              </a:lnSpc>
              <a:spcBef>
                <a:spcPct val="40000"/>
              </a:spcBef>
              <a:buClr>
                <a:schemeClr val="folHlink"/>
              </a:buClr>
              <a:buSzPct val="80000"/>
              <a:buFont typeface="Wingdings" pitchFamily="2" charset="2"/>
              <a:buChar char="n"/>
              <a:defRPr>
                <a:solidFill>
                  <a:schemeClr val="tx2"/>
                </a:solidFill>
                <a:latin typeface="+mn-lt"/>
                <a:cs typeface="+mn-cs"/>
              </a:defRPr>
            </a:lvl2pPr>
            <a:lvl3pPr marL="1076325" indent="-176213" eaLnBrk="0" hangingPunct="0">
              <a:lnSpc>
                <a:spcPct val="90000"/>
              </a:lnSpc>
              <a:spcBef>
                <a:spcPct val="20000"/>
              </a:spcBef>
              <a:buClr>
                <a:schemeClr val="folHlink"/>
              </a:buClr>
              <a:buFont typeface="Wingdings" pitchFamily="2" charset="2"/>
              <a:buChar char=""/>
              <a:defRPr>
                <a:latin typeface="+mn-lt"/>
                <a:cs typeface="+mn-cs"/>
              </a:defRPr>
            </a:lvl3pPr>
            <a:lvl4pPr marL="1606550" indent="-228600" eaLnBrk="0" hangingPunct="0">
              <a:spcBef>
                <a:spcPct val="20000"/>
              </a:spcBef>
              <a:buChar char="–"/>
              <a:defRPr sz="2000">
                <a:latin typeface="+mn-lt"/>
                <a:cs typeface="+mn-cs"/>
              </a:defRPr>
            </a:lvl4pPr>
            <a:lvl5pPr marL="2057400" indent="-228600" eaLnBrk="0" hangingPunct="0">
              <a:spcBef>
                <a:spcPct val="20000"/>
              </a:spcBef>
              <a:buChar char="»"/>
              <a:defRPr sz="2000">
                <a:latin typeface="+mn-lt"/>
                <a:cs typeface="+mn-cs"/>
              </a:defRPr>
            </a:lvl5pPr>
            <a:lvl6pPr marL="2514600" indent="-228600" fontAlgn="base">
              <a:spcBef>
                <a:spcPct val="20000"/>
              </a:spcBef>
              <a:spcAft>
                <a:spcPct val="0"/>
              </a:spcAft>
              <a:buChar char="»"/>
              <a:defRPr sz="2000">
                <a:latin typeface="+mn-lt"/>
                <a:cs typeface="+mn-cs"/>
              </a:defRPr>
            </a:lvl6pPr>
            <a:lvl7pPr marL="2971800" indent="-228600" fontAlgn="base">
              <a:spcBef>
                <a:spcPct val="20000"/>
              </a:spcBef>
              <a:spcAft>
                <a:spcPct val="0"/>
              </a:spcAft>
              <a:buChar char="»"/>
              <a:defRPr sz="2000">
                <a:latin typeface="+mn-lt"/>
                <a:cs typeface="+mn-cs"/>
              </a:defRPr>
            </a:lvl7pPr>
            <a:lvl8pPr marL="3429000" indent="-228600" fontAlgn="base">
              <a:spcBef>
                <a:spcPct val="20000"/>
              </a:spcBef>
              <a:spcAft>
                <a:spcPct val="0"/>
              </a:spcAft>
              <a:buChar char="»"/>
              <a:defRPr sz="2000">
                <a:latin typeface="+mn-lt"/>
                <a:cs typeface="+mn-cs"/>
              </a:defRPr>
            </a:lvl8pPr>
            <a:lvl9pPr marL="3886200" indent="-228600" fontAlgn="base">
              <a:spcBef>
                <a:spcPct val="20000"/>
              </a:spcBef>
              <a:spcAft>
                <a:spcPct val="0"/>
              </a:spcAft>
              <a:buChar char="»"/>
              <a:defRPr sz="2000">
                <a:latin typeface="+mn-lt"/>
                <a:cs typeface="+mn-cs"/>
              </a:defRPr>
            </a:lvl9pPr>
          </a:lstStyle>
          <a:p>
            <a:r>
              <a:rPr lang="en-GB" sz="1400" dirty="0" smtClean="0"/>
              <a:t>Domestic Markets : </a:t>
            </a:r>
            <a:r>
              <a:rPr lang="en-GB" sz="1400" dirty="0" err="1" smtClean="0"/>
              <a:t>baisse</a:t>
            </a:r>
            <a:r>
              <a:rPr lang="en-GB" sz="1400" dirty="0" smtClean="0"/>
              <a:t> des </a:t>
            </a:r>
            <a:r>
              <a:rPr lang="en-GB" sz="1400" dirty="0" err="1" smtClean="0"/>
              <a:t>frais</a:t>
            </a:r>
            <a:r>
              <a:rPr lang="en-GB" sz="1400" dirty="0" smtClean="0"/>
              <a:t> de </a:t>
            </a:r>
            <a:r>
              <a:rPr lang="en-GB" sz="1400" dirty="0" err="1" smtClean="0"/>
              <a:t>gestion</a:t>
            </a:r>
            <a:r>
              <a:rPr lang="en-GB" sz="1400" dirty="0" smtClean="0"/>
              <a:t> </a:t>
            </a:r>
            <a:r>
              <a:rPr lang="en-GB" sz="1400" dirty="0" err="1" smtClean="0"/>
              <a:t>dans</a:t>
            </a:r>
            <a:r>
              <a:rPr lang="en-GB" sz="1400" dirty="0" smtClean="0"/>
              <a:t> les </a:t>
            </a:r>
            <a:r>
              <a:rPr lang="en-GB" sz="1400" dirty="0" err="1" smtClean="0"/>
              <a:t>réseaux</a:t>
            </a:r>
            <a:r>
              <a:rPr lang="en-GB" sz="1400" dirty="0" smtClean="0"/>
              <a:t> (-0,8%**) et </a:t>
            </a:r>
            <a:r>
              <a:rPr lang="en-GB" sz="1400" dirty="0" err="1" smtClean="0"/>
              <a:t>hausse</a:t>
            </a:r>
            <a:r>
              <a:rPr lang="en-GB" sz="1400" dirty="0" smtClean="0"/>
              <a:t> </a:t>
            </a:r>
            <a:r>
              <a:rPr lang="en-GB" sz="1400" dirty="0" err="1" smtClean="0"/>
              <a:t>dans</a:t>
            </a:r>
            <a:r>
              <a:rPr lang="en-GB" sz="1400" dirty="0" smtClean="0"/>
              <a:t> les </a:t>
            </a:r>
            <a:r>
              <a:rPr lang="en-GB" sz="1400" dirty="0" err="1" smtClean="0"/>
              <a:t>métiers</a:t>
            </a:r>
            <a:r>
              <a:rPr lang="en-GB" sz="1400" dirty="0" smtClean="0"/>
              <a:t> </a:t>
            </a:r>
            <a:r>
              <a:rPr lang="en-GB" sz="1400" dirty="0" err="1" smtClean="0"/>
              <a:t>spécialisés</a:t>
            </a:r>
            <a:r>
              <a:rPr lang="en-GB" sz="1400" dirty="0" smtClean="0"/>
              <a:t> </a:t>
            </a:r>
            <a:r>
              <a:rPr lang="en-GB" sz="1400" dirty="0" err="1" smtClean="0"/>
              <a:t>en</a:t>
            </a:r>
            <a:r>
              <a:rPr lang="en-GB" sz="1400" dirty="0" smtClean="0"/>
              <a:t> lien avec le </a:t>
            </a:r>
            <a:r>
              <a:rPr lang="en-GB" sz="1400" dirty="0" err="1" smtClean="0"/>
              <a:t>développement</a:t>
            </a:r>
            <a:r>
              <a:rPr lang="en-GB" sz="1400" dirty="0" smtClean="0"/>
              <a:t> de </a:t>
            </a:r>
            <a:r>
              <a:rPr lang="en-GB" sz="1400" dirty="0" err="1" smtClean="0"/>
              <a:t>l’activité</a:t>
            </a:r>
            <a:r>
              <a:rPr lang="en-GB" sz="1400" dirty="0" smtClean="0"/>
              <a:t> (avec un </a:t>
            </a:r>
            <a:r>
              <a:rPr lang="en-GB" sz="1400" dirty="0" err="1" smtClean="0"/>
              <a:t>effet</a:t>
            </a:r>
            <a:r>
              <a:rPr lang="en-GB" sz="1400" dirty="0" smtClean="0"/>
              <a:t> de </a:t>
            </a:r>
            <a:r>
              <a:rPr lang="en-GB" sz="1400" dirty="0" err="1" smtClean="0"/>
              <a:t>ciseau</a:t>
            </a:r>
            <a:r>
              <a:rPr lang="en-GB" sz="1400" dirty="0" smtClean="0"/>
              <a:t> </a:t>
            </a:r>
            <a:r>
              <a:rPr lang="en-GB" sz="1400" dirty="0" err="1" smtClean="0"/>
              <a:t>positif</a:t>
            </a:r>
            <a:r>
              <a:rPr lang="en-GB" sz="1400" dirty="0" smtClean="0"/>
              <a:t>) </a:t>
            </a:r>
          </a:p>
          <a:p>
            <a:r>
              <a:rPr lang="en-GB" sz="1400" dirty="0" smtClean="0"/>
              <a:t>IFS : </a:t>
            </a:r>
            <a:r>
              <a:rPr lang="en-GB" sz="1400" dirty="0" err="1" smtClean="0"/>
              <a:t>accompagnement</a:t>
            </a:r>
            <a:r>
              <a:rPr lang="en-GB" sz="1400" dirty="0" smtClean="0"/>
              <a:t> de la </a:t>
            </a:r>
            <a:r>
              <a:rPr lang="en-GB" sz="1400" dirty="0" err="1" smtClean="0"/>
              <a:t>croissance</a:t>
            </a:r>
            <a:r>
              <a:rPr lang="en-GB" sz="1400" dirty="0" smtClean="0"/>
              <a:t> (</a:t>
            </a:r>
            <a:r>
              <a:rPr lang="en-GB" sz="1400" dirty="0" err="1" smtClean="0"/>
              <a:t>effet</a:t>
            </a:r>
            <a:r>
              <a:rPr lang="en-GB" sz="1400" dirty="0" smtClean="0"/>
              <a:t> de </a:t>
            </a:r>
            <a:r>
              <a:rPr lang="en-GB" sz="1400" dirty="0" err="1" smtClean="0"/>
              <a:t>ciseau</a:t>
            </a:r>
            <a:r>
              <a:rPr lang="en-GB" sz="1400" dirty="0" smtClean="0"/>
              <a:t> </a:t>
            </a:r>
            <a:r>
              <a:rPr lang="en-GB" sz="1400" dirty="0" err="1" smtClean="0"/>
              <a:t>positif</a:t>
            </a:r>
            <a:r>
              <a:rPr lang="en-GB" sz="1400" dirty="0" smtClean="0"/>
              <a:t>)</a:t>
            </a:r>
            <a:endParaRPr lang="en-GB" sz="1400" dirty="0"/>
          </a:p>
          <a:p>
            <a:r>
              <a:rPr lang="en-GB" sz="1400" dirty="0" smtClean="0"/>
              <a:t>CIB : </a:t>
            </a:r>
            <a:r>
              <a:rPr lang="en-GB" sz="1400" dirty="0" err="1" smtClean="0"/>
              <a:t>hausse</a:t>
            </a:r>
            <a:r>
              <a:rPr lang="en-GB" sz="1400" dirty="0" smtClean="0"/>
              <a:t> </a:t>
            </a:r>
            <a:r>
              <a:rPr lang="en-GB" sz="1400" dirty="0" err="1" smtClean="0"/>
              <a:t>en</a:t>
            </a:r>
            <a:r>
              <a:rPr lang="en-GB" sz="1400" dirty="0" smtClean="0"/>
              <a:t> lien avec la progression de </a:t>
            </a:r>
            <a:r>
              <a:rPr lang="en-GB" sz="1400" dirty="0" err="1" smtClean="0"/>
              <a:t>l’activité</a:t>
            </a:r>
            <a:r>
              <a:rPr lang="en-GB" sz="1400" dirty="0" smtClean="0"/>
              <a:t>, </a:t>
            </a:r>
            <a:r>
              <a:rPr lang="en-GB" sz="1400" dirty="0" err="1" smtClean="0"/>
              <a:t>poursuite</a:t>
            </a:r>
            <a:r>
              <a:rPr lang="en-GB" sz="1400" dirty="0" smtClean="0"/>
              <a:t> de la </a:t>
            </a:r>
            <a:r>
              <a:rPr lang="en-GB" sz="1400" dirty="0" err="1" smtClean="0"/>
              <a:t>mise</a:t>
            </a:r>
            <a:r>
              <a:rPr lang="en-GB" sz="1400" dirty="0" smtClean="0"/>
              <a:t> </a:t>
            </a:r>
            <a:r>
              <a:rPr lang="en-GB" sz="1400" dirty="0" err="1" smtClean="0"/>
              <a:t>en</a:t>
            </a:r>
            <a:r>
              <a:rPr lang="en-GB" sz="1400" dirty="0" smtClean="0"/>
              <a:t> oeuvre active des programmes </a:t>
            </a:r>
            <a:r>
              <a:rPr lang="en-GB" sz="1400" dirty="0" err="1" smtClean="0"/>
              <a:t>d’économies</a:t>
            </a:r>
            <a:r>
              <a:rPr lang="en-GB" sz="1400" dirty="0" smtClean="0"/>
              <a:t> de </a:t>
            </a:r>
            <a:r>
              <a:rPr lang="en-GB" sz="1400" dirty="0" err="1" smtClean="0"/>
              <a:t>coûts</a:t>
            </a:r>
            <a:r>
              <a:rPr lang="en-GB" sz="1400" dirty="0" smtClean="0"/>
              <a:t> (</a:t>
            </a:r>
            <a:r>
              <a:rPr lang="en-GB" sz="1400" dirty="0" err="1" smtClean="0"/>
              <a:t>effet</a:t>
            </a:r>
            <a:r>
              <a:rPr lang="en-GB" sz="1400" dirty="0" smtClean="0"/>
              <a:t> de </a:t>
            </a:r>
            <a:r>
              <a:rPr lang="en-GB" sz="1400" dirty="0" err="1" smtClean="0"/>
              <a:t>ciseau</a:t>
            </a:r>
            <a:r>
              <a:rPr lang="en-GB" sz="1400" dirty="0" smtClean="0"/>
              <a:t> </a:t>
            </a:r>
            <a:r>
              <a:rPr lang="en-GB" sz="1400" dirty="0" err="1" smtClean="0"/>
              <a:t>positif</a:t>
            </a:r>
            <a:r>
              <a:rPr lang="en-GB" sz="1400" dirty="0" smtClean="0"/>
              <a:t>)</a:t>
            </a:r>
            <a:endParaRPr lang="en-GB" sz="1200" dirty="0" smtClean="0"/>
          </a:p>
        </p:txBody>
      </p:sp>
      <p:sp>
        <p:nvSpPr>
          <p:cNvPr id="28" name="Text Box 15"/>
          <p:cNvSpPr txBox="1">
            <a:spLocks noChangeArrowheads="1"/>
          </p:cNvSpPr>
          <p:nvPr/>
        </p:nvSpPr>
        <p:spPr bwMode="auto">
          <a:xfrm>
            <a:off x="404563" y="3683001"/>
            <a:ext cx="540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000" i="1" dirty="0" smtClean="0">
                <a:solidFill>
                  <a:schemeClr val="tx2"/>
                </a:solidFill>
              </a:rPr>
              <a:t>€m</a:t>
            </a:r>
            <a:endParaRPr lang="fr-FR" sz="1000" dirty="0">
              <a:solidFill>
                <a:schemeClr val="tx2"/>
              </a:solidFill>
            </a:endParaRPr>
          </a:p>
        </p:txBody>
      </p:sp>
      <p:sp>
        <p:nvSpPr>
          <p:cNvPr id="29" name="Rectangle 18"/>
          <p:cNvSpPr>
            <a:spLocks noChangeArrowheads="1"/>
          </p:cNvSpPr>
          <p:nvPr/>
        </p:nvSpPr>
        <p:spPr bwMode="auto">
          <a:xfrm>
            <a:off x="1008063" y="1684111"/>
            <a:ext cx="1449388" cy="540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p>
            <a:pPr marL="85725" algn="ctr">
              <a:spcBef>
                <a:spcPct val="50000"/>
              </a:spcBef>
            </a:pPr>
            <a:r>
              <a:rPr lang="fr-FR" b="1" dirty="0" smtClean="0">
                <a:solidFill>
                  <a:schemeClr val="tx2"/>
                </a:solidFill>
              </a:rPr>
              <a:t>Domestic </a:t>
            </a:r>
            <a:br>
              <a:rPr lang="fr-FR" b="1" dirty="0" smtClean="0">
                <a:solidFill>
                  <a:schemeClr val="tx2"/>
                </a:solidFill>
              </a:rPr>
            </a:br>
            <a:r>
              <a:rPr lang="fr-FR" b="1" dirty="0" smtClean="0">
                <a:solidFill>
                  <a:schemeClr val="tx2"/>
                </a:solidFill>
              </a:rPr>
              <a:t>Markets*</a:t>
            </a:r>
            <a:endParaRPr lang="fr-FR" b="1" dirty="0">
              <a:solidFill>
                <a:schemeClr val="tx2"/>
              </a:solidFill>
            </a:endParaRPr>
          </a:p>
        </p:txBody>
      </p:sp>
      <p:sp>
        <p:nvSpPr>
          <p:cNvPr id="30" name="Rectangle 19"/>
          <p:cNvSpPr>
            <a:spLocks noChangeArrowheads="1"/>
          </p:cNvSpPr>
          <p:nvPr/>
        </p:nvSpPr>
        <p:spPr bwMode="auto">
          <a:xfrm>
            <a:off x="3057525" y="1681724"/>
            <a:ext cx="2054226" cy="540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p>
            <a:pPr marL="85725" algn="ctr">
              <a:spcBef>
                <a:spcPct val="50000"/>
              </a:spcBef>
            </a:pPr>
            <a:r>
              <a:rPr lang="fr-FR" b="1" dirty="0" smtClean="0">
                <a:solidFill>
                  <a:schemeClr val="tx2"/>
                </a:solidFill>
              </a:rPr>
              <a:t>International Financial Services</a:t>
            </a:r>
            <a:endParaRPr lang="fr-FR" b="1" dirty="0">
              <a:solidFill>
                <a:schemeClr val="tx2"/>
              </a:solidFill>
            </a:endParaRPr>
          </a:p>
        </p:txBody>
      </p:sp>
      <p:sp>
        <p:nvSpPr>
          <p:cNvPr id="31" name="Rectangle 20"/>
          <p:cNvSpPr>
            <a:spLocks noChangeArrowheads="1"/>
          </p:cNvSpPr>
          <p:nvPr/>
        </p:nvSpPr>
        <p:spPr bwMode="auto">
          <a:xfrm>
            <a:off x="5981898" y="1796825"/>
            <a:ext cx="969402" cy="30995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p>
            <a:pPr marL="85725" algn="ctr">
              <a:spcBef>
                <a:spcPct val="50000"/>
              </a:spcBef>
            </a:pPr>
            <a:r>
              <a:rPr lang="fr-FR" b="1" dirty="0" smtClean="0">
                <a:solidFill>
                  <a:schemeClr val="tx2"/>
                </a:solidFill>
              </a:rPr>
              <a:t>CIB</a:t>
            </a:r>
            <a:endParaRPr lang="fr-FR" b="1" dirty="0">
              <a:solidFill>
                <a:schemeClr val="tx2"/>
              </a:solidFill>
            </a:endParaRPr>
          </a:p>
        </p:txBody>
      </p:sp>
      <p:sp>
        <p:nvSpPr>
          <p:cNvPr id="32" name="Line 26"/>
          <p:cNvSpPr>
            <a:spLocks noChangeShapeType="1"/>
          </p:cNvSpPr>
          <p:nvPr/>
        </p:nvSpPr>
        <p:spPr bwMode="auto">
          <a:xfrm>
            <a:off x="401637" y="3929063"/>
            <a:ext cx="7056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fr-FR">
              <a:solidFill>
                <a:schemeClr val="tx2"/>
              </a:solidFill>
            </a:endParaRPr>
          </a:p>
        </p:txBody>
      </p:sp>
      <p:pic>
        <p:nvPicPr>
          <p:cNvPr id="33"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69" y="1844450"/>
            <a:ext cx="20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4"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6" y="1842862"/>
            <a:ext cx="20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aphicFrame>
        <p:nvGraphicFramePr>
          <p:cNvPr id="49" name="Object 4"/>
          <p:cNvGraphicFramePr>
            <a:graphicFrameLocks/>
          </p:cNvGraphicFramePr>
          <p:nvPr>
            <p:extLst>
              <p:ext uri="{D42A27DB-BD31-4B8C-83A1-F6EECF244321}">
                <p14:modId xmlns:p14="http://schemas.microsoft.com/office/powerpoint/2010/main" val="2831438325"/>
              </p:ext>
            </p:extLst>
          </p:nvPr>
        </p:nvGraphicFramePr>
        <p:xfrm>
          <a:off x="1011238" y="2428872"/>
          <a:ext cx="6120000" cy="1522038"/>
        </p:xfrm>
        <a:graphic>
          <a:graphicData uri="http://schemas.openxmlformats.org/drawingml/2006/chart">
            <c:chart xmlns:c="http://schemas.openxmlformats.org/drawingml/2006/chart" xmlns:r="http://schemas.openxmlformats.org/officeDocument/2006/relationships" r:id="rId4"/>
          </a:graphicData>
        </a:graphic>
      </p:graphicFrame>
      <p:pic>
        <p:nvPicPr>
          <p:cNvPr id="56"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75" y="1852387"/>
            <a:ext cx="20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0" name="Accolade fermante 59"/>
          <p:cNvSpPr/>
          <p:nvPr/>
        </p:nvSpPr>
        <p:spPr bwMode="auto">
          <a:xfrm>
            <a:off x="7205573" y="1674814"/>
            <a:ext cx="353683" cy="2131218"/>
          </a:xfrm>
          <a:prstGeom prst="rightBrace">
            <a:avLst/>
          </a:prstGeom>
          <a:solidFill>
            <a:schemeClr val="bg1"/>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61" name="Rectangle 20"/>
          <p:cNvSpPr>
            <a:spLocks noChangeArrowheads="1"/>
          </p:cNvSpPr>
          <p:nvPr/>
        </p:nvSpPr>
        <p:spPr bwMode="auto">
          <a:xfrm>
            <a:off x="7662462" y="2102637"/>
            <a:ext cx="1387486" cy="540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1">
            <a:noAutofit/>
          </a:bodyPr>
          <a:lstStyle/>
          <a:p>
            <a:pPr algn="ctr">
              <a:spcBef>
                <a:spcPct val="50000"/>
              </a:spcBef>
            </a:pPr>
            <a:r>
              <a:rPr lang="fr-FR" b="1" dirty="0" smtClean="0">
                <a:solidFill>
                  <a:schemeClr val="tx2"/>
                </a:solidFill>
              </a:rPr>
              <a:t>Pôles opérationnels</a:t>
            </a:r>
            <a:endParaRPr lang="fr-FR" b="1" dirty="0">
              <a:solidFill>
                <a:schemeClr val="tx2"/>
              </a:solidFill>
            </a:endParaRPr>
          </a:p>
        </p:txBody>
      </p:sp>
      <p:pic>
        <p:nvPicPr>
          <p:cNvPr id="62"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758" y="2273300"/>
            <a:ext cx="20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 name="Rectangle 12"/>
          <p:cNvSpPr>
            <a:spLocks noChangeArrowheads="1"/>
          </p:cNvSpPr>
          <p:nvPr/>
        </p:nvSpPr>
        <p:spPr bwMode="auto">
          <a:xfrm>
            <a:off x="8005457" y="1545115"/>
            <a:ext cx="108000" cy="108000"/>
          </a:xfrm>
          <a:prstGeom prst="rect">
            <a:avLst/>
          </a:prstGeom>
          <a:solidFill>
            <a:srgbClr val="FFCC00"/>
          </a:solidFill>
          <a:ln w="6350" algn="ctr">
            <a:solidFill>
              <a:schemeClr val="tx1"/>
            </a:solidFill>
            <a:miter lim="800000"/>
            <a:headEnd/>
            <a:tailEnd/>
          </a:ln>
        </p:spPr>
        <p:txBody>
          <a:bodyPr/>
          <a:lstStyle/>
          <a:p>
            <a:pPr algn="ctr">
              <a:spcBef>
                <a:spcPct val="50000"/>
              </a:spcBef>
            </a:pPr>
            <a:endParaRPr lang="fr-FR">
              <a:solidFill>
                <a:schemeClr val="tx2"/>
              </a:solidFill>
            </a:endParaRPr>
          </a:p>
        </p:txBody>
      </p:sp>
      <p:sp>
        <p:nvSpPr>
          <p:cNvPr id="37" name="Text Box 19"/>
          <p:cNvSpPr txBox="1">
            <a:spLocks noChangeArrowheads="1"/>
          </p:cNvSpPr>
          <p:nvPr/>
        </p:nvSpPr>
        <p:spPr bwMode="auto">
          <a:xfrm>
            <a:off x="8169275" y="1690328"/>
            <a:ext cx="546100"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fr-FR" sz="1000" b="1" dirty="0" smtClean="0">
                <a:solidFill>
                  <a:schemeClr val="tx2"/>
                </a:solidFill>
                <a:latin typeface="+mj-lt"/>
              </a:rPr>
              <a:t>1S19</a:t>
            </a:r>
            <a:endParaRPr lang="fr-FR" sz="1000" b="1" i="1" dirty="0">
              <a:solidFill>
                <a:schemeClr val="tx2"/>
              </a:solidFill>
              <a:latin typeface="+mj-lt"/>
            </a:endParaRPr>
          </a:p>
        </p:txBody>
      </p:sp>
      <p:sp>
        <p:nvSpPr>
          <p:cNvPr id="38" name="Rectangle 11"/>
          <p:cNvSpPr>
            <a:spLocks noChangeArrowheads="1"/>
          </p:cNvSpPr>
          <p:nvPr/>
        </p:nvSpPr>
        <p:spPr bwMode="auto">
          <a:xfrm>
            <a:off x="8005457" y="1745140"/>
            <a:ext cx="108000" cy="108000"/>
          </a:xfrm>
          <a:prstGeom prst="rect">
            <a:avLst/>
          </a:prstGeom>
          <a:solidFill>
            <a:srgbClr val="FF6600"/>
          </a:solidFill>
          <a:ln w="6350" algn="ctr">
            <a:solidFill>
              <a:schemeClr val="tx1"/>
            </a:solidFill>
            <a:miter lim="800000"/>
            <a:headEnd/>
            <a:tailEnd/>
          </a:ln>
        </p:spPr>
        <p:txBody>
          <a:bodyPr/>
          <a:lstStyle/>
          <a:p>
            <a:pPr algn="ctr">
              <a:spcBef>
                <a:spcPct val="50000"/>
              </a:spcBef>
            </a:pPr>
            <a:endParaRPr lang="fr-FR">
              <a:solidFill>
                <a:schemeClr val="tx2"/>
              </a:solidFill>
            </a:endParaRPr>
          </a:p>
        </p:txBody>
      </p:sp>
      <p:sp>
        <p:nvSpPr>
          <p:cNvPr id="39" name="Text Box 19"/>
          <p:cNvSpPr txBox="1">
            <a:spLocks noChangeArrowheads="1"/>
          </p:cNvSpPr>
          <p:nvPr/>
        </p:nvSpPr>
        <p:spPr bwMode="auto">
          <a:xfrm>
            <a:off x="8174966" y="1490303"/>
            <a:ext cx="534719"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fr-FR" sz="1000" b="1" dirty="0" smtClean="0">
                <a:solidFill>
                  <a:schemeClr val="tx2"/>
                </a:solidFill>
                <a:latin typeface="+mj-lt"/>
              </a:rPr>
              <a:t>1S18</a:t>
            </a:r>
            <a:endParaRPr lang="fr-FR" sz="1000" b="1" i="1" dirty="0">
              <a:solidFill>
                <a:schemeClr val="tx2"/>
              </a:solidFill>
              <a:latin typeface="+mj-lt"/>
            </a:endParaRPr>
          </a:p>
        </p:txBody>
      </p:sp>
      <p:sp>
        <p:nvSpPr>
          <p:cNvPr id="40" name="AutoShape 17"/>
          <p:cNvSpPr>
            <a:spLocks noChangeArrowheads="1"/>
          </p:cNvSpPr>
          <p:nvPr/>
        </p:nvSpPr>
        <p:spPr bwMode="auto">
          <a:xfrm>
            <a:off x="7780487" y="1092115"/>
            <a:ext cx="792000" cy="360000"/>
          </a:xfrm>
          <a:prstGeom prst="roundRect">
            <a:avLst>
              <a:gd name="adj" fmla="val 50000"/>
            </a:avLst>
          </a:prstGeom>
          <a:solidFill>
            <a:srgbClr val="008D53"/>
          </a:solidFill>
          <a:ln>
            <a:noFill/>
          </a:ln>
          <a:extLst/>
        </p:spPr>
        <p:txBody>
          <a:bodyPr wrap="none" lIns="0" tIns="46800" rIns="0" bIns="46800" anchor="ctr"/>
          <a:lstStyle/>
          <a:p>
            <a:pPr algn="ctr">
              <a:spcBef>
                <a:spcPct val="50000"/>
              </a:spcBef>
            </a:pPr>
            <a:r>
              <a:rPr lang="fr-FR" sz="1000" b="1" dirty="0" smtClean="0">
                <a:solidFill>
                  <a:schemeClr val="bg1"/>
                </a:solidFill>
                <a:latin typeface="+mj-lt"/>
              </a:rPr>
              <a:t>1S19 / 1S18</a:t>
            </a:r>
            <a:endParaRPr lang="fr-FR" sz="1000" b="1" i="1" dirty="0">
              <a:solidFill>
                <a:schemeClr val="bg1"/>
              </a:solidFill>
              <a:latin typeface="+mj-lt"/>
            </a:endParaRPr>
          </a:p>
        </p:txBody>
      </p:sp>
      <p:sp>
        <p:nvSpPr>
          <p:cNvPr id="48" name="AutoShape 17"/>
          <p:cNvSpPr>
            <a:spLocks noChangeArrowheads="1"/>
          </p:cNvSpPr>
          <p:nvPr/>
        </p:nvSpPr>
        <p:spPr bwMode="auto">
          <a:xfrm>
            <a:off x="7834280" y="2799788"/>
            <a:ext cx="720000" cy="21600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46800" rIns="0" bIns="46800" anchor="ctr"/>
          <a:lstStyle/>
          <a:p>
            <a:pPr algn="ctr">
              <a:spcBef>
                <a:spcPct val="50000"/>
              </a:spcBef>
            </a:pPr>
            <a:r>
              <a:rPr lang="fr-FR" sz="1100" b="1" dirty="0" smtClean="0">
                <a:solidFill>
                  <a:schemeClr val="bg1"/>
                </a:solidFill>
                <a:latin typeface="+mj-lt"/>
              </a:rPr>
              <a:t>+2,5%</a:t>
            </a:r>
            <a:endParaRPr lang="fr-FR" sz="1100" b="1" i="1" dirty="0">
              <a:solidFill>
                <a:schemeClr val="bg1"/>
              </a:solidFill>
              <a:latin typeface="+mj-lt"/>
            </a:endParaRPr>
          </a:p>
        </p:txBody>
      </p:sp>
      <p:sp>
        <p:nvSpPr>
          <p:cNvPr id="41" name="AutoShape 17"/>
          <p:cNvSpPr>
            <a:spLocks noChangeArrowheads="1"/>
          </p:cNvSpPr>
          <p:nvPr/>
        </p:nvSpPr>
        <p:spPr bwMode="auto">
          <a:xfrm>
            <a:off x="7588484" y="3076012"/>
            <a:ext cx="1307866" cy="378148"/>
          </a:xfrm>
          <a:prstGeom prst="roundRect">
            <a:avLst>
              <a:gd name="adj" fmla="val 50000"/>
            </a:avLst>
          </a:prstGeom>
          <a:solidFill>
            <a:schemeClr val="accent2"/>
          </a:solidFill>
          <a:ln>
            <a:noFill/>
          </a:ln>
          <a:extLst/>
        </p:spPr>
        <p:txBody>
          <a:bodyPr wrap="none" lIns="0" tIns="46800" rIns="0" bIns="46800" anchor="ctr"/>
          <a:lstStyle/>
          <a:p>
            <a:pPr>
              <a:spcBef>
                <a:spcPct val="50000"/>
              </a:spcBef>
            </a:pPr>
            <a:r>
              <a:rPr lang="fr-FR" sz="1100" b="1" dirty="0" smtClean="0">
                <a:solidFill>
                  <a:schemeClr val="tx2"/>
                </a:solidFill>
                <a:latin typeface="+mj-lt"/>
              </a:rPr>
              <a:t> +0,7</a:t>
            </a:r>
            <a:r>
              <a:rPr lang="fr-FR" sz="1200" b="1" dirty="0" smtClean="0">
                <a:solidFill>
                  <a:schemeClr val="tx2"/>
                </a:solidFill>
                <a:latin typeface="+mj-lt"/>
              </a:rPr>
              <a:t>%</a:t>
            </a:r>
            <a:endParaRPr lang="fr-FR" b="1" i="1" dirty="0">
              <a:solidFill>
                <a:schemeClr val="tx2"/>
              </a:solidFill>
              <a:latin typeface="+mj-lt"/>
            </a:endParaRPr>
          </a:p>
        </p:txBody>
      </p:sp>
      <p:sp>
        <p:nvSpPr>
          <p:cNvPr id="43" name="Rectangle 20"/>
          <p:cNvSpPr>
            <a:spLocks noChangeArrowheads="1"/>
          </p:cNvSpPr>
          <p:nvPr/>
        </p:nvSpPr>
        <p:spPr bwMode="auto">
          <a:xfrm>
            <a:off x="7913476" y="3108691"/>
            <a:ext cx="1058473" cy="32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1">
            <a:noAutofit/>
          </a:bodyPr>
          <a:lstStyle/>
          <a:p>
            <a:pPr algn="ctr">
              <a:spcBef>
                <a:spcPct val="50000"/>
              </a:spcBef>
            </a:pPr>
            <a:r>
              <a:rPr lang="fr-FR" sz="600" b="1" dirty="0" smtClean="0">
                <a:solidFill>
                  <a:schemeClr val="tx2"/>
                </a:solidFill>
              </a:rPr>
              <a:t>Périmètre &amp; </a:t>
            </a:r>
            <a:r>
              <a:rPr lang="fr-FR" sz="600" b="1" dirty="0">
                <a:solidFill>
                  <a:schemeClr val="tx2"/>
                </a:solidFill>
              </a:rPr>
              <a:t/>
            </a:r>
            <a:br>
              <a:rPr lang="fr-FR" sz="600" b="1" dirty="0">
                <a:solidFill>
                  <a:schemeClr val="tx2"/>
                </a:solidFill>
              </a:rPr>
            </a:br>
            <a:r>
              <a:rPr lang="fr-FR" sz="600" b="1" dirty="0" smtClean="0">
                <a:solidFill>
                  <a:schemeClr val="tx2"/>
                </a:solidFill>
              </a:rPr>
              <a:t>change constants</a:t>
            </a:r>
            <a:endParaRPr lang="fr-FR" sz="600" b="1" dirty="0">
              <a:solidFill>
                <a:schemeClr val="tx2"/>
              </a:solidFill>
            </a:endParaRPr>
          </a:p>
        </p:txBody>
      </p:sp>
      <p:sp>
        <p:nvSpPr>
          <p:cNvPr id="42" name="AutoShape 17"/>
          <p:cNvSpPr>
            <a:spLocks noChangeArrowheads="1"/>
          </p:cNvSpPr>
          <p:nvPr/>
        </p:nvSpPr>
        <p:spPr bwMode="auto">
          <a:xfrm>
            <a:off x="6106599" y="2385175"/>
            <a:ext cx="720000" cy="216000"/>
          </a:xfrm>
          <a:prstGeom prst="roundRect">
            <a:avLst>
              <a:gd name="adj" fmla="val 50000"/>
            </a:avLst>
          </a:prstGeom>
          <a:solidFill>
            <a:schemeClr val="accent1"/>
          </a:solidFill>
          <a:ln w="9525">
            <a:solidFill>
              <a:schemeClr val="accent1"/>
            </a:solidFill>
            <a:round/>
            <a:headEnd/>
            <a:tailEnd/>
          </a:ln>
          <a:extLst/>
        </p:spPr>
        <p:txBody>
          <a:bodyPr wrap="none" lIns="0" tIns="46800" rIns="0" bIns="46800" anchor="ctr"/>
          <a:lstStyle/>
          <a:p>
            <a:pPr algn="ctr">
              <a:spcBef>
                <a:spcPct val="50000"/>
              </a:spcBef>
            </a:pPr>
            <a:r>
              <a:rPr lang="fr-FR" sz="1100" b="1" dirty="0" smtClean="0">
                <a:solidFill>
                  <a:schemeClr val="bg1"/>
                </a:solidFill>
              </a:rPr>
              <a:t>+2,3%</a:t>
            </a:r>
            <a:endParaRPr lang="fr-FR" sz="1100" b="1" dirty="0">
              <a:solidFill>
                <a:schemeClr val="bg1"/>
              </a:solidFill>
            </a:endParaRPr>
          </a:p>
        </p:txBody>
      </p:sp>
      <p:sp>
        <p:nvSpPr>
          <p:cNvPr id="46" name="AutoShape 17"/>
          <p:cNvSpPr>
            <a:spLocks noChangeArrowheads="1"/>
          </p:cNvSpPr>
          <p:nvPr/>
        </p:nvSpPr>
        <p:spPr bwMode="auto">
          <a:xfrm>
            <a:off x="1372756" y="2385175"/>
            <a:ext cx="720000" cy="216000"/>
          </a:xfrm>
          <a:prstGeom prst="roundRect">
            <a:avLst>
              <a:gd name="adj" fmla="val 50000"/>
            </a:avLst>
          </a:prstGeom>
          <a:solidFill>
            <a:schemeClr val="accent1"/>
          </a:solidFill>
          <a:ln w="9525">
            <a:solidFill>
              <a:schemeClr val="accent1"/>
            </a:solidFill>
            <a:round/>
            <a:headEnd/>
            <a:tailEnd/>
          </a:ln>
          <a:extLst/>
        </p:spPr>
        <p:txBody>
          <a:bodyPr wrap="none" lIns="0" tIns="46800" rIns="0" bIns="46800" anchor="ctr"/>
          <a:lstStyle/>
          <a:p>
            <a:pPr algn="ctr">
              <a:spcBef>
                <a:spcPct val="50000"/>
              </a:spcBef>
            </a:pPr>
            <a:r>
              <a:rPr lang="fr-FR" sz="1100" b="1" dirty="0" smtClean="0">
                <a:solidFill>
                  <a:schemeClr val="bg1"/>
                </a:solidFill>
              </a:rPr>
              <a:t>+0,0%</a:t>
            </a:r>
            <a:endParaRPr lang="fr-FR" sz="1100" b="1" dirty="0">
              <a:solidFill>
                <a:schemeClr val="bg1"/>
              </a:solidFill>
            </a:endParaRPr>
          </a:p>
        </p:txBody>
      </p:sp>
      <p:sp>
        <p:nvSpPr>
          <p:cNvPr id="47" name="AutoShape 17"/>
          <p:cNvSpPr>
            <a:spLocks noChangeArrowheads="1"/>
          </p:cNvSpPr>
          <p:nvPr/>
        </p:nvSpPr>
        <p:spPr bwMode="auto">
          <a:xfrm>
            <a:off x="3724638" y="2385175"/>
            <a:ext cx="720000" cy="216000"/>
          </a:xfrm>
          <a:prstGeom prst="roundRect">
            <a:avLst>
              <a:gd name="adj" fmla="val 50000"/>
            </a:avLst>
          </a:prstGeom>
          <a:solidFill>
            <a:schemeClr val="accent1"/>
          </a:solidFill>
          <a:ln w="9525">
            <a:solidFill>
              <a:schemeClr val="accent1"/>
            </a:solidFill>
            <a:round/>
            <a:headEnd/>
            <a:tailEnd/>
          </a:ln>
          <a:extLst/>
        </p:spPr>
        <p:txBody>
          <a:bodyPr wrap="none" lIns="0" tIns="46800" rIns="0" bIns="46800" anchor="ctr"/>
          <a:lstStyle/>
          <a:p>
            <a:pPr algn="ctr">
              <a:spcBef>
                <a:spcPct val="50000"/>
              </a:spcBef>
            </a:pPr>
            <a:r>
              <a:rPr lang="fr-FR" sz="1100" b="1" dirty="0" smtClean="0">
                <a:solidFill>
                  <a:schemeClr val="bg1"/>
                </a:solidFill>
              </a:rPr>
              <a:t>+5,3%</a:t>
            </a:r>
            <a:endParaRPr lang="fr-FR" sz="1100" b="1" dirty="0">
              <a:solidFill>
                <a:schemeClr val="bg1"/>
              </a:solidFill>
            </a:endParaRPr>
          </a:p>
        </p:txBody>
      </p:sp>
      <p:sp>
        <p:nvSpPr>
          <p:cNvPr id="57" name="AutoShape 17"/>
          <p:cNvSpPr>
            <a:spLocks noChangeArrowheads="1"/>
          </p:cNvSpPr>
          <p:nvPr/>
        </p:nvSpPr>
        <p:spPr bwMode="auto">
          <a:xfrm>
            <a:off x="3724638" y="2699500"/>
            <a:ext cx="720000" cy="216000"/>
          </a:xfrm>
          <a:prstGeom prst="roundRect">
            <a:avLst>
              <a:gd name="adj" fmla="val 50000"/>
            </a:avLst>
          </a:prstGeom>
          <a:solidFill>
            <a:srgbClr val="B9DEBA"/>
          </a:solidFill>
          <a:ln w="9525">
            <a:solidFill>
              <a:srgbClr val="B9DEBA"/>
            </a:solidFill>
            <a:round/>
            <a:headEnd/>
            <a:tailEnd/>
          </a:ln>
          <a:extLst/>
        </p:spPr>
        <p:txBody>
          <a:bodyPr wrap="none" lIns="0" tIns="46800" rIns="0" bIns="46800" anchor="ctr"/>
          <a:lstStyle/>
          <a:p>
            <a:pPr algn="ctr">
              <a:spcBef>
                <a:spcPct val="50000"/>
              </a:spcBef>
            </a:pPr>
            <a:r>
              <a:rPr lang="fr-FR" sz="1100" b="1" dirty="0" smtClean="0">
                <a:solidFill>
                  <a:schemeClr val="accent4"/>
                </a:solidFill>
              </a:rPr>
              <a:t>+1,9%</a:t>
            </a:r>
            <a:endParaRPr lang="fr-FR" sz="1100" b="1" dirty="0">
              <a:solidFill>
                <a:schemeClr val="accent4"/>
              </a:solidFill>
            </a:endParaRPr>
          </a:p>
        </p:txBody>
      </p:sp>
      <p:sp>
        <p:nvSpPr>
          <p:cNvPr id="51" name="Rectangle 4"/>
          <p:cNvSpPr>
            <a:spLocks noChangeArrowheads="1"/>
          </p:cNvSpPr>
          <p:nvPr/>
        </p:nvSpPr>
        <p:spPr bwMode="auto">
          <a:xfrm>
            <a:off x="1518305" y="5531962"/>
            <a:ext cx="6107390" cy="64800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0" bIns="46800" anchor="ctr"/>
          <a:lstStyle/>
          <a:p>
            <a:pPr marL="88900" algn="ctr">
              <a:spcBef>
                <a:spcPct val="50000"/>
              </a:spcBef>
            </a:pPr>
            <a:r>
              <a:rPr lang="en-GB" sz="2000" b="1" dirty="0" smtClean="0">
                <a:solidFill>
                  <a:schemeClr val="tx2"/>
                </a:solidFill>
              </a:rPr>
              <a:t>Impact des </a:t>
            </a:r>
            <a:r>
              <a:rPr lang="en-GB" sz="2000" b="1" dirty="0" err="1" smtClean="0">
                <a:solidFill>
                  <a:schemeClr val="tx2"/>
                </a:solidFill>
              </a:rPr>
              <a:t>mesures</a:t>
            </a:r>
            <a:r>
              <a:rPr lang="en-GB" sz="2000" b="1" dirty="0" smtClean="0">
                <a:solidFill>
                  <a:schemeClr val="tx2"/>
                </a:solidFill>
              </a:rPr>
              <a:t> </a:t>
            </a:r>
            <a:r>
              <a:rPr lang="en-GB" sz="2000" b="1" dirty="0" err="1" smtClean="0">
                <a:solidFill>
                  <a:schemeClr val="tx2"/>
                </a:solidFill>
              </a:rPr>
              <a:t>d’économies</a:t>
            </a:r>
            <a:r>
              <a:rPr lang="en-GB" sz="2000" b="1" dirty="0" smtClean="0">
                <a:solidFill>
                  <a:schemeClr val="tx2"/>
                </a:solidFill>
              </a:rPr>
              <a:t> de </a:t>
            </a:r>
            <a:r>
              <a:rPr lang="en-GB" sz="2000" b="1" dirty="0" err="1" smtClean="0">
                <a:solidFill>
                  <a:schemeClr val="tx2"/>
                </a:solidFill>
              </a:rPr>
              <a:t>coûts</a:t>
            </a:r>
            <a:r>
              <a:rPr lang="en-GB" sz="2000" b="1" dirty="0">
                <a:solidFill>
                  <a:schemeClr val="tx2"/>
                </a:solidFill>
              </a:rPr>
              <a:t/>
            </a:r>
            <a:br>
              <a:rPr lang="en-GB" sz="2000" b="1" dirty="0">
                <a:solidFill>
                  <a:schemeClr val="tx2"/>
                </a:solidFill>
              </a:rPr>
            </a:br>
            <a:r>
              <a:rPr lang="en-GB" sz="2000" b="1" dirty="0" err="1" smtClean="0">
                <a:solidFill>
                  <a:schemeClr val="tx2"/>
                </a:solidFill>
              </a:rPr>
              <a:t>Effet</a:t>
            </a:r>
            <a:r>
              <a:rPr lang="en-GB" sz="2000" b="1" dirty="0" smtClean="0">
                <a:solidFill>
                  <a:schemeClr val="tx2"/>
                </a:solidFill>
              </a:rPr>
              <a:t> de </a:t>
            </a:r>
            <a:r>
              <a:rPr lang="en-GB" sz="2000" b="1" dirty="0" err="1" smtClean="0">
                <a:solidFill>
                  <a:schemeClr val="tx2"/>
                </a:solidFill>
              </a:rPr>
              <a:t>ciseau</a:t>
            </a:r>
            <a:r>
              <a:rPr lang="en-GB" sz="2000" b="1" dirty="0" smtClean="0">
                <a:solidFill>
                  <a:schemeClr val="tx2"/>
                </a:solidFill>
              </a:rPr>
              <a:t> </a:t>
            </a:r>
            <a:r>
              <a:rPr lang="en-GB" sz="2000" b="1" dirty="0" err="1" smtClean="0">
                <a:solidFill>
                  <a:schemeClr val="tx2"/>
                </a:solidFill>
              </a:rPr>
              <a:t>positif</a:t>
            </a:r>
            <a:endParaRPr lang="en-GB" sz="2000" b="1" dirty="0" smtClean="0">
              <a:solidFill>
                <a:schemeClr val="tx2"/>
              </a:solidFill>
            </a:endParaRPr>
          </a:p>
        </p:txBody>
      </p:sp>
      <p:pic>
        <p:nvPicPr>
          <p:cNvPr id="5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456" y="5695110"/>
            <a:ext cx="3619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036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3"/>
          <p:cNvGraphicFramePr>
            <a:graphicFrameLocks/>
          </p:cNvGraphicFramePr>
          <p:nvPr>
            <p:extLst>
              <p:ext uri="{D42A27DB-BD31-4B8C-83A1-F6EECF244321}">
                <p14:modId xmlns:p14="http://schemas.microsoft.com/office/powerpoint/2010/main" val="2968641668"/>
              </p:ext>
            </p:extLst>
          </p:nvPr>
        </p:nvGraphicFramePr>
        <p:xfrm>
          <a:off x="2017124" y="1544011"/>
          <a:ext cx="5336176" cy="2252823"/>
        </p:xfrm>
        <a:graphic>
          <a:graphicData uri="http://schemas.openxmlformats.org/drawingml/2006/chart">
            <c:chart xmlns:c="http://schemas.openxmlformats.org/drawingml/2006/chart" xmlns:r="http://schemas.openxmlformats.org/officeDocument/2006/relationships" r:id="rId3"/>
          </a:graphicData>
        </a:graphic>
      </p:graphicFrame>
      <p:sp>
        <p:nvSpPr>
          <p:cNvPr id="14339" name="Rectangle 4"/>
          <p:cNvSpPr>
            <a:spLocks noChangeArrowheads="1"/>
          </p:cNvSpPr>
          <p:nvPr/>
        </p:nvSpPr>
        <p:spPr bwMode="auto">
          <a:xfrm>
            <a:off x="2015020" y="1745011"/>
            <a:ext cx="4439334" cy="21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p>
            <a:pPr eaLnBrk="0" hangingPunct="0">
              <a:lnSpc>
                <a:spcPct val="85000"/>
              </a:lnSpc>
              <a:spcBef>
                <a:spcPct val="30000"/>
              </a:spcBef>
              <a:buClr>
                <a:srgbClr val="008D53"/>
              </a:buClr>
              <a:buFont typeface="Wingdings" pitchFamily="2" charset="2"/>
              <a:buNone/>
            </a:pPr>
            <a:r>
              <a:rPr lang="fr-FR" sz="900" i="1" dirty="0" smtClean="0">
                <a:solidFill>
                  <a:srgbClr val="000000"/>
                </a:solidFill>
              </a:rPr>
              <a:t>Coût du risque / Encours de crédit à la clientèle début de période (en </a:t>
            </a:r>
            <a:r>
              <a:rPr lang="fr-FR" sz="900" i="1" dirty="0" err="1" smtClean="0">
                <a:solidFill>
                  <a:srgbClr val="000000"/>
                </a:solidFill>
              </a:rPr>
              <a:t>pb</a:t>
            </a:r>
            <a:r>
              <a:rPr lang="fr-FR" sz="900" i="1" dirty="0" smtClean="0">
                <a:solidFill>
                  <a:srgbClr val="000000"/>
                </a:solidFill>
              </a:rPr>
              <a:t> annualisés)</a:t>
            </a:r>
            <a:endParaRPr lang="fr-FR" sz="900" i="1" dirty="0">
              <a:solidFill>
                <a:srgbClr val="000000"/>
              </a:solidFill>
            </a:endParaRPr>
          </a:p>
        </p:txBody>
      </p:sp>
      <p:sp>
        <p:nvSpPr>
          <p:cNvPr id="14342" name="Freeform 13"/>
          <p:cNvSpPr>
            <a:spLocks/>
          </p:cNvSpPr>
          <p:nvPr/>
        </p:nvSpPr>
        <p:spPr bwMode="gray">
          <a:xfrm>
            <a:off x="2015419" y="1596870"/>
            <a:ext cx="5148000" cy="1913080"/>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chemeClr val="tx2"/>
              </a:solidFill>
            </a:endParaRPr>
          </a:p>
        </p:txBody>
      </p:sp>
      <p:sp>
        <p:nvSpPr>
          <p:cNvPr id="14352" name="Rectangle 10"/>
          <p:cNvSpPr>
            <a:spLocks noGrp="1" noChangeArrowheads="1"/>
          </p:cNvSpPr>
          <p:nvPr>
            <p:ph type="title"/>
          </p:nvPr>
        </p:nvSpPr>
        <p:spPr>
          <a:xfrm>
            <a:off x="648000" y="72000"/>
            <a:ext cx="7775575" cy="828675"/>
          </a:xfrm>
        </p:spPr>
        <p:txBody>
          <a:bodyPr lIns="72000"/>
          <a:lstStyle/>
          <a:p>
            <a:r>
              <a:rPr lang="fr-FR" dirty="0">
                <a:solidFill>
                  <a:schemeClr val="tx2"/>
                </a:solidFill>
              </a:rPr>
              <a:t>C</a:t>
            </a:r>
            <a:r>
              <a:rPr lang="fr-FR" dirty="0" smtClean="0">
                <a:solidFill>
                  <a:schemeClr val="tx2"/>
                </a:solidFill>
              </a:rPr>
              <a:t>oût du risque </a:t>
            </a:r>
            <a:endParaRPr lang="fr-FR" dirty="0">
              <a:solidFill>
                <a:schemeClr val="tx2"/>
              </a:solidFill>
            </a:endParaRPr>
          </a:p>
        </p:txBody>
      </p:sp>
      <p:sp>
        <p:nvSpPr>
          <p:cNvPr id="27" name="Espace réservé du texte 34"/>
          <p:cNvSpPr txBox="1">
            <a:spLocks/>
          </p:cNvSpPr>
          <p:nvPr/>
        </p:nvSpPr>
        <p:spPr bwMode="gray">
          <a:xfrm>
            <a:off x="533910" y="4225957"/>
            <a:ext cx="8011378" cy="11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36000" bIns="45720" numCol="1" anchor="t" anchorCtr="0" compatLnSpc="1">
            <a:prstTxWarp prst="textNoShape">
              <a:avLst/>
            </a:prstTxWarp>
          </a:bodyPr>
          <a:lstStyle>
            <a:lvl1pPr marL="265113" indent="-265113" algn="l" rtl="0" eaLnBrk="0" fontAlgn="base" hangingPunct="0">
              <a:lnSpc>
                <a:spcPct val="90000"/>
              </a:lnSpc>
              <a:spcBef>
                <a:spcPct val="40000"/>
              </a:spcBef>
              <a:spcAft>
                <a:spcPct val="0"/>
              </a:spcAft>
              <a:buClr>
                <a:schemeClr val="accent1"/>
              </a:buClr>
              <a:buFont typeface="Wingdings" pitchFamily="2" charset="2"/>
              <a:buChar char="l"/>
              <a:defRPr sz="2000">
                <a:solidFill>
                  <a:schemeClr val="tx1"/>
                </a:solidFill>
                <a:latin typeface="+mn-lt"/>
                <a:ea typeface="+mn-ea"/>
                <a:cs typeface="+mn-cs"/>
              </a:defRPr>
            </a:lvl1pPr>
            <a:lvl2pPr marL="720725" indent="-276225" algn="l" rtl="0" eaLnBrk="0" fontAlgn="base" hangingPunct="0">
              <a:lnSpc>
                <a:spcPct val="90000"/>
              </a:lnSpc>
              <a:spcBef>
                <a:spcPct val="40000"/>
              </a:spcBef>
              <a:spcAft>
                <a:spcPct val="0"/>
              </a:spcAft>
              <a:buClr>
                <a:schemeClr val="folHlink"/>
              </a:buClr>
              <a:buSzPct val="80000"/>
              <a:buFont typeface="Wingdings" pitchFamily="2" charset="2"/>
              <a:buChar char="n"/>
              <a:defRPr>
                <a:solidFill>
                  <a:schemeClr val="tx1"/>
                </a:solidFill>
                <a:latin typeface="+mn-lt"/>
                <a:ea typeface="+mn-ea"/>
                <a:cs typeface="+mn-cs"/>
              </a:defRPr>
            </a:lvl2pPr>
            <a:lvl3pPr marL="1076325" indent="-176213" algn="l" rtl="0" eaLnBrk="0" fontAlgn="base" hangingPunct="0">
              <a:lnSpc>
                <a:spcPct val="90000"/>
              </a:lnSpc>
              <a:spcBef>
                <a:spcPct val="20000"/>
              </a:spcBef>
              <a:spcAft>
                <a:spcPct val="0"/>
              </a:spcAft>
              <a:buClr>
                <a:schemeClr val="folHlink"/>
              </a:buClr>
              <a:buFont typeface="Wingdings" pitchFamily="2" charset="2"/>
              <a:buChar char=""/>
              <a:defRPr>
                <a:solidFill>
                  <a:schemeClr val="tx1"/>
                </a:solidFill>
                <a:latin typeface="+mn-lt"/>
                <a:ea typeface="+mn-ea"/>
                <a:cs typeface="+mn-cs"/>
              </a:defRPr>
            </a:lvl3pPr>
            <a:lvl4pPr marL="160655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1600" dirty="0" smtClean="0">
                <a:solidFill>
                  <a:schemeClr val="tx2"/>
                </a:solidFill>
              </a:rPr>
              <a:t>Bonne </a:t>
            </a:r>
            <a:r>
              <a:rPr lang="en-US" sz="1600" dirty="0" err="1" smtClean="0">
                <a:solidFill>
                  <a:schemeClr val="tx2"/>
                </a:solidFill>
              </a:rPr>
              <a:t>maîtrise</a:t>
            </a:r>
            <a:r>
              <a:rPr lang="en-US" sz="1600" dirty="0" smtClean="0">
                <a:solidFill>
                  <a:schemeClr val="tx2"/>
                </a:solidFill>
              </a:rPr>
              <a:t> du </a:t>
            </a:r>
            <a:r>
              <a:rPr lang="en-US" sz="1600" dirty="0" err="1" smtClean="0">
                <a:solidFill>
                  <a:schemeClr val="tx2"/>
                </a:solidFill>
              </a:rPr>
              <a:t>risque</a:t>
            </a:r>
            <a:r>
              <a:rPr lang="en-US" sz="1600" dirty="0" smtClean="0">
                <a:solidFill>
                  <a:schemeClr val="tx2"/>
                </a:solidFill>
              </a:rPr>
              <a:t> à </a:t>
            </a:r>
            <a:r>
              <a:rPr lang="en-US" sz="1600" dirty="0" err="1" smtClean="0">
                <a:solidFill>
                  <a:schemeClr val="tx2"/>
                </a:solidFill>
              </a:rPr>
              <a:t>l’origination</a:t>
            </a:r>
            <a:r>
              <a:rPr lang="en-US" sz="1600" dirty="0" smtClean="0">
                <a:solidFill>
                  <a:schemeClr val="tx2"/>
                </a:solidFill>
              </a:rPr>
              <a:t> et </a:t>
            </a:r>
            <a:r>
              <a:rPr lang="en-US" sz="1600" dirty="0" err="1" smtClean="0">
                <a:solidFill>
                  <a:schemeClr val="tx2"/>
                </a:solidFill>
              </a:rPr>
              <a:t>effet</a:t>
            </a:r>
            <a:r>
              <a:rPr lang="en-US" sz="1600" dirty="0" smtClean="0">
                <a:solidFill>
                  <a:schemeClr val="tx2"/>
                </a:solidFill>
              </a:rPr>
              <a:t> </a:t>
            </a:r>
            <a:r>
              <a:rPr lang="en-US" sz="1600" dirty="0">
                <a:solidFill>
                  <a:schemeClr val="tx2"/>
                </a:solidFill>
              </a:rPr>
              <a:t>de </a:t>
            </a:r>
            <a:r>
              <a:rPr lang="en-US" sz="1600" dirty="0" err="1">
                <a:solidFill>
                  <a:schemeClr val="tx2"/>
                </a:solidFill>
              </a:rPr>
              <a:t>l’environnement</a:t>
            </a:r>
            <a:r>
              <a:rPr lang="en-US" sz="1600" dirty="0">
                <a:solidFill>
                  <a:schemeClr val="tx2"/>
                </a:solidFill>
              </a:rPr>
              <a:t> de </a:t>
            </a:r>
            <a:r>
              <a:rPr lang="en-US" sz="1600" dirty="0" err="1">
                <a:solidFill>
                  <a:schemeClr val="tx2"/>
                </a:solidFill>
              </a:rPr>
              <a:t>taux</a:t>
            </a:r>
            <a:r>
              <a:rPr lang="en-US" sz="1600" dirty="0">
                <a:solidFill>
                  <a:schemeClr val="tx2"/>
                </a:solidFill>
              </a:rPr>
              <a:t> </a:t>
            </a:r>
            <a:r>
              <a:rPr lang="en-US" sz="1600" dirty="0" smtClean="0">
                <a:solidFill>
                  <a:schemeClr val="tx2"/>
                </a:solidFill>
              </a:rPr>
              <a:t>bas</a:t>
            </a:r>
          </a:p>
          <a:p>
            <a:pPr marL="0" indent="0">
              <a:buNone/>
            </a:pPr>
            <a:endParaRPr lang="en-US" sz="1000" dirty="0" smtClean="0">
              <a:solidFill>
                <a:schemeClr val="tx2"/>
              </a:solidFill>
            </a:endParaRPr>
          </a:p>
          <a:p>
            <a:r>
              <a:rPr lang="en-US" sz="1600" dirty="0" err="1" smtClean="0">
                <a:solidFill>
                  <a:schemeClr val="tx2"/>
                </a:solidFill>
              </a:rPr>
              <a:t>Poursuite</a:t>
            </a:r>
            <a:r>
              <a:rPr lang="en-US" sz="1600" dirty="0" smtClean="0">
                <a:solidFill>
                  <a:schemeClr val="tx2"/>
                </a:solidFill>
              </a:rPr>
              <a:t> de </a:t>
            </a:r>
            <a:r>
              <a:rPr lang="en-US" sz="1600" dirty="0" err="1" smtClean="0">
                <a:solidFill>
                  <a:schemeClr val="tx2"/>
                </a:solidFill>
              </a:rPr>
              <a:t>l’amélioration</a:t>
            </a:r>
            <a:r>
              <a:rPr lang="en-US" sz="1600" dirty="0" smtClean="0">
                <a:solidFill>
                  <a:schemeClr val="tx2"/>
                </a:solidFill>
              </a:rPr>
              <a:t> </a:t>
            </a:r>
            <a:r>
              <a:rPr lang="en-US" sz="1600" dirty="0" err="1" smtClean="0">
                <a:solidFill>
                  <a:schemeClr val="tx2"/>
                </a:solidFill>
              </a:rPr>
              <a:t>en</a:t>
            </a:r>
            <a:r>
              <a:rPr lang="en-US" sz="1600" dirty="0" smtClean="0">
                <a:solidFill>
                  <a:schemeClr val="tx2"/>
                </a:solidFill>
              </a:rPr>
              <a:t> </a:t>
            </a:r>
            <a:r>
              <a:rPr lang="en-US" sz="1600" dirty="0" err="1" smtClean="0">
                <a:solidFill>
                  <a:schemeClr val="tx2"/>
                </a:solidFill>
              </a:rPr>
              <a:t>Italie</a:t>
            </a:r>
            <a:r>
              <a:rPr lang="en-US" sz="1600" dirty="0" smtClean="0">
                <a:solidFill>
                  <a:schemeClr val="tx2"/>
                </a:solidFill>
              </a:rPr>
              <a:t> à la suite </a:t>
            </a:r>
            <a:r>
              <a:rPr lang="en-US" sz="1600" dirty="0" err="1" smtClean="0">
                <a:solidFill>
                  <a:schemeClr val="tx2"/>
                </a:solidFill>
              </a:rPr>
              <a:t>notamment</a:t>
            </a:r>
            <a:r>
              <a:rPr lang="en-US" sz="1600" dirty="0" smtClean="0">
                <a:solidFill>
                  <a:schemeClr val="tx2"/>
                </a:solidFill>
              </a:rPr>
              <a:t> du </a:t>
            </a:r>
            <a:r>
              <a:rPr lang="en-US" sz="1600" dirty="0" err="1" smtClean="0">
                <a:solidFill>
                  <a:schemeClr val="tx2"/>
                </a:solidFill>
              </a:rPr>
              <a:t>repositionnement</a:t>
            </a:r>
            <a:r>
              <a:rPr lang="en-US" sz="1600" dirty="0" smtClean="0">
                <a:solidFill>
                  <a:schemeClr val="tx2"/>
                </a:solidFill>
              </a:rPr>
              <a:t> </a:t>
            </a:r>
            <a:r>
              <a:rPr lang="en-US" sz="1600" dirty="0" err="1" smtClean="0">
                <a:solidFill>
                  <a:schemeClr val="tx2"/>
                </a:solidFill>
              </a:rPr>
              <a:t>sur</a:t>
            </a:r>
            <a:r>
              <a:rPr lang="en-US" sz="1600" dirty="0" smtClean="0">
                <a:solidFill>
                  <a:schemeClr val="tx2"/>
                </a:solidFill>
              </a:rPr>
              <a:t> les </a:t>
            </a:r>
            <a:r>
              <a:rPr lang="en-US" sz="1600" dirty="0" err="1" smtClean="0">
                <a:solidFill>
                  <a:schemeClr val="tx2"/>
                </a:solidFill>
              </a:rPr>
              <a:t>meilleures</a:t>
            </a:r>
            <a:r>
              <a:rPr lang="en-US" sz="1600" dirty="0" smtClean="0">
                <a:solidFill>
                  <a:schemeClr val="tx2"/>
                </a:solidFill>
              </a:rPr>
              <a:t> </a:t>
            </a:r>
            <a:r>
              <a:rPr lang="en-US" sz="1600" dirty="0" err="1" smtClean="0">
                <a:solidFill>
                  <a:schemeClr val="tx2"/>
                </a:solidFill>
              </a:rPr>
              <a:t>clientèles</a:t>
            </a:r>
            <a:r>
              <a:rPr lang="en-US" sz="1600" dirty="0" smtClean="0">
                <a:solidFill>
                  <a:schemeClr val="tx2"/>
                </a:solidFill>
              </a:rPr>
              <a:t> </a:t>
            </a:r>
            <a:r>
              <a:rPr lang="en-US" sz="1600" dirty="0" err="1" smtClean="0">
                <a:solidFill>
                  <a:schemeClr val="tx2"/>
                </a:solidFill>
              </a:rPr>
              <a:t>d’entreprises</a:t>
            </a:r>
            <a:endParaRPr lang="en-US" sz="1600" dirty="0" smtClean="0">
              <a:solidFill>
                <a:schemeClr val="tx2"/>
              </a:solidFill>
            </a:endParaRPr>
          </a:p>
        </p:txBody>
      </p:sp>
      <p:sp>
        <p:nvSpPr>
          <p:cNvPr id="28" name="Rectangle 26"/>
          <p:cNvSpPr>
            <a:spLocks noChangeArrowheads="1"/>
          </p:cNvSpPr>
          <p:nvPr/>
        </p:nvSpPr>
        <p:spPr bwMode="auto">
          <a:xfrm>
            <a:off x="1551547" y="5622448"/>
            <a:ext cx="6039698" cy="612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180975" algn="ctr">
              <a:spcBef>
                <a:spcPct val="50000"/>
              </a:spcBef>
              <a:buClr>
                <a:schemeClr val="accent1"/>
              </a:buClr>
              <a:buFont typeface="Wingdings" pitchFamily="2" charset="2"/>
              <a:buNone/>
            </a:pPr>
            <a:r>
              <a:rPr lang="fr-FR" sz="2000" b="1" dirty="0" smtClean="0">
                <a:solidFill>
                  <a:schemeClr val="tx2"/>
                </a:solidFill>
              </a:rPr>
              <a:t>Diminution sensible du coût du risque</a:t>
            </a:r>
            <a:endParaRPr lang="en-US" sz="2000" b="1" dirty="0">
              <a:solidFill>
                <a:schemeClr val="tx2"/>
              </a:solidFill>
            </a:endParaRPr>
          </a:p>
        </p:txBody>
      </p:sp>
      <p:pic>
        <p:nvPicPr>
          <p:cNvPr id="2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930" y="5767504"/>
            <a:ext cx="3619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4"/>
          <p:cNvSpPr>
            <a:spLocks noChangeArrowheads="1"/>
          </p:cNvSpPr>
          <p:nvPr/>
        </p:nvSpPr>
        <p:spPr bwMode="auto">
          <a:xfrm>
            <a:off x="2018596" y="1387496"/>
            <a:ext cx="2919163" cy="30995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spAutoFit/>
          </a:bodyPr>
          <a:lstStyle/>
          <a:p>
            <a:pPr marL="85725"/>
            <a:r>
              <a:rPr lang="fr-FR" b="1" dirty="0" smtClean="0">
                <a:solidFill>
                  <a:schemeClr val="tx2"/>
                </a:solidFill>
              </a:rPr>
              <a:t>Evolution du coût du risque</a:t>
            </a:r>
            <a:endParaRPr lang="fr-FR" b="1" dirty="0">
              <a:solidFill>
                <a:schemeClr val="tx2"/>
              </a:solidFill>
            </a:endParaRPr>
          </a:p>
        </p:txBody>
      </p:sp>
      <p:pic>
        <p:nvPicPr>
          <p:cNvPr id="14344"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558" y="1437649"/>
            <a:ext cx="206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 name="Line 16"/>
          <p:cNvSpPr>
            <a:spLocks noChangeShapeType="1"/>
          </p:cNvSpPr>
          <p:nvPr/>
        </p:nvSpPr>
        <p:spPr bwMode="auto">
          <a:xfrm>
            <a:off x="6193432" y="2393950"/>
            <a:ext cx="0" cy="1116000"/>
          </a:xfrm>
          <a:prstGeom prst="line">
            <a:avLst/>
          </a:prstGeom>
          <a:noFill/>
          <a:ln w="9525">
            <a:solidFill>
              <a:srgbClr val="C0C0C0"/>
            </a:solidFill>
            <a:prstDash val="dash"/>
            <a:round/>
            <a:headEnd/>
            <a:tailEnd/>
          </a:ln>
          <a:extLst>
            <a:ext uri="{909E8E84-426E-40DD-AFC4-6F175D3DCCD1}">
              <a14:hiddenFill xmlns:a14="http://schemas.microsoft.com/office/drawing/2010/main">
                <a:noFill/>
              </a14:hiddenFill>
            </a:ext>
          </a:extLst>
        </p:spPr>
        <p:txBody>
          <a:bodyPr/>
          <a:lstStyle/>
          <a:p>
            <a:endParaRPr lang="fr-FR">
              <a:solidFill>
                <a:srgbClr val="000000"/>
              </a:solidFill>
            </a:endParaRPr>
          </a:p>
        </p:txBody>
      </p:sp>
      <p:sp>
        <p:nvSpPr>
          <p:cNvPr id="32" name="Line 5"/>
          <p:cNvSpPr>
            <a:spLocks noChangeShapeType="1"/>
          </p:cNvSpPr>
          <p:nvPr/>
        </p:nvSpPr>
        <p:spPr bwMode="auto">
          <a:xfrm>
            <a:off x="5493932" y="2410489"/>
            <a:ext cx="1063256" cy="293811"/>
          </a:xfrm>
          <a:prstGeom prst="line">
            <a:avLst/>
          </a:prstGeom>
          <a:noFill/>
          <a:ln w="63500">
            <a:solidFill>
              <a:schemeClr val="accent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a:solidFill>
                <a:srgbClr val="333333"/>
              </a:solidFill>
            </a:endParaRPr>
          </a:p>
        </p:txBody>
      </p:sp>
    </p:spTree>
    <p:extLst>
      <p:ext uri="{BB962C8B-B14F-4D97-AF65-F5344CB8AC3E}">
        <p14:creationId xmlns:p14="http://schemas.microsoft.com/office/powerpoint/2010/main" val="4040598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
          <p:cNvGraphicFramePr>
            <a:graphicFrameLocks noChangeAspect="1"/>
          </p:cNvGraphicFramePr>
          <p:nvPr>
            <p:extLst>
              <p:ext uri="{D42A27DB-BD31-4B8C-83A1-F6EECF244321}">
                <p14:modId xmlns:p14="http://schemas.microsoft.com/office/powerpoint/2010/main" val="877718458"/>
              </p:ext>
            </p:extLst>
          </p:nvPr>
        </p:nvGraphicFramePr>
        <p:xfrm>
          <a:off x="167456" y="1212322"/>
          <a:ext cx="8787618" cy="3853591"/>
        </p:xfrm>
        <a:graphic>
          <a:graphicData uri="http://schemas.openxmlformats.org/drawingml/2006/chart">
            <c:chart xmlns:c="http://schemas.openxmlformats.org/drawingml/2006/chart" xmlns:r="http://schemas.openxmlformats.org/officeDocument/2006/relationships" r:id="rId3"/>
          </a:graphicData>
        </a:graphic>
      </p:graphicFrame>
      <p:sp>
        <p:nvSpPr>
          <p:cNvPr id="6147" name="Rectangle 3"/>
          <p:cNvSpPr>
            <a:spLocks noGrp="1" noChangeArrowheads="1"/>
          </p:cNvSpPr>
          <p:nvPr>
            <p:ph type="title"/>
          </p:nvPr>
        </p:nvSpPr>
        <p:spPr>
          <a:xfrm>
            <a:off x="627063" y="76200"/>
            <a:ext cx="8366125" cy="828675"/>
          </a:xfrm>
        </p:spPr>
        <p:txBody>
          <a:bodyPr lIns="72000"/>
          <a:lstStyle/>
          <a:p>
            <a:pPr eaLnBrk="1" hangingPunct="1"/>
            <a:r>
              <a:rPr lang="en-GB" dirty="0" err="1" smtClean="0">
                <a:solidFill>
                  <a:schemeClr val="tx2"/>
                </a:solidFill>
              </a:rPr>
              <a:t>Résultat</a:t>
            </a:r>
            <a:r>
              <a:rPr lang="en-GB" dirty="0" smtClean="0">
                <a:solidFill>
                  <a:schemeClr val="tx2"/>
                </a:solidFill>
              </a:rPr>
              <a:t> Net </a:t>
            </a:r>
            <a:r>
              <a:rPr lang="fr-FR" dirty="0"/>
              <a:t>- </a:t>
            </a:r>
            <a:r>
              <a:rPr lang="fr-FR" dirty="0" smtClean="0">
                <a:solidFill>
                  <a:schemeClr val="tx2"/>
                </a:solidFill>
              </a:rPr>
              <a:t>1S19</a:t>
            </a:r>
          </a:p>
        </p:txBody>
      </p:sp>
      <p:sp>
        <p:nvSpPr>
          <p:cNvPr id="6148" name="Line 2"/>
          <p:cNvSpPr>
            <a:spLocks noChangeShapeType="1"/>
          </p:cNvSpPr>
          <p:nvPr/>
        </p:nvSpPr>
        <p:spPr bwMode="auto">
          <a:xfrm>
            <a:off x="684213" y="46783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endParaRPr lang="fr-FR" dirty="0"/>
          </a:p>
        </p:txBody>
      </p:sp>
      <p:sp>
        <p:nvSpPr>
          <p:cNvPr id="5" name="Rectangle 4"/>
          <p:cNvSpPr>
            <a:spLocks noChangeArrowheads="1"/>
          </p:cNvSpPr>
          <p:nvPr/>
        </p:nvSpPr>
        <p:spPr bwMode="auto">
          <a:xfrm>
            <a:off x="266672" y="1340019"/>
            <a:ext cx="6287239" cy="309958"/>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spAutoFit/>
          </a:bodyPr>
          <a:lstStyle/>
          <a:p>
            <a:pPr marL="88900" indent="1588">
              <a:spcBef>
                <a:spcPct val="50000"/>
              </a:spcBef>
            </a:pPr>
            <a:r>
              <a:rPr lang="en-GB" b="1" dirty="0" err="1" smtClean="0"/>
              <a:t>Résultat</a:t>
            </a:r>
            <a:r>
              <a:rPr lang="en-GB" b="1" dirty="0" smtClean="0"/>
              <a:t> net part du </a:t>
            </a:r>
            <a:r>
              <a:rPr lang="en-GB" b="1" dirty="0" err="1" smtClean="0"/>
              <a:t>Groupe</a:t>
            </a:r>
            <a:r>
              <a:rPr lang="en-GB" b="1" dirty="0" smtClean="0"/>
              <a:t> 1S19 (M€</a:t>
            </a:r>
            <a:r>
              <a:rPr lang="en-GB" b="1" dirty="0" smtClean="0">
                <a:solidFill>
                  <a:schemeClr val="accent4"/>
                </a:solidFill>
              </a:rPr>
              <a:t>*</a:t>
            </a:r>
            <a:r>
              <a:rPr lang="en-GB" b="1" dirty="0" smtClean="0"/>
              <a:t>)</a:t>
            </a:r>
            <a:endParaRPr lang="en-GB" b="1" dirty="0"/>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456" y="1396673"/>
            <a:ext cx="21748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ch"/>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5785" y="4912405"/>
            <a:ext cx="432000"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Uk fla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23" y="4923038"/>
            <a:ext cx="432000"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53" descr="flag_eu"/>
          <p:cNvPicPr preferRelativeResize="0">
            <a:picLocks noChangeArrowheads="1"/>
          </p:cNvPicPr>
          <p:nvPr/>
        </p:nvPicPr>
        <p:blipFill>
          <a:blip r:embed="rId7" cstate="print"/>
          <a:srcRect/>
          <a:stretch>
            <a:fillRect/>
          </a:stretch>
        </p:blipFill>
        <p:spPr bwMode="auto">
          <a:xfrm>
            <a:off x="2473059" y="4880506"/>
            <a:ext cx="432000" cy="324000"/>
          </a:xfrm>
          <a:prstGeom prst="rect">
            <a:avLst/>
          </a:prstGeom>
          <a:noFill/>
        </p:spPr>
      </p:pic>
      <p:sp>
        <p:nvSpPr>
          <p:cNvPr id="12" name="Accolade fermante 11"/>
          <p:cNvSpPr/>
          <p:nvPr/>
        </p:nvSpPr>
        <p:spPr bwMode="auto">
          <a:xfrm rot="5400000">
            <a:off x="2637045" y="2305392"/>
            <a:ext cx="210501" cy="4790906"/>
          </a:xfrm>
          <a:prstGeom prst="rightBrace">
            <a:avLst>
              <a:gd name="adj1" fmla="val 8333"/>
              <a:gd name="adj2" fmla="val 51149"/>
            </a:avLst>
          </a:prstGeom>
          <a:noFill/>
          <a:ln w="158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13" name="Accolade fermante 12"/>
          <p:cNvSpPr/>
          <p:nvPr/>
        </p:nvSpPr>
        <p:spPr bwMode="auto">
          <a:xfrm rot="5400000">
            <a:off x="6291238" y="4187573"/>
            <a:ext cx="210498" cy="1026542"/>
          </a:xfrm>
          <a:prstGeom prst="rightBrace">
            <a:avLst>
              <a:gd name="adj1" fmla="val 8333"/>
              <a:gd name="adj2" fmla="val 51149"/>
            </a:avLst>
          </a:prstGeom>
          <a:noFill/>
          <a:ln w="158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14" name="Accolade fermante 13"/>
          <p:cNvSpPr/>
          <p:nvPr/>
        </p:nvSpPr>
        <p:spPr bwMode="auto">
          <a:xfrm rot="5400000">
            <a:off x="8113079" y="4194532"/>
            <a:ext cx="210499" cy="1012628"/>
          </a:xfrm>
          <a:prstGeom prst="rightBrace">
            <a:avLst>
              <a:gd name="adj1" fmla="val 8333"/>
              <a:gd name="adj2" fmla="val 51149"/>
            </a:avLst>
          </a:prstGeom>
          <a:noFill/>
          <a:ln w="158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15" name="Freeform 5"/>
          <p:cNvSpPr>
            <a:spLocks/>
          </p:cNvSpPr>
          <p:nvPr/>
        </p:nvSpPr>
        <p:spPr bwMode="gray">
          <a:xfrm>
            <a:off x="270772" y="1655400"/>
            <a:ext cx="8684302" cy="2726766"/>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Lst>
            <a:ahLst/>
            <a:cxnLst>
              <a:cxn ang="T6">
                <a:pos x="T0" y="T1"/>
              </a:cxn>
              <a:cxn ang="T7">
                <a:pos x="T2" y="T3"/>
              </a:cxn>
              <a:cxn ang="T8">
                <a:pos x="T4" y="T5"/>
              </a:cxn>
            </a:cxnLst>
            <a:rect l="0" t="0" r="r" b="b"/>
            <a:pathLst>
              <a:path w="4944" h="590">
                <a:moveTo>
                  <a:pt x="0" y="0"/>
                </a:moveTo>
                <a:lnTo>
                  <a:pt x="0" y="590"/>
                </a:lnTo>
                <a:lnTo>
                  <a:pt x="4944" y="590"/>
                </a:lnTo>
              </a:path>
            </a:pathLst>
          </a:custGeom>
          <a:noFill/>
          <a:ln w="9525" cap="flat" cmpd="sng">
            <a:solidFill>
              <a:srgbClr val="DDDDDD"/>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smtClean="0">
              <a:ln>
                <a:noFill/>
              </a:ln>
              <a:solidFill>
                <a:srgbClr val="333333"/>
              </a:solidFill>
              <a:effectLst/>
              <a:uLnTx/>
              <a:uFillTx/>
              <a:cs typeface="Arial" charset="0"/>
            </a:endParaRPr>
          </a:p>
        </p:txBody>
      </p:sp>
      <p:cxnSp>
        <p:nvCxnSpPr>
          <p:cNvPr id="3" name="Connecteur droit 2"/>
          <p:cNvCxnSpPr/>
          <p:nvPr/>
        </p:nvCxnSpPr>
        <p:spPr bwMode="auto">
          <a:xfrm flipH="1">
            <a:off x="5870672" y="2162175"/>
            <a:ext cx="417267" cy="200025"/>
          </a:xfrm>
          <a:prstGeom prst="line">
            <a:avLst/>
          </a:prstGeom>
          <a:noFill/>
          <a:ln w="25400" cap="flat" cmpd="sng" algn="ctr">
            <a:solidFill>
              <a:schemeClr val="bg1"/>
            </a:solidFill>
            <a:prstDash val="solid"/>
            <a:round/>
            <a:headEnd type="none" w="med" len="med"/>
            <a:tailEnd type="none" w="med" len="med"/>
          </a:ln>
          <a:effectLst/>
        </p:spPr>
      </p:cxnSp>
      <p:cxnSp>
        <p:nvCxnSpPr>
          <p:cNvPr id="18" name="Connecteur droit 17"/>
          <p:cNvCxnSpPr/>
          <p:nvPr/>
        </p:nvCxnSpPr>
        <p:spPr bwMode="auto">
          <a:xfrm flipH="1">
            <a:off x="5880197" y="2238375"/>
            <a:ext cx="417267" cy="200025"/>
          </a:xfrm>
          <a:prstGeom prst="line">
            <a:avLst/>
          </a:prstGeom>
          <a:noFill/>
          <a:ln w="25400" cap="flat" cmpd="sng" algn="ctr">
            <a:solidFill>
              <a:schemeClr val="bg1"/>
            </a:solidFill>
            <a:prstDash val="solid"/>
            <a:round/>
            <a:headEnd type="none" w="med" len="med"/>
            <a:tailEnd type="none" w="med" len="med"/>
          </a:ln>
          <a:effectLst/>
        </p:spPr>
      </p:cxnSp>
      <p:sp>
        <p:nvSpPr>
          <p:cNvPr id="16" name="Rectangle 26"/>
          <p:cNvSpPr>
            <a:spLocks noChangeArrowheads="1"/>
          </p:cNvSpPr>
          <p:nvPr/>
        </p:nvSpPr>
        <p:spPr bwMode="auto">
          <a:xfrm>
            <a:off x="1774288" y="5744710"/>
            <a:ext cx="5580584" cy="46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184150" algn="ctr">
              <a:spcBef>
                <a:spcPct val="50000"/>
              </a:spcBef>
            </a:pPr>
            <a:r>
              <a:rPr lang="fr-FR" sz="2000" b="1" dirty="0" smtClean="0">
                <a:solidFill>
                  <a:srgbClr val="000000"/>
                </a:solidFill>
              </a:rPr>
              <a:t>Forte capacité bénéficiaire </a:t>
            </a:r>
            <a:endParaRPr lang="fr-FR" sz="2000" b="1" dirty="0">
              <a:solidFill>
                <a:srgbClr val="000000"/>
              </a:solidFill>
            </a:endParaRPr>
          </a:p>
        </p:txBody>
      </p:sp>
      <p:pic>
        <p:nvPicPr>
          <p:cNvPr id="17"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881" y="5805005"/>
            <a:ext cx="3619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6"/>
          <p:cNvSpPr txBox="1">
            <a:spLocks noChangeArrowheads="1"/>
          </p:cNvSpPr>
          <p:nvPr/>
        </p:nvSpPr>
        <p:spPr bwMode="auto">
          <a:xfrm>
            <a:off x="258881" y="6275170"/>
            <a:ext cx="8861989" cy="19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46800" rIns="36000" bIns="46800">
            <a:spAutoFit/>
          </a:bodyPr>
          <a:lstStyle>
            <a:defPPr>
              <a:defRPr lang="fr-FR"/>
            </a:defPPr>
            <a:lvl1pPr algn="r" eaLnBrk="1" hangingPunct="1">
              <a:lnSpc>
                <a:spcPct val="80000"/>
              </a:lnSpc>
              <a:spcBef>
                <a:spcPct val="50000"/>
              </a:spcBef>
              <a:defRPr sz="900" i="1">
                <a:solidFill>
                  <a:schemeClr val="tx2"/>
                </a:solidFill>
                <a:latin typeface="+mj-lt"/>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en-US" sz="800" dirty="0" smtClean="0">
                <a:solidFill>
                  <a:schemeClr val="accent4"/>
                </a:solidFill>
              </a:rPr>
              <a:t>*</a:t>
            </a:r>
            <a:r>
              <a:rPr lang="fr-FR" sz="800" dirty="0">
                <a:solidFill>
                  <a:schemeClr val="accent4"/>
                </a:solidFill>
              </a:rPr>
              <a:t>Taux de </a:t>
            </a:r>
            <a:r>
              <a:rPr lang="fr-FR" sz="800" dirty="0" smtClean="0">
                <a:solidFill>
                  <a:schemeClr val="accent4"/>
                </a:solidFill>
              </a:rPr>
              <a:t>change moyens</a:t>
            </a:r>
            <a:endParaRPr lang="fr-FR" sz="800" dirty="0">
              <a:solidFill>
                <a:schemeClr val="accent4"/>
              </a:solidFill>
            </a:endParaRPr>
          </a:p>
        </p:txBody>
      </p:sp>
      <p:sp>
        <p:nvSpPr>
          <p:cNvPr id="20" name="Rectangle 19"/>
          <p:cNvSpPr/>
          <p:nvPr/>
        </p:nvSpPr>
        <p:spPr>
          <a:xfrm>
            <a:off x="6352456" y="5289886"/>
            <a:ext cx="1955985" cy="276999"/>
          </a:xfrm>
          <a:prstGeom prst="rect">
            <a:avLst/>
          </a:prstGeom>
        </p:spPr>
        <p:txBody>
          <a:bodyPr wrap="none">
            <a:spAutoFit/>
          </a:bodyPr>
          <a:lstStyle/>
          <a:p>
            <a:r>
              <a:rPr lang="en-GB" sz="1200" b="1" i="1" dirty="0" err="1" smtClean="0">
                <a:solidFill>
                  <a:schemeClr val="bg1">
                    <a:lumMod val="65000"/>
                  </a:schemeClr>
                </a:solidFill>
              </a:rPr>
              <a:t>Banques</a:t>
            </a:r>
            <a:r>
              <a:rPr lang="en-GB" sz="1200" b="1" i="1" dirty="0" smtClean="0">
                <a:solidFill>
                  <a:schemeClr val="bg1">
                    <a:lumMod val="65000"/>
                  </a:schemeClr>
                </a:solidFill>
              </a:rPr>
              <a:t> hors Eurozone</a:t>
            </a:r>
            <a:endParaRPr lang="en-GB" sz="1200" i="1" dirty="0">
              <a:solidFill>
                <a:schemeClr val="bg1">
                  <a:lumMod val="65000"/>
                </a:schemeClr>
              </a:solidFill>
            </a:endParaRPr>
          </a:p>
        </p:txBody>
      </p:sp>
      <p:sp>
        <p:nvSpPr>
          <p:cNvPr id="22" name="Rectangle 21"/>
          <p:cNvSpPr/>
          <p:nvPr/>
        </p:nvSpPr>
        <p:spPr>
          <a:xfrm>
            <a:off x="1893358" y="5298275"/>
            <a:ext cx="1579278" cy="276999"/>
          </a:xfrm>
          <a:prstGeom prst="rect">
            <a:avLst/>
          </a:prstGeom>
        </p:spPr>
        <p:txBody>
          <a:bodyPr wrap="none">
            <a:spAutoFit/>
          </a:bodyPr>
          <a:lstStyle/>
          <a:p>
            <a:r>
              <a:rPr lang="en-GB" sz="1200" b="1" i="1" dirty="0" err="1" smtClean="0">
                <a:solidFill>
                  <a:schemeClr val="bg1">
                    <a:lumMod val="65000"/>
                  </a:schemeClr>
                </a:solidFill>
              </a:rPr>
              <a:t>Banques</a:t>
            </a:r>
            <a:r>
              <a:rPr lang="en-GB" sz="1200" b="1" i="1" dirty="0" smtClean="0">
                <a:solidFill>
                  <a:schemeClr val="bg1">
                    <a:lumMod val="65000"/>
                  </a:schemeClr>
                </a:solidFill>
              </a:rPr>
              <a:t> Eurozone</a:t>
            </a:r>
            <a:endParaRPr lang="en-GB" sz="1200" i="1" dirty="0">
              <a:solidFill>
                <a:schemeClr val="bg1">
                  <a:lumMod val="65000"/>
                </a:schemeClr>
              </a:solidFill>
            </a:endParaRPr>
          </a:p>
        </p:txBody>
      </p:sp>
    </p:spTree>
    <p:extLst>
      <p:ext uri="{BB962C8B-B14F-4D97-AF65-F5344CB8AC3E}">
        <p14:creationId xmlns:p14="http://schemas.microsoft.com/office/powerpoint/2010/main" val="3774466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ce réservé du contenu 41"/>
          <p:cNvSpPr>
            <a:spLocks noGrp="1"/>
          </p:cNvSpPr>
          <p:nvPr>
            <p:ph idx="1"/>
          </p:nvPr>
        </p:nvSpPr>
        <p:spPr>
          <a:xfrm>
            <a:off x="1665593" y="3732143"/>
            <a:ext cx="6405309" cy="141425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Char char=""/>
            </a:pPr>
            <a:r>
              <a:rPr lang="fr-FR" sz="1400" dirty="0" smtClean="0">
                <a:solidFill>
                  <a:schemeClr val="tx2"/>
                </a:solidFill>
              </a:rPr>
              <a:t>Ratio CET1 : 11,9% </a:t>
            </a:r>
          </a:p>
          <a:p>
            <a:pPr>
              <a:buFont typeface="Wingdings" panose="05000000000000000000" pitchFamily="2" charset="2"/>
              <a:buChar char=""/>
            </a:pPr>
            <a:endParaRPr lang="fr-FR" sz="500" dirty="0" smtClean="0">
              <a:solidFill>
                <a:schemeClr val="tx2"/>
              </a:solidFill>
            </a:endParaRPr>
          </a:p>
          <a:p>
            <a:r>
              <a:rPr lang="fr-FR" sz="1400" dirty="0" smtClean="0">
                <a:solidFill>
                  <a:schemeClr val="tx2"/>
                </a:solidFill>
              </a:rPr>
              <a:t>Ratio de levier* : </a:t>
            </a:r>
            <a:r>
              <a:rPr lang="fr-FR" sz="1400" dirty="0" smtClean="0">
                <a:solidFill>
                  <a:srgbClr val="000000"/>
                </a:solidFill>
              </a:rPr>
              <a:t>4,1%</a:t>
            </a:r>
            <a:r>
              <a:rPr lang="fr-FR" sz="1400" dirty="0" smtClean="0">
                <a:solidFill>
                  <a:schemeClr val="tx2"/>
                </a:solidFill>
              </a:rPr>
              <a:t> </a:t>
            </a:r>
          </a:p>
          <a:p>
            <a:pPr marL="0" indent="0">
              <a:buNone/>
            </a:pPr>
            <a:endParaRPr lang="fr-FR" sz="500" dirty="0" smtClean="0">
              <a:solidFill>
                <a:schemeClr val="tx2"/>
              </a:solidFill>
            </a:endParaRPr>
          </a:p>
          <a:p>
            <a:r>
              <a:rPr lang="fr-FR" sz="1400" dirty="0" smtClean="0">
                <a:solidFill>
                  <a:schemeClr val="tx2"/>
                </a:solidFill>
              </a:rPr>
              <a:t>Réserve de liquidité immédiatement disponible : 330 Md€**</a:t>
            </a:r>
            <a:r>
              <a:rPr lang="fr-FR" sz="1400" baseline="30000" dirty="0" smtClean="0">
                <a:solidFill>
                  <a:schemeClr val="tx2"/>
                </a:solidFill>
              </a:rPr>
              <a:t> </a:t>
            </a:r>
            <a:br>
              <a:rPr lang="fr-FR" sz="1400" baseline="30000" dirty="0" smtClean="0">
                <a:solidFill>
                  <a:schemeClr val="tx2"/>
                </a:solidFill>
              </a:rPr>
            </a:br>
            <a:r>
              <a:rPr lang="fr-FR" sz="1400" dirty="0" smtClean="0">
                <a:solidFill>
                  <a:schemeClr val="tx2"/>
                </a:solidFill>
              </a:rPr>
              <a:t>(308 Md€ au 31.12.18)</a:t>
            </a:r>
          </a:p>
          <a:p>
            <a:pPr lvl="1"/>
            <a:r>
              <a:rPr lang="fr-FR" sz="1200" dirty="0" smtClean="0">
                <a:solidFill>
                  <a:schemeClr val="tx2"/>
                </a:solidFill>
              </a:rPr>
              <a:t>Marge de manœuvre &gt; 1 an par rapport aux ressources de marché</a:t>
            </a:r>
            <a:endParaRPr lang="fr-FR" sz="1200" dirty="0">
              <a:solidFill>
                <a:schemeClr val="tx2"/>
              </a:solidFill>
            </a:endParaRPr>
          </a:p>
        </p:txBody>
      </p:sp>
      <p:sp>
        <p:nvSpPr>
          <p:cNvPr id="20485" name="Rectangle 3"/>
          <p:cNvSpPr>
            <a:spLocks noGrp="1" noChangeArrowheads="1"/>
          </p:cNvSpPr>
          <p:nvPr>
            <p:ph type="title"/>
          </p:nvPr>
        </p:nvSpPr>
        <p:spPr>
          <a:xfrm>
            <a:off x="648000" y="72000"/>
            <a:ext cx="7785100" cy="828675"/>
          </a:xfrm>
        </p:spPr>
        <p:txBody>
          <a:bodyPr lIns="72000"/>
          <a:lstStyle/>
          <a:p>
            <a:r>
              <a:rPr lang="fr-FR" dirty="0" smtClean="0">
                <a:solidFill>
                  <a:schemeClr val="tx2"/>
                </a:solidFill>
              </a:rPr>
              <a:t>Structure financière au 30.06.2019</a:t>
            </a:r>
          </a:p>
        </p:txBody>
      </p:sp>
      <p:sp>
        <p:nvSpPr>
          <p:cNvPr id="20487" name="Rectangle 4"/>
          <p:cNvSpPr>
            <a:spLocks noChangeArrowheads="1"/>
          </p:cNvSpPr>
          <p:nvPr/>
        </p:nvSpPr>
        <p:spPr bwMode="auto">
          <a:xfrm>
            <a:off x="2048933" y="5548871"/>
            <a:ext cx="5046134" cy="46800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184150" algn="ctr">
              <a:spcBef>
                <a:spcPct val="50000"/>
              </a:spcBef>
            </a:pPr>
            <a:r>
              <a:rPr lang="fr-FR" sz="2000" b="1" dirty="0" smtClean="0">
                <a:solidFill>
                  <a:schemeClr val="tx2"/>
                </a:solidFill>
              </a:rPr>
              <a:t>Structure financière très solide</a:t>
            </a:r>
            <a:endParaRPr lang="fr-FR" sz="2000" b="1" dirty="0">
              <a:solidFill>
                <a:schemeClr val="tx2"/>
              </a:solidFill>
            </a:endParaRPr>
          </a:p>
        </p:txBody>
      </p:sp>
      <p:pic>
        <p:nvPicPr>
          <p:cNvPr id="205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093" y="5619849"/>
            <a:ext cx="3619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Graphique 22"/>
          <p:cNvGraphicFramePr>
            <a:graphicFrameLocks/>
          </p:cNvGraphicFramePr>
          <p:nvPr>
            <p:extLst>
              <p:ext uri="{D42A27DB-BD31-4B8C-83A1-F6EECF244321}">
                <p14:modId xmlns:p14="http://schemas.microsoft.com/office/powerpoint/2010/main" val="2633489734"/>
              </p:ext>
            </p:extLst>
          </p:nvPr>
        </p:nvGraphicFramePr>
        <p:xfrm>
          <a:off x="5724707" y="1806881"/>
          <a:ext cx="2540793" cy="1537547"/>
        </p:xfrm>
        <a:graphic>
          <a:graphicData uri="http://schemas.openxmlformats.org/drawingml/2006/chart">
            <c:chart xmlns:c="http://schemas.openxmlformats.org/drawingml/2006/chart" xmlns:r="http://schemas.openxmlformats.org/officeDocument/2006/relationships" r:id="rId4"/>
          </a:graphicData>
        </a:graphic>
      </p:graphicFrame>
      <p:sp>
        <p:nvSpPr>
          <p:cNvPr id="16" name="Freeform 10"/>
          <p:cNvSpPr>
            <a:spLocks/>
          </p:cNvSpPr>
          <p:nvPr/>
        </p:nvSpPr>
        <p:spPr bwMode="gray">
          <a:xfrm>
            <a:off x="5699102" y="1525789"/>
            <a:ext cx="2448000" cy="1590100"/>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chemeClr val="tx2"/>
              </a:solidFill>
            </a:endParaRPr>
          </a:p>
        </p:txBody>
      </p:sp>
      <p:sp>
        <p:nvSpPr>
          <p:cNvPr id="17" name="Rectangle 11"/>
          <p:cNvSpPr>
            <a:spLocks noChangeArrowheads="1"/>
          </p:cNvSpPr>
          <p:nvPr/>
        </p:nvSpPr>
        <p:spPr bwMode="auto">
          <a:xfrm>
            <a:off x="5699103" y="1246388"/>
            <a:ext cx="2448000" cy="324000"/>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p>
            <a:pPr marL="88900" indent="1588">
              <a:spcBef>
                <a:spcPct val="50000"/>
              </a:spcBef>
            </a:pPr>
            <a:r>
              <a:rPr lang="fr-FR" sz="1200" b="1" dirty="0" smtClean="0">
                <a:solidFill>
                  <a:schemeClr val="tx2"/>
                </a:solidFill>
              </a:rPr>
              <a:t>Réserve de liquidité </a:t>
            </a:r>
            <a:r>
              <a:rPr lang="fr-FR" sz="1000" b="1" dirty="0" smtClean="0">
                <a:solidFill>
                  <a:schemeClr val="tx2"/>
                </a:solidFill>
              </a:rPr>
              <a:t>(Md€)</a:t>
            </a:r>
            <a:r>
              <a:rPr lang="fr-FR" sz="1200" b="1" dirty="0" smtClean="0">
                <a:solidFill>
                  <a:schemeClr val="tx2"/>
                </a:solidFill>
              </a:rPr>
              <a:t>**</a:t>
            </a:r>
            <a:endParaRPr lang="fr-FR" sz="1200" b="1" dirty="0">
              <a:solidFill>
                <a:schemeClr val="tx2"/>
              </a:solidFill>
            </a:endParaRPr>
          </a:p>
        </p:txBody>
      </p:sp>
      <p:pic>
        <p:nvPicPr>
          <p:cNvPr id="1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328" y="1303539"/>
            <a:ext cx="21748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0"/>
          <p:cNvSpPr>
            <a:spLocks noChangeAspect="1" noChangeArrowheads="1"/>
          </p:cNvSpPr>
          <p:nvPr/>
        </p:nvSpPr>
        <p:spPr bwMode="auto">
          <a:xfrm>
            <a:off x="219075" y="6094017"/>
            <a:ext cx="8921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0" lvl="1" algn="r"/>
            <a:r>
              <a:rPr lang="fr-FR" sz="700" i="1" dirty="0" smtClean="0">
                <a:latin typeface="+mj-lt"/>
              </a:rPr>
              <a:t>* Calculé conformément à l’acte délégué de la CE du 10.10.2014 sur l’ensemble des fonds </a:t>
            </a:r>
            <a:r>
              <a:rPr lang="fr-FR" sz="700" i="1" dirty="0">
                <a:latin typeface="+mj-lt"/>
              </a:rPr>
              <a:t>propres </a:t>
            </a:r>
            <a:r>
              <a:rPr lang="fr-FR" sz="700" i="1" dirty="0" err="1">
                <a:latin typeface="+mj-lt"/>
              </a:rPr>
              <a:t>Tier</a:t>
            </a:r>
            <a:r>
              <a:rPr lang="fr-FR" sz="700" i="1" dirty="0">
                <a:latin typeface="+mj-lt"/>
              </a:rPr>
              <a:t> </a:t>
            </a:r>
            <a:r>
              <a:rPr lang="fr-FR" sz="700" i="1" dirty="0" smtClean="0">
                <a:latin typeface="+mj-lt"/>
              </a:rPr>
              <a:t>1 ; </a:t>
            </a:r>
            <a:r>
              <a:rPr lang="fr-FR" sz="700" i="1" dirty="0">
                <a:latin typeface="+mj-lt"/>
              </a:rPr>
              <a:t/>
            </a:r>
            <a:br>
              <a:rPr lang="fr-FR" sz="700" i="1" dirty="0">
                <a:latin typeface="+mj-lt"/>
              </a:rPr>
            </a:br>
            <a:r>
              <a:rPr lang="fr-FR" sz="700" i="1" dirty="0" smtClean="0">
                <a:latin typeface="+mj-lt"/>
              </a:rPr>
              <a:t>** </a:t>
            </a:r>
            <a:r>
              <a:rPr lang="fr-FR" sz="700" i="1" dirty="0">
                <a:latin typeface="+mj-lt"/>
              </a:rPr>
              <a:t>Actifs liquides de marché ou éligibles en banques centrales (« </a:t>
            </a:r>
            <a:r>
              <a:rPr lang="fr-FR" sz="700" i="1" dirty="0" err="1">
                <a:latin typeface="+mj-lt"/>
              </a:rPr>
              <a:t>counterbalancing</a:t>
            </a:r>
            <a:r>
              <a:rPr lang="fr-FR" sz="700" i="1" dirty="0">
                <a:latin typeface="+mj-lt"/>
              </a:rPr>
              <a:t> </a:t>
            </a:r>
            <a:r>
              <a:rPr lang="fr-FR" sz="700" i="1" dirty="0" err="1">
                <a:latin typeface="+mj-lt"/>
              </a:rPr>
              <a:t>capacity</a:t>
            </a:r>
            <a:r>
              <a:rPr lang="fr-FR" sz="700" i="1" dirty="0">
                <a:latin typeface="+mj-lt"/>
              </a:rPr>
              <a:t> ») tenant compte des règles prudentielles, notamment américaines, et diminués des besoins intra-journaliers des systèmes de </a:t>
            </a:r>
            <a:r>
              <a:rPr lang="fr-FR" sz="700" i="1" dirty="0" smtClean="0">
                <a:latin typeface="+mj-lt"/>
              </a:rPr>
              <a:t>paiement</a:t>
            </a:r>
            <a:endParaRPr lang="fr-FR" sz="700" i="1" dirty="0">
              <a:latin typeface="+mj-lt"/>
            </a:endParaRPr>
          </a:p>
        </p:txBody>
      </p:sp>
      <p:graphicFrame>
        <p:nvGraphicFramePr>
          <p:cNvPr id="24" name="Graphique 22"/>
          <p:cNvGraphicFramePr>
            <a:graphicFrameLocks/>
          </p:cNvGraphicFramePr>
          <p:nvPr>
            <p:extLst>
              <p:ext uri="{D42A27DB-BD31-4B8C-83A1-F6EECF244321}">
                <p14:modId xmlns:p14="http://schemas.microsoft.com/office/powerpoint/2010/main" val="3595624553"/>
              </p:ext>
            </p:extLst>
          </p:nvPr>
        </p:nvGraphicFramePr>
        <p:xfrm>
          <a:off x="1362257" y="1737879"/>
          <a:ext cx="2540793" cy="1625600"/>
        </p:xfrm>
        <a:graphic>
          <a:graphicData uri="http://schemas.openxmlformats.org/drawingml/2006/chart">
            <c:chart xmlns:c="http://schemas.openxmlformats.org/drawingml/2006/chart" xmlns:r="http://schemas.openxmlformats.org/officeDocument/2006/relationships" r:id="rId6"/>
          </a:graphicData>
        </a:graphic>
      </p:graphicFrame>
      <p:sp>
        <p:nvSpPr>
          <p:cNvPr id="25" name="Freeform 10"/>
          <p:cNvSpPr>
            <a:spLocks/>
          </p:cNvSpPr>
          <p:nvPr/>
        </p:nvSpPr>
        <p:spPr bwMode="gray">
          <a:xfrm>
            <a:off x="1336652" y="1518169"/>
            <a:ext cx="2448000" cy="1597720"/>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chemeClr val="tx2"/>
              </a:solidFill>
            </a:endParaRPr>
          </a:p>
        </p:txBody>
      </p:sp>
      <p:sp>
        <p:nvSpPr>
          <p:cNvPr id="26" name="Rectangle 11"/>
          <p:cNvSpPr>
            <a:spLocks noChangeArrowheads="1"/>
          </p:cNvSpPr>
          <p:nvPr/>
        </p:nvSpPr>
        <p:spPr bwMode="auto">
          <a:xfrm>
            <a:off x="1336653" y="1246388"/>
            <a:ext cx="2448000" cy="324000"/>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p>
            <a:pPr marL="88900" indent="1588">
              <a:spcBef>
                <a:spcPct val="50000"/>
              </a:spcBef>
            </a:pPr>
            <a:r>
              <a:rPr lang="fr-FR" sz="1200" b="1" dirty="0" smtClean="0">
                <a:solidFill>
                  <a:schemeClr val="tx2"/>
                </a:solidFill>
              </a:rPr>
              <a:t>Ratio CET1 </a:t>
            </a:r>
            <a:endParaRPr lang="fr-FR" sz="1200" b="1" dirty="0">
              <a:solidFill>
                <a:schemeClr val="tx2"/>
              </a:solidFill>
            </a:endParaRPr>
          </a:p>
        </p:txBody>
      </p:sp>
      <p:pic>
        <p:nvPicPr>
          <p:cNvPr id="2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878" y="1295919"/>
            <a:ext cx="21748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030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4"/>
          <p:cNvSpPr/>
          <p:nvPr/>
        </p:nvSpPr>
        <p:spPr bwMode="auto">
          <a:xfrm>
            <a:off x="5436977" y="72077"/>
            <a:ext cx="1438274" cy="762000"/>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fr-FR" sz="800" b="1" dirty="0" smtClean="0">
                <a:solidFill>
                  <a:schemeClr val="tx2"/>
                </a:solidFill>
                <a:latin typeface="+mj-lt"/>
              </a:rPr>
              <a:t>5 leviers pour une nouvelle expérience clients &amp; une banque plus digitale et efficace</a:t>
            </a:r>
          </a:p>
        </p:txBody>
      </p:sp>
      <p:sp>
        <p:nvSpPr>
          <p:cNvPr id="13315" name="Rectangle 2"/>
          <p:cNvSpPr>
            <a:spLocks noGrp="1" noChangeArrowheads="1"/>
          </p:cNvSpPr>
          <p:nvPr>
            <p:ph type="title" idx="4294967295"/>
          </p:nvPr>
        </p:nvSpPr>
        <p:spPr bwMode="gray">
          <a:xfrm>
            <a:off x="648000" y="73025"/>
            <a:ext cx="8483600" cy="828675"/>
          </a:xfrm>
        </p:spPr>
        <p:txBody>
          <a:bodyPr lIns="72000"/>
          <a:lstStyle/>
          <a:p>
            <a:pPr eaLnBrk="1" hangingPunct="1"/>
            <a:r>
              <a:rPr lang="fr-FR" dirty="0" smtClean="0">
                <a:solidFill>
                  <a:schemeClr val="tx2"/>
                </a:solidFill>
              </a:rPr>
              <a:t>Plan de transformation 2020</a:t>
            </a:r>
          </a:p>
        </p:txBody>
      </p:sp>
      <p:sp>
        <p:nvSpPr>
          <p:cNvPr id="56" name="Rectangle 55"/>
          <p:cNvSpPr/>
          <p:nvPr/>
        </p:nvSpPr>
        <p:spPr bwMode="auto">
          <a:xfrm>
            <a:off x="6928921" y="81886"/>
            <a:ext cx="2133191" cy="756000"/>
          </a:xfrm>
          <a:prstGeom prst="rect">
            <a:avLst/>
          </a:prstGeom>
          <a:noFill/>
          <a:ln w="19050" cap="flat" cmpd="sng" algn="ctr">
            <a:solidFill>
              <a:schemeClr val="accent1"/>
            </a:solidFill>
            <a:prstDash val="solid"/>
            <a:round/>
            <a:headEnd type="none" w="med" len="med"/>
            <a:tailEnd type="none" w="med" len="med"/>
          </a:ln>
          <a:effectLst/>
        </p:spPr>
        <p:txBody>
          <a:bodyPr vert="horz" wrap="square" lIns="36000" tIns="45720" rIns="36000" bIns="45720" numCol="1" rtlCol="0" anchor="ctr" anchorCtr="1" compatLnSpc="1">
            <a:prstTxWarp prst="textNoShape">
              <a:avLst/>
            </a:prstTxWarp>
          </a:bodyPr>
          <a:lstStyle/>
          <a:p>
            <a:pPr marL="228600" indent="-228600">
              <a:spcBef>
                <a:spcPts val="0"/>
              </a:spcBef>
              <a:buFont typeface="+mj-lt"/>
              <a:buAutoNum type="arabicPeriod"/>
            </a:pPr>
            <a:r>
              <a:rPr lang="fr-FR" sz="800" b="1" dirty="0" smtClean="0">
                <a:solidFill>
                  <a:schemeClr val="tx2"/>
                </a:solidFill>
                <a:latin typeface="+mj-lt"/>
              </a:rPr>
              <a:t>Nouveaux parcours clients</a:t>
            </a:r>
          </a:p>
          <a:p>
            <a:pPr marL="228600" indent="-228600">
              <a:spcBef>
                <a:spcPts val="0"/>
              </a:spcBef>
              <a:buFont typeface="+mj-lt"/>
              <a:buAutoNum type="arabicPeriod"/>
            </a:pPr>
            <a:r>
              <a:rPr lang="fr-FR" sz="800" b="1" dirty="0" smtClean="0">
                <a:solidFill>
                  <a:schemeClr val="tx2"/>
                </a:solidFill>
                <a:latin typeface="+mj-lt"/>
              </a:rPr>
              <a:t>Faire évoluer le modèle opérationnel</a:t>
            </a:r>
          </a:p>
          <a:p>
            <a:pPr marL="228600" indent="-228600">
              <a:spcBef>
                <a:spcPts val="0"/>
              </a:spcBef>
              <a:buFont typeface="+mj-lt"/>
              <a:buAutoNum type="arabicPeriod"/>
            </a:pPr>
            <a:r>
              <a:rPr lang="fr-FR" sz="800" b="1" dirty="0" smtClean="0">
                <a:solidFill>
                  <a:schemeClr val="tx2"/>
                </a:solidFill>
                <a:latin typeface="+mj-lt"/>
              </a:rPr>
              <a:t>Adapter les systèmes d’informations</a:t>
            </a:r>
          </a:p>
          <a:p>
            <a:pPr marL="228600" marR="0" indent="-228600" defTabSz="914400" rtl="0" eaLnBrk="1" fontAlgn="base" latinLnBrk="0" hangingPunct="1">
              <a:lnSpc>
                <a:spcPct val="100000"/>
              </a:lnSpc>
              <a:spcBef>
                <a:spcPts val="0"/>
              </a:spcBef>
              <a:spcAft>
                <a:spcPct val="0"/>
              </a:spcAft>
              <a:buClrTx/>
              <a:buSzTx/>
              <a:buFont typeface="+mj-lt"/>
              <a:buAutoNum type="arabicPeriod"/>
              <a:tabLst/>
            </a:pPr>
            <a:r>
              <a:rPr lang="fr-FR" sz="800" b="1" dirty="0" smtClean="0">
                <a:solidFill>
                  <a:schemeClr val="tx2"/>
                </a:solidFill>
                <a:latin typeface="+mj-lt"/>
              </a:rPr>
              <a:t>Mieux utiliser les données au service des clients</a:t>
            </a:r>
          </a:p>
          <a:p>
            <a:pPr marL="228600" indent="-228600">
              <a:spcBef>
                <a:spcPts val="0"/>
              </a:spcBef>
              <a:buFont typeface="+mj-lt"/>
              <a:buAutoNum type="arabicPeriod"/>
            </a:pPr>
            <a:r>
              <a:rPr lang="fr-FR" sz="800" b="1" dirty="0" smtClean="0">
                <a:solidFill>
                  <a:schemeClr val="tx2"/>
                </a:solidFill>
                <a:latin typeface="+mj-lt"/>
              </a:rPr>
              <a:t>Travailler différemment</a:t>
            </a:r>
            <a:endParaRPr kumimoji="0" lang="fr-FR" sz="800" b="1" i="0" u="none" strike="noStrike" cap="none" normalizeH="0" dirty="0">
              <a:ln>
                <a:noFill/>
              </a:ln>
              <a:solidFill>
                <a:schemeClr val="tx2"/>
              </a:solidFill>
              <a:effectLst/>
              <a:latin typeface="+mj-lt"/>
            </a:endParaRPr>
          </a:p>
        </p:txBody>
      </p:sp>
      <p:sp>
        <p:nvSpPr>
          <p:cNvPr id="28" name="Rectangle 6"/>
          <p:cNvSpPr>
            <a:spLocks noChangeArrowheads="1"/>
          </p:cNvSpPr>
          <p:nvPr/>
        </p:nvSpPr>
        <p:spPr bwMode="auto">
          <a:xfrm>
            <a:off x="1026495" y="5639795"/>
            <a:ext cx="7322976" cy="67633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180975" algn="ctr">
              <a:spcBef>
                <a:spcPct val="50000"/>
              </a:spcBef>
            </a:pPr>
            <a:r>
              <a:rPr lang="fr-FR" sz="2000" b="1" dirty="0">
                <a:solidFill>
                  <a:schemeClr val="tx2"/>
                </a:solidFill>
              </a:rPr>
              <a:t>Des économies de coûts récurrentes revues à la hausse</a:t>
            </a:r>
            <a:br>
              <a:rPr lang="fr-FR" sz="2000" b="1" dirty="0">
                <a:solidFill>
                  <a:schemeClr val="tx2"/>
                </a:solidFill>
              </a:rPr>
            </a:br>
            <a:r>
              <a:rPr lang="fr-FR" sz="2000" b="1" dirty="0">
                <a:solidFill>
                  <a:schemeClr val="tx2"/>
                </a:solidFill>
              </a:rPr>
              <a:t>pour générer un effet de ciseau positif dans chaque pôle </a:t>
            </a:r>
          </a:p>
        </p:txBody>
      </p:sp>
      <p:pic>
        <p:nvPicPr>
          <p:cNvPr id="3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847" y="5823605"/>
            <a:ext cx="324000" cy="31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 name="Object 21"/>
          <p:cNvGraphicFramePr>
            <a:graphicFrameLocks/>
          </p:cNvGraphicFramePr>
          <p:nvPr>
            <p:extLst>
              <p:ext uri="{D42A27DB-BD31-4B8C-83A1-F6EECF244321}">
                <p14:modId xmlns:p14="http://schemas.microsoft.com/office/powerpoint/2010/main" val="1362404587"/>
              </p:ext>
            </p:extLst>
          </p:nvPr>
        </p:nvGraphicFramePr>
        <p:xfrm>
          <a:off x="5317999" y="2753800"/>
          <a:ext cx="3040997" cy="1795181"/>
        </p:xfrm>
        <a:graphic>
          <a:graphicData uri="http://schemas.openxmlformats.org/drawingml/2006/chart">
            <c:chart xmlns:c="http://schemas.openxmlformats.org/drawingml/2006/chart" xmlns:r="http://schemas.openxmlformats.org/officeDocument/2006/relationships" r:id="rId4"/>
          </a:graphicData>
        </a:graphic>
      </p:graphicFrame>
      <p:sp>
        <p:nvSpPr>
          <p:cNvPr id="35" name="Freeform 15"/>
          <p:cNvSpPr>
            <a:spLocks/>
          </p:cNvSpPr>
          <p:nvPr/>
        </p:nvSpPr>
        <p:spPr bwMode="gray">
          <a:xfrm>
            <a:off x="5332622" y="2318405"/>
            <a:ext cx="3319672" cy="1996002"/>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Lst>
            <a:ahLst/>
            <a:cxnLst>
              <a:cxn ang="T6">
                <a:pos x="T0" y="T1"/>
              </a:cxn>
              <a:cxn ang="T7">
                <a:pos x="T2" y="T3"/>
              </a:cxn>
              <a:cxn ang="T8">
                <a:pos x="T4" y="T5"/>
              </a:cxn>
            </a:cxnLst>
            <a:rect l="0" t="0" r="r" b="b"/>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chemeClr val="tx2"/>
              </a:solidFill>
            </a:endParaRPr>
          </a:p>
        </p:txBody>
      </p:sp>
      <p:sp>
        <p:nvSpPr>
          <p:cNvPr id="36" name="Rectangle 16"/>
          <p:cNvSpPr>
            <a:spLocks noChangeArrowheads="1"/>
          </p:cNvSpPr>
          <p:nvPr/>
        </p:nvSpPr>
        <p:spPr bwMode="auto">
          <a:xfrm>
            <a:off x="5332622" y="2093197"/>
            <a:ext cx="3319672" cy="468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p>
            <a:pPr marL="85725"/>
            <a:r>
              <a:rPr lang="fr-FR" sz="1200" b="1" dirty="0" smtClean="0">
                <a:solidFill>
                  <a:schemeClr val="tx2"/>
                </a:solidFill>
              </a:rPr>
              <a:t>Impact total brut positif sur les coûts </a:t>
            </a:r>
            <a:br>
              <a:rPr lang="fr-FR" sz="1200" b="1" dirty="0" smtClean="0">
                <a:solidFill>
                  <a:schemeClr val="tx2"/>
                </a:solidFill>
              </a:rPr>
            </a:br>
            <a:r>
              <a:rPr lang="fr-FR" sz="1200" b="1" dirty="0" smtClean="0">
                <a:solidFill>
                  <a:schemeClr val="tx2"/>
                </a:solidFill>
              </a:rPr>
              <a:t>en 2019 &amp; 2020 (A/A)</a:t>
            </a:r>
            <a:endParaRPr lang="fr-FR" sz="1200" dirty="0">
              <a:solidFill>
                <a:schemeClr val="tx2"/>
              </a:solidFill>
            </a:endParaRPr>
          </a:p>
        </p:txBody>
      </p:sp>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153" y="2233072"/>
            <a:ext cx="235693" cy="23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lèche droite 43"/>
          <p:cNvSpPr/>
          <p:nvPr/>
        </p:nvSpPr>
        <p:spPr bwMode="auto">
          <a:xfrm>
            <a:off x="4254271" y="3130131"/>
            <a:ext cx="416344" cy="696103"/>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53" name="Rectangle à coins arrondis 52"/>
          <p:cNvSpPr/>
          <p:nvPr/>
        </p:nvSpPr>
        <p:spPr bwMode="auto">
          <a:xfrm>
            <a:off x="5013388" y="1877216"/>
            <a:ext cx="3852000" cy="2880000"/>
          </a:xfrm>
          <a:prstGeom prst="roundRect">
            <a:avLst/>
          </a:prstGeom>
          <a:noFill/>
          <a:ln w="25400">
            <a:solidFill>
              <a:schemeClr val="accent2">
                <a:lumMod val="75000"/>
              </a:schemeClr>
            </a:solidFill>
          </a:ln>
          <a:extLst/>
        </p:spPr>
        <p:txBody>
          <a:bodyPr wrap="square" lIns="0" tIns="0" rIns="0" bIns="0" numCol="1" spcCol="0" rtlCol="0" anchor="t" anchorCtr="0">
            <a:noAutofit/>
          </a:bodyPr>
          <a:lstStyle/>
          <a:p>
            <a:pPr algn="ctr"/>
            <a:endParaRPr lang="fr-FR" sz="1400" b="1" dirty="0" smtClean="0">
              <a:solidFill>
                <a:schemeClr val="bg1"/>
              </a:solidFill>
              <a:latin typeface="Arial"/>
              <a:cs typeface="Arial"/>
              <a:sym typeface="Arial"/>
            </a:endParaRPr>
          </a:p>
        </p:txBody>
      </p:sp>
      <p:sp>
        <p:nvSpPr>
          <p:cNvPr id="54" name="AutoShape 3"/>
          <p:cNvSpPr>
            <a:spLocks noChangeArrowheads="1"/>
          </p:cNvSpPr>
          <p:nvPr/>
        </p:nvSpPr>
        <p:spPr bwMode="auto">
          <a:xfrm>
            <a:off x="5770442" y="3277925"/>
            <a:ext cx="771344" cy="309125"/>
          </a:xfrm>
          <a:prstGeom prst="rect">
            <a:avLst/>
          </a:prstGeom>
          <a:solidFill>
            <a:schemeClr val="bg1"/>
          </a:solidFill>
          <a:ln w="9525" algn="ctr">
            <a:noFill/>
            <a:miter lim="800000"/>
            <a:headEnd/>
            <a:tailEnd/>
          </a:ln>
        </p:spPr>
        <p:txBody>
          <a:bodyPr anchor="ctr" anchorCtr="1"/>
          <a:lstStyle/>
          <a:p>
            <a:pPr algn="ctr" eaLnBrk="0" hangingPunct="0">
              <a:spcBef>
                <a:spcPct val="40000"/>
              </a:spcBef>
              <a:buClr>
                <a:schemeClr val="accent1"/>
              </a:buClr>
              <a:buFont typeface="Wingdings" pitchFamily="2" charset="2"/>
              <a:buNone/>
            </a:pPr>
            <a:r>
              <a:rPr lang="en-GB" b="1" dirty="0" smtClean="0">
                <a:solidFill>
                  <a:schemeClr val="tx2"/>
                </a:solidFill>
                <a:latin typeface="+mj-lt"/>
              </a:rPr>
              <a:t>1,1 </a:t>
            </a:r>
            <a:r>
              <a:rPr lang="en-GB" b="1" dirty="0" err="1" smtClean="0">
                <a:solidFill>
                  <a:schemeClr val="tx2"/>
                </a:solidFill>
                <a:latin typeface="+mj-lt"/>
              </a:rPr>
              <a:t>Md</a:t>
            </a:r>
            <a:r>
              <a:rPr lang="en-GB" b="1" dirty="0" smtClean="0">
                <a:solidFill>
                  <a:schemeClr val="tx2"/>
                </a:solidFill>
                <a:latin typeface="+mj-lt"/>
              </a:rPr>
              <a:t>€</a:t>
            </a:r>
            <a:endParaRPr lang="en-GB" b="1" dirty="0">
              <a:solidFill>
                <a:schemeClr val="tx2"/>
              </a:solidFill>
              <a:latin typeface="+mj-lt"/>
            </a:endParaRPr>
          </a:p>
        </p:txBody>
      </p:sp>
      <p:sp>
        <p:nvSpPr>
          <p:cNvPr id="55" name="AutoShape 3"/>
          <p:cNvSpPr>
            <a:spLocks noChangeArrowheads="1"/>
          </p:cNvSpPr>
          <p:nvPr/>
        </p:nvSpPr>
        <p:spPr bwMode="auto">
          <a:xfrm>
            <a:off x="7204797" y="2648690"/>
            <a:ext cx="809146" cy="309125"/>
          </a:xfrm>
          <a:prstGeom prst="rect">
            <a:avLst/>
          </a:prstGeom>
          <a:solidFill>
            <a:schemeClr val="bg1"/>
          </a:solidFill>
          <a:ln w="9525" algn="ctr">
            <a:noFill/>
            <a:miter lim="800000"/>
            <a:headEnd/>
            <a:tailEnd/>
          </a:ln>
        </p:spPr>
        <p:txBody>
          <a:bodyPr anchor="ctr" anchorCtr="1"/>
          <a:lstStyle/>
          <a:p>
            <a:pPr algn="ctr" eaLnBrk="0" hangingPunct="0">
              <a:spcBef>
                <a:spcPct val="40000"/>
              </a:spcBef>
              <a:buClr>
                <a:schemeClr val="accent1"/>
              </a:buClr>
              <a:buFont typeface="Wingdings" pitchFamily="2" charset="2"/>
              <a:buNone/>
            </a:pPr>
            <a:r>
              <a:rPr lang="en-GB" b="1" dirty="0" smtClean="0">
                <a:solidFill>
                  <a:schemeClr val="tx2"/>
                </a:solidFill>
                <a:latin typeface="+mj-lt"/>
              </a:rPr>
              <a:t>2,2 </a:t>
            </a:r>
            <a:r>
              <a:rPr lang="en-GB" b="1" dirty="0" err="1" smtClean="0">
                <a:solidFill>
                  <a:schemeClr val="tx2"/>
                </a:solidFill>
                <a:latin typeface="+mj-lt"/>
              </a:rPr>
              <a:t>Md</a:t>
            </a:r>
            <a:r>
              <a:rPr lang="en-GB" b="1" dirty="0" smtClean="0">
                <a:solidFill>
                  <a:schemeClr val="tx2"/>
                </a:solidFill>
                <a:latin typeface="+mj-lt"/>
              </a:rPr>
              <a:t>€</a:t>
            </a:r>
            <a:endParaRPr lang="en-GB" b="1" dirty="0">
              <a:solidFill>
                <a:schemeClr val="tx2"/>
              </a:solidFill>
              <a:latin typeface="+mj-lt"/>
            </a:endParaRPr>
          </a:p>
        </p:txBody>
      </p:sp>
      <p:graphicFrame>
        <p:nvGraphicFramePr>
          <p:cNvPr id="57" name="Object 21"/>
          <p:cNvGraphicFramePr>
            <a:graphicFrameLocks/>
          </p:cNvGraphicFramePr>
          <p:nvPr>
            <p:extLst>
              <p:ext uri="{D42A27DB-BD31-4B8C-83A1-F6EECF244321}">
                <p14:modId xmlns:p14="http://schemas.microsoft.com/office/powerpoint/2010/main" val="3912298144"/>
              </p:ext>
            </p:extLst>
          </p:nvPr>
        </p:nvGraphicFramePr>
        <p:xfrm>
          <a:off x="569793" y="4202531"/>
          <a:ext cx="2719178" cy="13894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9" name="Object 21"/>
          <p:cNvGraphicFramePr>
            <a:graphicFrameLocks/>
          </p:cNvGraphicFramePr>
          <p:nvPr>
            <p:extLst>
              <p:ext uri="{D42A27DB-BD31-4B8C-83A1-F6EECF244321}">
                <p14:modId xmlns:p14="http://schemas.microsoft.com/office/powerpoint/2010/main" val="2973692281"/>
              </p:ext>
            </p:extLst>
          </p:nvPr>
        </p:nvGraphicFramePr>
        <p:xfrm>
          <a:off x="590476" y="2207872"/>
          <a:ext cx="2888033" cy="1168031"/>
        </p:xfrm>
        <a:graphic>
          <a:graphicData uri="http://schemas.openxmlformats.org/drawingml/2006/chart">
            <c:chart xmlns:c="http://schemas.openxmlformats.org/drawingml/2006/chart" xmlns:r="http://schemas.openxmlformats.org/officeDocument/2006/relationships" r:id="rId7"/>
          </a:graphicData>
        </a:graphic>
      </p:graphicFrame>
      <p:sp>
        <p:nvSpPr>
          <p:cNvPr id="60" name="Freeform 15"/>
          <p:cNvSpPr>
            <a:spLocks/>
          </p:cNvSpPr>
          <p:nvPr/>
        </p:nvSpPr>
        <p:spPr bwMode="gray">
          <a:xfrm>
            <a:off x="527231" y="1352836"/>
            <a:ext cx="3501844" cy="1811150"/>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Lst>
            <a:ahLst/>
            <a:cxnLst>
              <a:cxn ang="T6">
                <a:pos x="T0" y="T1"/>
              </a:cxn>
              <a:cxn ang="T7">
                <a:pos x="T2" y="T3"/>
              </a:cxn>
              <a:cxn ang="T8">
                <a:pos x="T4" y="T5"/>
              </a:cxn>
            </a:cxnLst>
            <a:rect l="0" t="0" r="r" b="b"/>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chemeClr val="tx2"/>
              </a:solidFill>
            </a:endParaRPr>
          </a:p>
        </p:txBody>
      </p:sp>
      <p:sp>
        <p:nvSpPr>
          <p:cNvPr id="61" name="Rectangle 16"/>
          <p:cNvSpPr>
            <a:spLocks noChangeArrowheads="1"/>
          </p:cNvSpPr>
          <p:nvPr/>
        </p:nvSpPr>
        <p:spPr bwMode="auto">
          <a:xfrm>
            <a:off x="527232" y="1185614"/>
            <a:ext cx="3949518" cy="396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p>
            <a:pPr marL="85725"/>
            <a:r>
              <a:rPr lang="en-GB" sz="1200" b="1" dirty="0" err="1" smtClean="0">
                <a:solidFill>
                  <a:schemeClr val="tx2"/>
                </a:solidFill>
              </a:rPr>
              <a:t>Hausse</a:t>
            </a:r>
            <a:r>
              <a:rPr lang="en-GB" sz="1200" b="1" dirty="0" smtClean="0">
                <a:solidFill>
                  <a:schemeClr val="tx2"/>
                </a:solidFill>
              </a:rPr>
              <a:t> des </a:t>
            </a:r>
            <a:r>
              <a:rPr lang="en-GB" sz="1200" b="1" dirty="0" err="1" smtClean="0">
                <a:solidFill>
                  <a:schemeClr val="tx2"/>
                </a:solidFill>
              </a:rPr>
              <a:t>économies</a:t>
            </a:r>
            <a:r>
              <a:rPr lang="en-GB" sz="1200" b="1" dirty="0" smtClean="0">
                <a:solidFill>
                  <a:schemeClr val="tx2"/>
                </a:solidFill>
              </a:rPr>
              <a:t> </a:t>
            </a:r>
            <a:r>
              <a:rPr lang="fr-FR" sz="1200" b="1" dirty="0" smtClean="0">
                <a:solidFill>
                  <a:schemeClr val="tx2"/>
                </a:solidFill>
              </a:rPr>
              <a:t>de </a:t>
            </a:r>
            <a:r>
              <a:rPr lang="fr-FR" sz="1200" b="1" dirty="0">
                <a:solidFill>
                  <a:schemeClr val="tx2"/>
                </a:solidFill>
              </a:rPr>
              <a:t>coûts récurrentes cumulées depuis </a:t>
            </a:r>
            <a:r>
              <a:rPr lang="fr-FR" sz="1200" b="1" dirty="0" smtClean="0">
                <a:solidFill>
                  <a:schemeClr val="tx2"/>
                </a:solidFill>
              </a:rPr>
              <a:t>2017</a:t>
            </a:r>
            <a:endParaRPr lang="en-GB" sz="1200" dirty="0">
              <a:solidFill>
                <a:schemeClr val="tx2"/>
              </a:solidFill>
            </a:endParaRPr>
          </a:p>
        </p:txBody>
      </p:sp>
      <p:sp>
        <p:nvSpPr>
          <p:cNvPr id="62" name="Text Box 17"/>
          <p:cNvSpPr txBox="1">
            <a:spLocks noChangeArrowheads="1"/>
          </p:cNvSpPr>
          <p:nvPr/>
        </p:nvSpPr>
        <p:spPr bwMode="auto">
          <a:xfrm>
            <a:off x="527232" y="1572394"/>
            <a:ext cx="919846" cy="233014"/>
          </a:xfrm>
          <a:prstGeom prst="rect">
            <a:avLst/>
          </a:prstGeom>
          <a:noFill/>
          <a:ln w="9525">
            <a:noFill/>
            <a:miter lim="800000"/>
            <a:headEnd/>
            <a:tailEnd/>
          </a:ln>
          <a:extLst/>
        </p:spPr>
        <p:txBody>
          <a:bodyPr wrap="square" lIns="36000" tIns="46800" rIns="36000" bIns="46800">
            <a:spAutoFit/>
          </a:bodyPr>
          <a:lstStyle>
            <a:defPPr>
              <a:defRPr lang="fr-FR"/>
            </a:defPPr>
            <a:lvl1pPr>
              <a:defRPr sz="1000" i="1">
                <a:solidFill>
                  <a:srgbClr val="333333"/>
                </a:solidFill>
              </a:defRPr>
            </a:lvl1pPr>
          </a:lstStyle>
          <a:p>
            <a:r>
              <a:rPr lang="fr-FR" sz="900" dirty="0" smtClean="0">
                <a:solidFill>
                  <a:schemeClr val="tx2"/>
                </a:solidFill>
              </a:rPr>
              <a:t>En Md€</a:t>
            </a:r>
            <a:endParaRPr lang="fr-FR" sz="900" dirty="0">
              <a:solidFill>
                <a:schemeClr val="tx2"/>
              </a:solidFill>
            </a:endParaRPr>
          </a:p>
        </p:txBody>
      </p:sp>
      <p:pic>
        <p:nvPicPr>
          <p:cNvPr id="6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00" y="1303563"/>
            <a:ext cx="184864"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a:spLocks/>
          </p:cNvSpPr>
          <p:nvPr/>
        </p:nvSpPr>
        <p:spPr bwMode="auto">
          <a:xfrm>
            <a:off x="2653369" y="2430736"/>
            <a:ext cx="252000" cy="108000"/>
          </a:xfrm>
          <a:prstGeom prst="rect">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dirty="0">
              <a:ln>
                <a:noFill/>
              </a:ln>
              <a:solidFill>
                <a:schemeClr val="tx1"/>
              </a:solidFill>
              <a:effectLst/>
              <a:latin typeface="Arial" pitchFamily="32" charset="0"/>
            </a:endParaRPr>
          </a:p>
        </p:txBody>
      </p:sp>
      <p:sp>
        <p:nvSpPr>
          <p:cNvPr id="65" name="ZoneTexte 64"/>
          <p:cNvSpPr txBox="1"/>
          <p:nvPr/>
        </p:nvSpPr>
        <p:spPr bwMode="gray">
          <a:xfrm>
            <a:off x="1798540" y="1633074"/>
            <a:ext cx="1969063" cy="369332"/>
          </a:xfrm>
          <a:prstGeom prst="rect">
            <a:avLst/>
          </a:prstGeom>
          <a:noFill/>
          <a:ln w="12700">
            <a:solidFill>
              <a:schemeClr val="accent1"/>
            </a:solidFill>
            <a:prstDash val="dash"/>
            <a:miter lim="800000"/>
            <a:headEnd/>
            <a:tailEnd/>
          </a:ln>
        </p:spPr>
        <p:txBody>
          <a:bodyPr vert="horz" wrap="square" lIns="91440" tIns="45720" rIns="91440" bIns="45720" numCol="1" rtlCol="0" anchor="t" anchorCtr="0" compatLnSpc="1">
            <a:prstTxWarp prst="textNoShape">
              <a:avLst/>
            </a:prstTxWarp>
            <a:spAutoFit/>
          </a:bodyPr>
          <a:lstStyle/>
          <a:p>
            <a:pPr algn="ctr" eaLnBrk="0" hangingPunct="0">
              <a:lnSpc>
                <a:spcPct val="90000"/>
              </a:lnSpc>
              <a:spcBef>
                <a:spcPts val="700"/>
              </a:spcBef>
              <a:buClr>
                <a:schemeClr val="accent1"/>
              </a:buClr>
            </a:pPr>
            <a:r>
              <a:rPr lang="en-GB" sz="1000" b="1" i="1" kern="0" dirty="0">
                <a:solidFill>
                  <a:schemeClr val="tx2"/>
                </a:solidFill>
              </a:rPr>
              <a:t>Programme </a:t>
            </a:r>
            <a:r>
              <a:rPr lang="en-GB" sz="1000" b="1" i="1" kern="0" dirty="0" err="1">
                <a:solidFill>
                  <a:schemeClr val="tx2"/>
                </a:solidFill>
              </a:rPr>
              <a:t>d’économies</a:t>
            </a:r>
            <a:r>
              <a:rPr lang="en-GB" sz="1000" b="1" i="1" kern="0" dirty="0">
                <a:solidFill>
                  <a:schemeClr val="tx2"/>
                </a:solidFill>
              </a:rPr>
              <a:t> </a:t>
            </a:r>
            <a:r>
              <a:rPr lang="en-GB" sz="1000" b="1" i="1" kern="0" dirty="0" err="1">
                <a:solidFill>
                  <a:schemeClr val="tx2"/>
                </a:solidFill>
              </a:rPr>
              <a:t>supplémentaires</a:t>
            </a:r>
            <a:r>
              <a:rPr lang="en-GB" sz="1000" b="1" i="1" kern="0" dirty="0">
                <a:solidFill>
                  <a:schemeClr val="tx2"/>
                </a:solidFill>
              </a:rPr>
              <a:t> </a:t>
            </a:r>
            <a:endParaRPr lang="en-GB" sz="900" i="1" kern="0" dirty="0">
              <a:solidFill>
                <a:schemeClr val="tx2"/>
              </a:solidFill>
            </a:endParaRPr>
          </a:p>
        </p:txBody>
      </p:sp>
      <p:sp>
        <p:nvSpPr>
          <p:cNvPr id="66" name="Flèche vers le bas 65"/>
          <p:cNvSpPr/>
          <p:nvPr/>
        </p:nvSpPr>
        <p:spPr bwMode="auto">
          <a:xfrm>
            <a:off x="2572412" y="2077287"/>
            <a:ext cx="428118" cy="120495"/>
          </a:xfrm>
          <a:prstGeom prst="downArrow">
            <a:avLst/>
          </a:prstGeom>
          <a:solidFill>
            <a:schemeClr val="bg1"/>
          </a:solidFill>
          <a:ln w="12700">
            <a:solidFill>
              <a:schemeClr val="accent1"/>
            </a:solidFill>
            <a:prstDash val="dash"/>
          </a:ln>
          <a:extLst/>
        </p:spPr>
        <p:txBody>
          <a:bodyPr wrap="square" lIns="0" tIns="0" rIns="0" bIns="0" numCol="1" spcCol="0" rtlCol="0" anchor="t" anchorCtr="0">
            <a:noAutofit/>
          </a:bodyPr>
          <a:lstStyle/>
          <a:p>
            <a:pPr algn="ctr"/>
            <a:endParaRPr lang="fr-FR" sz="1400" b="1" dirty="0" smtClean="0">
              <a:solidFill>
                <a:schemeClr val="bg1"/>
              </a:solidFill>
              <a:latin typeface="Arial"/>
              <a:cs typeface="Arial"/>
              <a:sym typeface="Arial"/>
            </a:endParaRPr>
          </a:p>
        </p:txBody>
      </p:sp>
      <p:sp>
        <p:nvSpPr>
          <p:cNvPr id="67" name="Text Box 19"/>
          <p:cNvSpPr txBox="1">
            <a:spLocks noChangeArrowheads="1"/>
          </p:cNvSpPr>
          <p:nvPr/>
        </p:nvSpPr>
        <p:spPr bwMode="auto">
          <a:xfrm>
            <a:off x="3214149" y="3159141"/>
            <a:ext cx="710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200" b="1" dirty="0" smtClean="0">
                <a:solidFill>
                  <a:schemeClr val="tx2"/>
                </a:solidFill>
                <a:latin typeface="Arial Narrow" pitchFamily="34" charset="0"/>
              </a:rPr>
              <a:t>revu</a:t>
            </a:r>
            <a:endParaRPr lang="fr-FR" sz="1200" b="1" i="1" dirty="0">
              <a:solidFill>
                <a:schemeClr val="tx2"/>
              </a:solidFill>
              <a:latin typeface="Arial Narrow" pitchFamily="34" charset="0"/>
            </a:endParaRPr>
          </a:p>
        </p:txBody>
      </p:sp>
      <p:sp>
        <p:nvSpPr>
          <p:cNvPr id="68" name="Freeform 15"/>
          <p:cNvSpPr>
            <a:spLocks/>
          </p:cNvSpPr>
          <p:nvPr/>
        </p:nvSpPr>
        <p:spPr bwMode="gray">
          <a:xfrm>
            <a:off x="647924" y="4113397"/>
            <a:ext cx="2793890" cy="1197269"/>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Lst>
            <a:ahLst/>
            <a:cxnLst>
              <a:cxn ang="T6">
                <a:pos x="T0" y="T1"/>
              </a:cxn>
              <a:cxn ang="T7">
                <a:pos x="T2" y="T3"/>
              </a:cxn>
              <a:cxn ang="T8">
                <a:pos x="T4" y="T5"/>
              </a:cxn>
            </a:cxnLst>
            <a:rect l="0" t="0" r="r" b="b"/>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chemeClr val="tx2"/>
              </a:solidFill>
            </a:endParaRPr>
          </a:p>
        </p:txBody>
      </p:sp>
      <p:sp>
        <p:nvSpPr>
          <p:cNvPr id="69" name="Rectangle 16"/>
          <p:cNvSpPr>
            <a:spLocks noChangeArrowheads="1"/>
          </p:cNvSpPr>
          <p:nvPr/>
        </p:nvSpPr>
        <p:spPr bwMode="auto">
          <a:xfrm>
            <a:off x="647924" y="3794358"/>
            <a:ext cx="3400201" cy="396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p>
            <a:pPr marL="85725"/>
            <a:r>
              <a:rPr lang="fr-FR" sz="1200" b="1" dirty="0" smtClean="0">
                <a:solidFill>
                  <a:schemeClr val="tx2"/>
                </a:solidFill>
              </a:rPr>
              <a:t>Réduction de l’enveloppe de coûts de transformation </a:t>
            </a:r>
            <a:endParaRPr lang="fr-FR" sz="1200" dirty="0">
              <a:solidFill>
                <a:schemeClr val="tx2"/>
              </a:solidFill>
            </a:endParaRPr>
          </a:p>
        </p:txBody>
      </p:sp>
      <p:sp>
        <p:nvSpPr>
          <p:cNvPr id="70" name="Text Box 17"/>
          <p:cNvSpPr txBox="1">
            <a:spLocks noChangeArrowheads="1"/>
          </p:cNvSpPr>
          <p:nvPr/>
        </p:nvSpPr>
        <p:spPr bwMode="auto">
          <a:xfrm>
            <a:off x="651562" y="4157620"/>
            <a:ext cx="548717" cy="233014"/>
          </a:xfrm>
          <a:prstGeom prst="rect">
            <a:avLst/>
          </a:prstGeom>
          <a:noFill/>
          <a:ln w="9525">
            <a:noFill/>
            <a:miter lim="800000"/>
            <a:headEnd/>
            <a:tailEnd/>
          </a:ln>
          <a:extLst/>
        </p:spPr>
        <p:txBody>
          <a:bodyPr lIns="36000" tIns="46800" rIns="36000" bIns="46800">
            <a:spAutoFit/>
          </a:bodyPr>
          <a:lstStyle>
            <a:defPPr>
              <a:defRPr lang="fr-FR"/>
            </a:defPPr>
            <a:lvl1pPr>
              <a:defRPr sz="1000" i="1">
                <a:solidFill>
                  <a:srgbClr val="333333"/>
                </a:solidFill>
              </a:defRPr>
            </a:lvl1pPr>
          </a:lstStyle>
          <a:p>
            <a:r>
              <a:rPr lang="fr-FR" sz="900" dirty="0" smtClean="0">
                <a:solidFill>
                  <a:schemeClr val="tx2"/>
                </a:solidFill>
              </a:rPr>
              <a:t>En Md€</a:t>
            </a:r>
            <a:endParaRPr lang="fr-FR" sz="900" dirty="0">
              <a:solidFill>
                <a:schemeClr val="tx2"/>
              </a:solidFill>
            </a:endParaRPr>
          </a:p>
        </p:txBody>
      </p:sp>
      <p:pic>
        <p:nvPicPr>
          <p:cNvPr id="7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07" y="3888566"/>
            <a:ext cx="198349" cy="2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Connecteur droit avec flèche 71"/>
          <p:cNvCxnSpPr/>
          <p:nvPr/>
        </p:nvCxnSpPr>
        <p:spPr bwMode="auto">
          <a:xfrm>
            <a:off x="2537054" y="4896467"/>
            <a:ext cx="252000" cy="147679"/>
          </a:xfrm>
          <a:prstGeom prst="straightConnector1">
            <a:avLst/>
          </a:prstGeom>
          <a:noFill/>
          <a:ln w="12700" cap="flat" cmpd="sng" algn="ctr">
            <a:solidFill>
              <a:schemeClr val="accent1"/>
            </a:solidFill>
            <a:prstDash val="solid"/>
            <a:round/>
            <a:headEnd type="none" w="med" len="med"/>
            <a:tailEnd type="arrow"/>
          </a:ln>
          <a:effectLst/>
        </p:spPr>
      </p:cxnSp>
      <p:sp>
        <p:nvSpPr>
          <p:cNvPr id="73" name="ZoneTexte 72"/>
          <p:cNvSpPr txBox="1"/>
          <p:nvPr/>
        </p:nvSpPr>
        <p:spPr bwMode="gray">
          <a:xfrm>
            <a:off x="2591615" y="2180152"/>
            <a:ext cx="416921" cy="28623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90000"/>
              </a:lnSpc>
              <a:spcBef>
                <a:spcPts val="700"/>
              </a:spcBef>
              <a:spcAft>
                <a:spcPct val="0"/>
              </a:spcAft>
              <a:buClr>
                <a:schemeClr val="accent1"/>
              </a:buClr>
              <a:buSzTx/>
              <a:tabLst/>
            </a:pPr>
            <a:r>
              <a:rPr kumimoji="0" lang="fr-FR" b="1" i="0" u="none" strike="noStrike" kern="0" cap="none" spc="0" normalizeH="0" baseline="0" noProof="0" dirty="0" smtClean="0">
                <a:ln>
                  <a:noFill/>
                </a:ln>
                <a:solidFill>
                  <a:schemeClr val="tx2"/>
                </a:solidFill>
                <a:effectLst/>
                <a:uLnTx/>
                <a:uFillTx/>
                <a:latin typeface="+mj-lt"/>
                <a:ea typeface="+mn-ea"/>
                <a:cs typeface="+mn-cs"/>
              </a:rPr>
              <a:t>0,6</a:t>
            </a:r>
          </a:p>
        </p:txBody>
      </p:sp>
      <p:grpSp>
        <p:nvGrpSpPr>
          <p:cNvPr id="74" name="Groupe 73"/>
          <p:cNvGrpSpPr/>
          <p:nvPr/>
        </p:nvGrpSpPr>
        <p:grpSpPr>
          <a:xfrm>
            <a:off x="629903" y="3430302"/>
            <a:ext cx="2299858" cy="248402"/>
            <a:chOff x="579576" y="3478492"/>
            <a:chExt cx="2299858" cy="248402"/>
          </a:xfrm>
        </p:grpSpPr>
        <p:sp>
          <p:nvSpPr>
            <p:cNvPr id="75" name="Rectangle 12"/>
            <p:cNvSpPr>
              <a:spLocks noChangeArrowheads="1"/>
            </p:cNvSpPr>
            <p:nvPr/>
          </p:nvSpPr>
          <p:spPr bwMode="auto">
            <a:xfrm>
              <a:off x="579576" y="3554692"/>
              <a:ext cx="108000" cy="108000"/>
            </a:xfrm>
            <a:prstGeom prst="rect">
              <a:avLst/>
            </a:prstGeom>
            <a:solidFill>
              <a:srgbClr val="D9D9D9"/>
            </a:solidFill>
            <a:ln w="6350" algn="ctr">
              <a:solidFill>
                <a:schemeClr val="tx1"/>
              </a:solidFill>
              <a:miter lim="800000"/>
              <a:headEnd/>
              <a:tailEnd/>
            </a:ln>
          </p:spPr>
          <p:txBody>
            <a:bodyPr/>
            <a:lstStyle/>
            <a:p>
              <a:pPr algn="ctr">
                <a:spcBef>
                  <a:spcPct val="50000"/>
                </a:spcBef>
              </a:pPr>
              <a:endParaRPr lang="fr-FR" sz="1600">
                <a:solidFill>
                  <a:schemeClr val="tx2"/>
                </a:solidFill>
              </a:endParaRPr>
            </a:p>
          </p:txBody>
        </p:sp>
        <p:sp>
          <p:nvSpPr>
            <p:cNvPr id="76" name="Text Box 19"/>
            <p:cNvSpPr txBox="1">
              <a:spLocks noChangeArrowheads="1"/>
            </p:cNvSpPr>
            <p:nvPr/>
          </p:nvSpPr>
          <p:spPr bwMode="auto">
            <a:xfrm>
              <a:off x="2063991" y="3478492"/>
              <a:ext cx="815443"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fr-FR" sz="1000" b="1" dirty="0" smtClean="0">
                  <a:solidFill>
                    <a:schemeClr val="tx2"/>
                  </a:solidFill>
                  <a:latin typeface="Arial Narrow" pitchFamily="34" charset="0"/>
                </a:rPr>
                <a:t>Objectifs</a:t>
              </a:r>
              <a:endParaRPr lang="fr-FR" sz="900" b="1" i="1" dirty="0">
                <a:solidFill>
                  <a:schemeClr val="tx2"/>
                </a:solidFill>
                <a:latin typeface="Arial Narrow" pitchFamily="34" charset="0"/>
              </a:endParaRPr>
            </a:p>
          </p:txBody>
        </p:sp>
        <p:sp>
          <p:nvSpPr>
            <p:cNvPr id="77" name="Rectangle 11"/>
            <p:cNvSpPr>
              <a:spLocks noChangeArrowheads="1"/>
            </p:cNvSpPr>
            <p:nvPr/>
          </p:nvSpPr>
          <p:spPr bwMode="auto">
            <a:xfrm>
              <a:off x="2013141" y="3564217"/>
              <a:ext cx="108000" cy="108000"/>
            </a:xfrm>
            <a:prstGeom prst="rect">
              <a:avLst/>
            </a:prstGeom>
            <a:solidFill>
              <a:srgbClr val="B9DEBA"/>
            </a:solidFill>
            <a:ln w="6350" algn="ctr">
              <a:solidFill>
                <a:schemeClr val="tx1"/>
              </a:solidFill>
              <a:miter lim="800000"/>
              <a:headEnd/>
              <a:tailEnd/>
            </a:ln>
          </p:spPr>
          <p:txBody>
            <a:bodyPr/>
            <a:lstStyle/>
            <a:p>
              <a:pPr algn="ctr">
                <a:spcBef>
                  <a:spcPct val="50000"/>
                </a:spcBef>
              </a:pPr>
              <a:endParaRPr lang="fr-FR" sz="1600">
                <a:solidFill>
                  <a:schemeClr val="tx2"/>
                </a:solidFill>
              </a:endParaRPr>
            </a:p>
          </p:txBody>
        </p:sp>
        <p:sp>
          <p:nvSpPr>
            <p:cNvPr id="78" name="Text Box 19"/>
            <p:cNvSpPr txBox="1">
              <a:spLocks noChangeArrowheads="1"/>
            </p:cNvSpPr>
            <p:nvPr/>
          </p:nvSpPr>
          <p:spPr bwMode="auto">
            <a:xfrm>
              <a:off x="644820" y="3478492"/>
              <a:ext cx="1368321" cy="24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fr-FR" sz="1000" b="1" dirty="0" smtClean="0">
                  <a:solidFill>
                    <a:schemeClr val="tx2"/>
                  </a:solidFill>
                  <a:latin typeface="Arial Narrow" pitchFamily="34" charset="0"/>
                </a:rPr>
                <a:t>Réalis</a:t>
              </a:r>
              <a:r>
                <a:rPr lang="fr-FR" sz="1000" b="1" dirty="0">
                  <a:solidFill>
                    <a:schemeClr val="tx2"/>
                  </a:solidFill>
                  <a:latin typeface="Arial Narrow" pitchFamily="34" charset="0"/>
                </a:rPr>
                <a:t>é </a:t>
              </a:r>
              <a:r>
                <a:rPr lang="fr-FR" sz="1000" b="1" dirty="0" smtClean="0">
                  <a:solidFill>
                    <a:schemeClr val="tx2"/>
                  </a:solidFill>
                  <a:latin typeface="Arial Narrow" pitchFamily="34" charset="0"/>
                </a:rPr>
                <a:t>au 30.06.19</a:t>
              </a:r>
              <a:endParaRPr lang="fr-FR" sz="900" b="1" i="1" dirty="0">
                <a:solidFill>
                  <a:schemeClr val="tx2"/>
                </a:solidFill>
                <a:latin typeface="Arial Narrow" pitchFamily="34" charset="0"/>
              </a:endParaRPr>
            </a:p>
          </p:txBody>
        </p:sp>
      </p:grpSp>
      <p:sp>
        <p:nvSpPr>
          <p:cNvPr id="79" name="ZoneTexte 78"/>
          <p:cNvSpPr txBox="1"/>
          <p:nvPr/>
        </p:nvSpPr>
        <p:spPr bwMode="gray">
          <a:xfrm>
            <a:off x="1495262" y="4294854"/>
            <a:ext cx="1584000" cy="230832"/>
          </a:xfrm>
          <a:prstGeom prst="rect">
            <a:avLst/>
          </a:prstGeom>
          <a:noFill/>
          <a:ln w="12700">
            <a:solidFill>
              <a:schemeClr val="accent1"/>
            </a:solidFill>
            <a:prstDash val="dash"/>
            <a:miter lim="800000"/>
            <a:headEnd/>
            <a:tailEnd/>
          </a:ln>
        </p:spPr>
        <p:txBody>
          <a:bodyPr vert="horz" wrap="square" lIns="91440" tIns="45720" rIns="91440" bIns="45720" numCol="1" rtlCol="0" anchor="t" anchorCtr="0" compatLnSpc="1">
            <a:prstTxWarp prst="textNoShape">
              <a:avLst/>
            </a:prstTxWarp>
            <a:spAutoFit/>
          </a:bodyPr>
          <a:lstStyle/>
          <a:p>
            <a:pPr algn="ctr" eaLnBrk="0" hangingPunct="0">
              <a:lnSpc>
                <a:spcPct val="90000"/>
              </a:lnSpc>
              <a:spcBef>
                <a:spcPts val="700"/>
              </a:spcBef>
              <a:buClr>
                <a:schemeClr val="accent1"/>
              </a:buClr>
            </a:pPr>
            <a:r>
              <a:rPr lang="en-GB" sz="1000" b="1" i="1" kern="0" dirty="0" smtClean="0">
                <a:solidFill>
                  <a:schemeClr val="tx2"/>
                </a:solidFill>
                <a:latin typeface="+mn-lt"/>
                <a:cs typeface="+mn-cs"/>
              </a:rPr>
              <a:t>-0,3 </a:t>
            </a:r>
            <a:r>
              <a:rPr lang="en-GB" sz="1000" b="1" i="1" kern="0" dirty="0" err="1" smtClean="0">
                <a:solidFill>
                  <a:schemeClr val="tx2"/>
                </a:solidFill>
                <a:latin typeface="+mn-lt"/>
                <a:cs typeface="+mn-cs"/>
              </a:rPr>
              <a:t>Md</a:t>
            </a:r>
            <a:r>
              <a:rPr lang="en-GB" sz="1000" b="1" i="1" kern="0" dirty="0">
                <a:solidFill>
                  <a:schemeClr val="tx2"/>
                </a:solidFill>
                <a:latin typeface="+mn-lt"/>
                <a:cs typeface="+mn-cs"/>
              </a:rPr>
              <a:t>€</a:t>
            </a:r>
            <a:r>
              <a:rPr lang="en-GB" sz="1000" b="1" i="1" kern="0" dirty="0" smtClean="0">
                <a:solidFill>
                  <a:schemeClr val="tx2"/>
                </a:solidFill>
                <a:latin typeface="+mn-lt"/>
                <a:cs typeface="+mn-cs"/>
              </a:rPr>
              <a:t> vs. plan initial</a:t>
            </a:r>
            <a:endParaRPr lang="en-GB" sz="900" i="1" kern="0" dirty="0">
              <a:solidFill>
                <a:schemeClr val="tx2"/>
              </a:solidFill>
              <a:latin typeface="+mn-lt"/>
              <a:cs typeface="+mn-cs"/>
            </a:endParaRPr>
          </a:p>
        </p:txBody>
      </p:sp>
      <p:sp>
        <p:nvSpPr>
          <p:cNvPr id="80" name="Flèche vers le bas 79"/>
          <p:cNvSpPr/>
          <p:nvPr/>
        </p:nvSpPr>
        <p:spPr bwMode="auto">
          <a:xfrm>
            <a:off x="2075107" y="4572382"/>
            <a:ext cx="428118" cy="120495"/>
          </a:xfrm>
          <a:prstGeom prst="downArrow">
            <a:avLst/>
          </a:prstGeom>
          <a:solidFill>
            <a:schemeClr val="bg1"/>
          </a:solidFill>
          <a:ln w="12700">
            <a:solidFill>
              <a:schemeClr val="accent1"/>
            </a:solidFill>
            <a:prstDash val="dash"/>
          </a:ln>
          <a:extLst/>
        </p:spPr>
        <p:txBody>
          <a:bodyPr wrap="square" lIns="0" tIns="0" rIns="0" bIns="0" numCol="1" spcCol="0" rtlCol="0" anchor="t" anchorCtr="0">
            <a:noAutofit/>
          </a:bodyPr>
          <a:lstStyle/>
          <a:p>
            <a:pPr algn="ctr"/>
            <a:endParaRPr lang="fr-FR" sz="1400" b="1" dirty="0" smtClean="0">
              <a:solidFill>
                <a:schemeClr val="bg1"/>
              </a:solidFill>
              <a:latin typeface="Arial"/>
              <a:cs typeface="Arial"/>
              <a:sym typeface="Arial"/>
            </a:endParaRPr>
          </a:p>
        </p:txBody>
      </p:sp>
      <p:cxnSp>
        <p:nvCxnSpPr>
          <p:cNvPr id="81" name="Connecteur droit avec flèche 80"/>
          <p:cNvCxnSpPr/>
          <p:nvPr/>
        </p:nvCxnSpPr>
        <p:spPr bwMode="auto">
          <a:xfrm flipV="1">
            <a:off x="1515008" y="2199254"/>
            <a:ext cx="508958" cy="232913"/>
          </a:xfrm>
          <a:prstGeom prst="straightConnector1">
            <a:avLst/>
          </a:prstGeom>
          <a:noFill/>
          <a:ln w="12700" cap="flat" cmpd="sng" algn="ctr">
            <a:solidFill>
              <a:schemeClr val="accent1"/>
            </a:solidFill>
            <a:prstDash val="solid"/>
            <a:round/>
            <a:headEnd type="none" w="med" len="med"/>
            <a:tailEnd type="arrow"/>
          </a:ln>
          <a:effectLst/>
        </p:spPr>
      </p:cxnSp>
      <p:sp>
        <p:nvSpPr>
          <p:cNvPr id="82" name="Text Box 17"/>
          <p:cNvSpPr txBox="1">
            <a:spLocks noChangeArrowheads="1"/>
          </p:cNvSpPr>
          <p:nvPr/>
        </p:nvSpPr>
        <p:spPr bwMode="auto">
          <a:xfrm>
            <a:off x="3447609" y="4517164"/>
            <a:ext cx="676716" cy="215444"/>
          </a:xfrm>
          <a:prstGeom prst="rect">
            <a:avLst/>
          </a:prstGeom>
          <a:noFill/>
          <a:ln w="9525">
            <a:noFill/>
            <a:miter lim="800000"/>
            <a:headEnd/>
            <a:tailEnd/>
          </a:ln>
          <a:extLst/>
        </p:spPr>
        <p:txBody>
          <a:bodyPr wrap="square" lIns="0" tIns="0" rIns="0" bIns="0" anchor="ctr" anchorCtr="1">
            <a:spAutoFit/>
          </a:bodyPr>
          <a:lstStyle>
            <a:defPPr>
              <a:defRPr lang="fr-FR"/>
            </a:defPPr>
            <a:lvl1pPr>
              <a:defRPr sz="1000" i="1">
                <a:solidFill>
                  <a:srgbClr val="333333"/>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00"/>
                </a:solidFill>
                <a:effectLst/>
                <a:uLnTx/>
                <a:uFillTx/>
                <a:latin typeface="+mj-lt"/>
              </a:rPr>
              <a:t>2,7</a:t>
            </a:r>
            <a:r>
              <a:rPr kumimoji="0" lang="fr-FR" sz="1400" b="1" i="0" u="none" strike="noStrike" kern="0" cap="none" spc="0" normalizeH="0" noProof="0" dirty="0" smtClean="0">
                <a:ln>
                  <a:noFill/>
                </a:ln>
                <a:solidFill>
                  <a:srgbClr val="000000"/>
                </a:solidFill>
                <a:effectLst/>
                <a:uLnTx/>
                <a:uFillTx/>
                <a:latin typeface="+mj-lt"/>
              </a:rPr>
              <a:t> Md€</a:t>
            </a:r>
            <a:endParaRPr kumimoji="0" lang="fr-FR" b="1" i="0" u="none" strike="noStrike" kern="0" cap="none" spc="0" normalizeH="0" baseline="0" noProof="0" dirty="0">
              <a:ln>
                <a:noFill/>
              </a:ln>
              <a:solidFill>
                <a:srgbClr val="000000"/>
              </a:solidFill>
              <a:effectLst/>
              <a:uLnTx/>
              <a:uFillTx/>
              <a:latin typeface="+mj-lt"/>
            </a:endParaRPr>
          </a:p>
        </p:txBody>
      </p:sp>
      <p:cxnSp>
        <p:nvCxnSpPr>
          <p:cNvPr id="83" name="Straight Connector 19"/>
          <p:cNvCxnSpPr/>
          <p:nvPr/>
        </p:nvCxnSpPr>
        <p:spPr bwMode="auto">
          <a:xfrm flipV="1">
            <a:off x="3533173" y="4723257"/>
            <a:ext cx="295488" cy="189951"/>
          </a:xfrm>
          <a:prstGeom prst="line">
            <a:avLst/>
          </a:prstGeom>
          <a:ln w="15875">
            <a:solidFill>
              <a:srgbClr val="FFFFFF"/>
            </a:solidFill>
            <a:headEnd type="none" w="med" len="med"/>
            <a:tailEnd type="none"/>
          </a:ln>
        </p:spPr>
        <p:style>
          <a:lnRef idx="1">
            <a:schemeClr val="accent5"/>
          </a:lnRef>
          <a:fillRef idx="0">
            <a:schemeClr val="accent5"/>
          </a:fillRef>
          <a:effectRef idx="0">
            <a:schemeClr val="accent5"/>
          </a:effectRef>
          <a:fontRef idx="minor">
            <a:schemeClr val="tx1"/>
          </a:fontRef>
        </p:style>
      </p:cxnSp>
      <p:cxnSp>
        <p:nvCxnSpPr>
          <p:cNvPr id="84" name="Straight Connector 21"/>
          <p:cNvCxnSpPr/>
          <p:nvPr/>
        </p:nvCxnSpPr>
        <p:spPr bwMode="auto">
          <a:xfrm flipV="1">
            <a:off x="3533173" y="4778852"/>
            <a:ext cx="295488" cy="189951"/>
          </a:xfrm>
          <a:prstGeom prst="line">
            <a:avLst/>
          </a:prstGeom>
          <a:ln w="15875">
            <a:solidFill>
              <a:srgbClr val="FFFFFF"/>
            </a:solidFill>
            <a:headEnd type="none" w="med" len="med"/>
            <a:tailEnd type="none"/>
          </a:ln>
        </p:spPr>
        <p:style>
          <a:lnRef idx="1">
            <a:schemeClr val="accent5"/>
          </a:lnRef>
          <a:fillRef idx="0">
            <a:schemeClr val="accent5"/>
          </a:fillRef>
          <a:effectRef idx="0">
            <a:schemeClr val="accent5"/>
          </a:effectRef>
          <a:fontRef idx="minor">
            <a:schemeClr val="tx1"/>
          </a:fontRef>
        </p:style>
      </p:cxnSp>
      <p:sp>
        <p:nvSpPr>
          <p:cNvPr id="85" name="Text Box 19"/>
          <p:cNvSpPr txBox="1">
            <a:spLocks noChangeArrowheads="1"/>
          </p:cNvSpPr>
          <p:nvPr/>
        </p:nvSpPr>
        <p:spPr bwMode="auto">
          <a:xfrm>
            <a:off x="3278674" y="4752921"/>
            <a:ext cx="9755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200" b="1" dirty="0" smtClean="0">
                <a:solidFill>
                  <a:srgbClr val="000000"/>
                </a:solidFill>
                <a:latin typeface="Arial Narrow" pitchFamily="34" charset="0"/>
              </a:rPr>
              <a:t>Total Plan 2020</a:t>
            </a:r>
            <a:endParaRPr lang="fr-FR" sz="1100" b="1" i="1" dirty="0">
              <a:solidFill>
                <a:srgbClr val="000000"/>
              </a:solidFill>
              <a:latin typeface="Arial Narrow" pitchFamily="34" charset="0"/>
            </a:endParaRPr>
          </a:p>
        </p:txBody>
      </p:sp>
      <p:sp>
        <p:nvSpPr>
          <p:cNvPr id="86" name="Flowchart: Extract 12"/>
          <p:cNvSpPr/>
          <p:nvPr/>
        </p:nvSpPr>
        <p:spPr bwMode="auto">
          <a:xfrm rot="5400000">
            <a:off x="2990031" y="4806457"/>
            <a:ext cx="430773" cy="108411"/>
          </a:xfrm>
          <a:prstGeom prst="flowChartExtract">
            <a:avLst/>
          </a:prstGeom>
          <a:solidFill>
            <a:schemeClr val="accent1"/>
          </a:solidFill>
          <a:ln w="12700">
            <a:noFill/>
            <a:round/>
            <a:headEnd/>
            <a:tailEnd type="triangle" w="med" len="med"/>
          </a:ln>
          <a:extLst/>
        </p:spPr>
        <p:txBody>
          <a:bodyPr rot="0" spcFirstLastPara="0" vertOverflow="overflow" horzOverflow="overflow" vert="horz" wrap="square" lIns="54000" tIns="46800" rIns="54000" bIns="46800" numCol="1" spcCol="0" rtlCol="0" fromWordArt="0" anchor="ctr" anchorCtr="0" forceAA="0" compatLnSpc="1">
            <a:prstTxWarp prst="textNoShape">
              <a:avLst/>
            </a:prstTxWarp>
            <a:noAutofit/>
          </a:bodyPr>
          <a:lstStyle/>
          <a:p>
            <a:pPr algn="ctr"/>
            <a:endParaRPr lang="en-US" dirty="0" smtClean="0">
              <a:solidFill>
                <a:srgbClr val="000000"/>
              </a:solidFill>
              <a:ea typeface="KaiTi" panose="02010609060101010101" pitchFamily="49" charset="-122"/>
            </a:endParaRPr>
          </a:p>
        </p:txBody>
      </p:sp>
      <p:sp>
        <p:nvSpPr>
          <p:cNvPr id="45" name="Text Box 19"/>
          <p:cNvSpPr txBox="1">
            <a:spLocks noChangeArrowheads="1"/>
          </p:cNvSpPr>
          <p:nvPr/>
        </p:nvSpPr>
        <p:spPr bwMode="auto">
          <a:xfrm>
            <a:off x="3411192" y="4904087"/>
            <a:ext cx="710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fr-FR" sz="1200" b="1" dirty="0" smtClean="0">
                <a:solidFill>
                  <a:schemeClr val="tx2"/>
                </a:solidFill>
                <a:latin typeface="Arial Narrow" pitchFamily="34" charset="0"/>
              </a:rPr>
              <a:t>revu</a:t>
            </a:r>
            <a:endParaRPr lang="fr-FR" sz="1200" b="1" i="1" dirty="0">
              <a:solidFill>
                <a:schemeClr val="tx2"/>
              </a:solidFill>
              <a:latin typeface="Arial Narrow" pitchFamily="34" charset="0"/>
            </a:endParaRPr>
          </a:p>
        </p:txBody>
      </p:sp>
    </p:spTree>
    <p:extLst>
      <p:ext uri="{BB962C8B-B14F-4D97-AF65-F5344CB8AC3E}">
        <p14:creationId xmlns:p14="http://schemas.microsoft.com/office/powerpoint/2010/main" val="881487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gray">
          <a:xfrm>
            <a:off x="267847" y="3184685"/>
            <a:ext cx="6285353"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eaLnBrk="1" hangingPunct="1">
              <a:lnSpc>
                <a:spcPct val="85000"/>
              </a:lnSpc>
              <a:spcBef>
                <a:spcPct val="50000"/>
              </a:spcBef>
              <a:defRPr sz="2800" b="1">
                <a:solidFill>
                  <a:schemeClr val="folHlink"/>
                </a:solidFill>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fr-FR" b="0" dirty="0" smtClean="0">
                <a:solidFill>
                  <a:srgbClr val="DDDDDD"/>
                </a:solidFill>
              </a:rPr>
              <a:t>Résultats du 1S19 et mise </a:t>
            </a:r>
            <a:r>
              <a:rPr lang="fr-FR" b="0" dirty="0">
                <a:solidFill>
                  <a:srgbClr val="DDDDDD"/>
                </a:solidFill>
              </a:rPr>
              <a:t>en œuvre du plan </a:t>
            </a:r>
            <a:r>
              <a:rPr lang="fr-FR" b="0" dirty="0" smtClean="0">
                <a:solidFill>
                  <a:srgbClr val="DDDDDD"/>
                </a:solidFill>
              </a:rPr>
              <a:t>de transformation</a:t>
            </a:r>
            <a:endParaRPr lang="fr-FR" b="0" dirty="0">
              <a:solidFill>
                <a:srgbClr val="DDDDDD"/>
              </a:solidFill>
            </a:endParaRPr>
          </a:p>
        </p:txBody>
      </p:sp>
      <p:sp>
        <p:nvSpPr>
          <p:cNvPr id="8201" name="Rectangle 18"/>
          <p:cNvSpPr>
            <a:spLocks noChangeArrowheads="1"/>
          </p:cNvSpPr>
          <p:nvPr/>
        </p:nvSpPr>
        <p:spPr bwMode="white">
          <a:xfrm>
            <a:off x="3064" y="161534"/>
            <a:ext cx="9144000" cy="14065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lang="fr-FR" sz="2800" dirty="0">
              <a:solidFill>
                <a:srgbClr val="333333"/>
              </a:solidFill>
            </a:endParaRPr>
          </a:p>
        </p:txBody>
      </p:sp>
      <p:sp>
        <p:nvSpPr>
          <p:cNvPr id="8204" name="Text Box 18"/>
          <p:cNvSpPr txBox="1">
            <a:spLocks noChangeArrowheads="1"/>
          </p:cNvSpPr>
          <p:nvPr/>
        </p:nvSpPr>
        <p:spPr bwMode="gray">
          <a:xfrm>
            <a:off x="267850" y="4242590"/>
            <a:ext cx="8179879"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lnSpc>
                <a:spcPct val="85000"/>
              </a:lnSpc>
            </a:pPr>
            <a:r>
              <a:rPr lang="fr-FR" sz="2800" dirty="0" smtClean="0">
                <a:solidFill>
                  <a:srgbClr val="DDDDDD"/>
                </a:solidFill>
              </a:rPr>
              <a:t>Questions / Réponses</a:t>
            </a:r>
            <a:endParaRPr lang="fr-FR" sz="2800" dirty="0">
              <a:solidFill>
                <a:srgbClr val="DDDDDD"/>
              </a:solidFill>
            </a:endParaRPr>
          </a:p>
        </p:txBody>
      </p:sp>
      <p:sp>
        <p:nvSpPr>
          <p:cNvPr id="12" name="Line 19"/>
          <p:cNvSpPr>
            <a:spLocks noChangeShapeType="1"/>
          </p:cNvSpPr>
          <p:nvPr/>
        </p:nvSpPr>
        <p:spPr bwMode="gray">
          <a:xfrm>
            <a:off x="267851" y="4063750"/>
            <a:ext cx="8599925"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dirty="0">
              <a:solidFill>
                <a:srgbClr val="333333"/>
              </a:solidFill>
            </a:endParaRPr>
          </a:p>
        </p:txBody>
      </p:sp>
      <p:sp>
        <p:nvSpPr>
          <p:cNvPr id="16" name="Text Box 4"/>
          <p:cNvSpPr txBox="1">
            <a:spLocks noChangeArrowheads="1"/>
          </p:cNvSpPr>
          <p:nvPr/>
        </p:nvSpPr>
        <p:spPr bwMode="gray">
          <a:xfrm>
            <a:off x="267850" y="1760600"/>
            <a:ext cx="8169250"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eaLnBrk="1" hangingPunct="1">
              <a:lnSpc>
                <a:spcPct val="85000"/>
              </a:lnSpc>
              <a:spcBef>
                <a:spcPct val="50000"/>
              </a:spcBef>
              <a:defRPr sz="2800" b="1">
                <a:solidFill>
                  <a:schemeClr val="folHlink"/>
                </a:solidFill>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fr-FR" dirty="0">
                <a:solidFill>
                  <a:srgbClr val="FF9900"/>
                </a:solidFill>
              </a:rPr>
              <a:t>BNP Paribas dans la </a:t>
            </a:r>
            <a:r>
              <a:rPr lang="fr-FR" dirty="0" smtClean="0">
                <a:solidFill>
                  <a:srgbClr val="FF9900"/>
                </a:solidFill>
              </a:rPr>
              <a:t>Région Occitanie</a:t>
            </a:r>
            <a:endParaRPr lang="fr-FR" dirty="0">
              <a:solidFill>
                <a:srgbClr val="FF9900"/>
              </a:solidFill>
            </a:endParaRPr>
          </a:p>
        </p:txBody>
      </p:sp>
      <p:sp>
        <p:nvSpPr>
          <p:cNvPr id="17" name="Text Box 4"/>
          <p:cNvSpPr txBox="1">
            <a:spLocks noChangeArrowheads="1"/>
          </p:cNvSpPr>
          <p:nvPr/>
        </p:nvSpPr>
        <p:spPr bwMode="gray">
          <a:xfrm>
            <a:off x="267850" y="2470537"/>
            <a:ext cx="8168563"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eaLnBrk="1" hangingPunct="1">
              <a:lnSpc>
                <a:spcPct val="85000"/>
              </a:lnSpc>
              <a:spcBef>
                <a:spcPct val="50000"/>
              </a:spcBef>
              <a:defRPr sz="2800" b="1">
                <a:solidFill>
                  <a:schemeClr val="folHlink"/>
                </a:solidFill>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fr-FR" b="0" dirty="0" smtClean="0">
                <a:solidFill>
                  <a:srgbClr val="DDDDDD"/>
                </a:solidFill>
              </a:rPr>
              <a:t>Présentation du Groupe BNP Paribas</a:t>
            </a:r>
            <a:endParaRPr lang="fr-FR" b="0" dirty="0">
              <a:solidFill>
                <a:srgbClr val="DDDDDD"/>
              </a:solidFill>
            </a:endParaRPr>
          </a:p>
        </p:txBody>
      </p:sp>
      <p:sp>
        <p:nvSpPr>
          <p:cNvPr id="18" name="Line 19"/>
          <p:cNvSpPr>
            <a:spLocks noChangeShapeType="1"/>
          </p:cNvSpPr>
          <p:nvPr/>
        </p:nvSpPr>
        <p:spPr bwMode="gray">
          <a:xfrm>
            <a:off x="267851" y="3067906"/>
            <a:ext cx="859992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b="1" dirty="0">
              <a:solidFill>
                <a:srgbClr val="FF9900"/>
              </a:solidFill>
            </a:endParaRPr>
          </a:p>
        </p:txBody>
      </p:sp>
      <p:sp>
        <p:nvSpPr>
          <p:cNvPr id="14" name="Line 19"/>
          <p:cNvSpPr>
            <a:spLocks noChangeShapeType="1"/>
          </p:cNvSpPr>
          <p:nvPr/>
        </p:nvSpPr>
        <p:spPr bwMode="gray">
          <a:xfrm>
            <a:off x="267850" y="2301660"/>
            <a:ext cx="859992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b="1" dirty="0">
              <a:solidFill>
                <a:srgbClr val="FF9900"/>
              </a:solidFill>
            </a:endParaRPr>
          </a:p>
        </p:txBody>
      </p:sp>
    </p:spTree>
    <p:extLst>
      <p:ext uri="{BB962C8B-B14F-4D97-AF65-F5344CB8AC3E}">
        <p14:creationId xmlns:p14="http://schemas.microsoft.com/office/powerpoint/2010/main" val="3371583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647702" y="71438"/>
            <a:ext cx="7785100" cy="828675"/>
          </a:xfrm>
          <a:prstGeom prst="rect">
            <a:avLst/>
          </a:prstGeom>
          <a:noFill/>
          <a:ln w="9525">
            <a:noFill/>
            <a:miter lim="800000"/>
            <a:headEnd/>
            <a:tailEnd/>
          </a:ln>
        </p:spPr>
        <p:txBody>
          <a:bodyPr lIns="72000" anchor="b"/>
          <a:lstStyle/>
          <a:p>
            <a:pPr>
              <a:lnSpc>
                <a:spcPct val="85000"/>
              </a:lnSpc>
              <a:defRPr/>
            </a:pPr>
            <a:r>
              <a:rPr lang="fr-FR" sz="3000" dirty="0">
                <a:solidFill>
                  <a:srgbClr val="000000"/>
                </a:solidFill>
                <a:latin typeface="Arial Narrow"/>
              </a:rPr>
              <a:t>Domestic </a:t>
            </a:r>
            <a:r>
              <a:rPr lang="fr-FR" sz="3000" dirty="0" err="1">
                <a:solidFill>
                  <a:srgbClr val="000000"/>
                </a:solidFill>
                <a:latin typeface="Arial Narrow"/>
              </a:rPr>
              <a:t>Markets</a:t>
            </a:r>
            <a:r>
              <a:rPr lang="fr-FR" sz="3000" dirty="0">
                <a:solidFill>
                  <a:srgbClr val="000000"/>
                </a:solidFill>
                <a:latin typeface="Arial Narrow"/>
              </a:rPr>
              <a:t> -</a:t>
            </a:r>
            <a:r>
              <a:rPr lang="fr-FR" sz="3000" dirty="0" smtClean="0">
                <a:solidFill>
                  <a:srgbClr val="000000"/>
                </a:solidFill>
                <a:latin typeface="Arial Narrow"/>
              </a:rPr>
              <a:t> 1S19</a:t>
            </a:r>
            <a:endParaRPr lang="fr-FR" sz="3000" kern="0" dirty="0">
              <a:solidFill>
                <a:srgbClr val="000000"/>
              </a:solidFill>
              <a:latin typeface="Arial Narrow"/>
              <a:ea typeface="+mj-ea"/>
              <a:cs typeface="Arial"/>
            </a:endParaRPr>
          </a:p>
        </p:txBody>
      </p:sp>
      <p:graphicFrame>
        <p:nvGraphicFramePr>
          <p:cNvPr id="61" name="Object 15"/>
          <p:cNvGraphicFramePr>
            <a:graphicFrameLocks noChangeAspect="1"/>
          </p:cNvGraphicFramePr>
          <p:nvPr>
            <p:extLst>
              <p:ext uri="{D42A27DB-BD31-4B8C-83A1-F6EECF244321}">
                <p14:modId xmlns:p14="http://schemas.microsoft.com/office/powerpoint/2010/main" val="1297716716"/>
              </p:ext>
            </p:extLst>
          </p:nvPr>
        </p:nvGraphicFramePr>
        <p:xfrm>
          <a:off x="1349157" y="2073427"/>
          <a:ext cx="2311011" cy="2174317"/>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 Box 18"/>
          <p:cNvSpPr txBox="1">
            <a:spLocks noChangeArrowheads="1"/>
          </p:cNvSpPr>
          <p:nvPr/>
        </p:nvSpPr>
        <p:spPr bwMode="auto">
          <a:xfrm>
            <a:off x="3388675" y="2086105"/>
            <a:ext cx="958625" cy="31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1100" b="1" dirty="0" smtClean="0">
                <a:solidFill>
                  <a:srgbClr val="333333"/>
                </a:solidFill>
                <a:latin typeface="Arial Narrow" pitchFamily="34" charset="0"/>
              </a:rPr>
              <a:t>Autres DM</a:t>
            </a:r>
            <a:endParaRPr lang="fr-FR" sz="1100" b="1" dirty="0">
              <a:solidFill>
                <a:srgbClr val="333333"/>
              </a:solidFill>
              <a:latin typeface="Arial Narrow" pitchFamily="34" charset="0"/>
            </a:endParaRPr>
          </a:p>
        </p:txBody>
      </p:sp>
      <p:sp>
        <p:nvSpPr>
          <p:cNvPr id="70" name="Text Box 19"/>
          <p:cNvSpPr txBox="1">
            <a:spLocks noChangeArrowheads="1"/>
          </p:cNvSpPr>
          <p:nvPr/>
        </p:nvSpPr>
        <p:spPr bwMode="auto">
          <a:xfrm>
            <a:off x="3388674" y="3134058"/>
            <a:ext cx="772966" cy="31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1100" b="1" dirty="0">
                <a:solidFill>
                  <a:srgbClr val="333333"/>
                </a:solidFill>
                <a:latin typeface="Arial Narrow" pitchFamily="34" charset="0"/>
              </a:rPr>
              <a:t>BDDF</a:t>
            </a:r>
          </a:p>
        </p:txBody>
      </p:sp>
      <p:sp>
        <p:nvSpPr>
          <p:cNvPr id="71" name="Text Box 20"/>
          <p:cNvSpPr txBox="1">
            <a:spLocks noChangeArrowheads="1"/>
          </p:cNvSpPr>
          <p:nvPr/>
        </p:nvSpPr>
        <p:spPr bwMode="auto">
          <a:xfrm>
            <a:off x="3388674" y="2715253"/>
            <a:ext cx="828178" cy="31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1100" b="1" dirty="0">
                <a:solidFill>
                  <a:srgbClr val="333333"/>
                </a:solidFill>
                <a:latin typeface="Arial Narrow" pitchFamily="34" charset="0"/>
              </a:rPr>
              <a:t>BNL </a:t>
            </a:r>
            <a:r>
              <a:rPr lang="fr-FR" sz="1100" b="1" dirty="0" err="1">
                <a:solidFill>
                  <a:srgbClr val="333333"/>
                </a:solidFill>
                <a:latin typeface="Arial Narrow" pitchFamily="34" charset="0"/>
              </a:rPr>
              <a:t>bc</a:t>
            </a:r>
            <a:endParaRPr lang="fr-FR" sz="1100" b="1" dirty="0">
              <a:solidFill>
                <a:srgbClr val="333333"/>
              </a:solidFill>
              <a:latin typeface="Arial Narrow" pitchFamily="34" charset="0"/>
            </a:endParaRPr>
          </a:p>
        </p:txBody>
      </p:sp>
      <p:sp>
        <p:nvSpPr>
          <p:cNvPr id="72" name="Rectangle 9"/>
          <p:cNvSpPr>
            <a:spLocks noChangeArrowheads="1"/>
          </p:cNvSpPr>
          <p:nvPr/>
        </p:nvSpPr>
        <p:spPr bwMode="auto">
          <a:xfrm>
            <a:off x="904140" y="1188395"/>
            <a:ext cx="1685068" cy="383300"/>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p>
            <a:pPr marL="90488">
              <a:spcBef>
                <a:spcPct val="50000"/>
              </a:spcBef>
            </a:pPr>
            <a:r>
              <a:rPr lang="fr-FR" b="1" dirty="0" smtClean="0">
                <a:solidFill>
                  <a:srgbClr val="000000"/>
                </a:solidFill>
              </a:rPr>
              <a:t>Crédits : +4,1%</a:t>
            </a:r>
            <a:endParaRPr lang="en-GB" b="1" dirty="0">
              <a:solidFill>
                <a:srgbClr val="000000"/>
              </a:solidFill>
            </a:endParaRPr>
          </a:p>
        </p:txBody>
      </p:sp>
      <p:sp>
        <p:nvSpPr>
          <p:cNvPr id="73" name="Freeform 10"/>
          <p:cNvSpPr>
            <a:spLocks/>
          </p:cNvSpPr>
          <p:nvPr/>
        </p:nvSpPr>
        <p:spPr bwMode="gray">
          <a:xfrm>
            <a:off x="904137" y="1430666"/>
            <a:ext cx="3085406" cy="2219858"/>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rgbClr val="333333"/>
              </a:solidFill>
            </a:endParaRPr>
          </a:p>
        </p:txBody>
      </p:sp>
      <p:sp>
        <p:nvSpPr>
          <p:cNvPr id="74" name="Rectangle 11"/>
          <p:cNvSpPr>
            <a:spLocks noChangeArrowheads="1"/>
          </p:cNvSpPr>
          <p:nvPr/>
        </p:nvSpPr>
        <p:spPr bwMode="gray">
          <a:xfrm>
            <a:off x="908084" y="1590128"/>
            <a:ext cx="670740" cy="294855"/>
          </a:xfrm>
          <a:prstGeom prst="rect">
            <a:avLst/>
          </a:prstGeom>
          <a:noFill/>
          <a:ln w="9525">
            <a:noFill/>
            <a:miter lim="800000"/>
            <a:headEnd/>
            <a:tailEnd/>
          </a:ln>
          <a:extLst/>
        </p:spPr>
        <p:txBody>
          <a:bodyPr lIns="36000" tIns="46800" rIns="36000" bIns="46800">
            <a:spAutoFit/>
          </a:bodyPr>
          <a:lstStyle/>
          <a:p>
            <a:r>
              <a:rPr lang="fr-FR" sz="1000" i="1" dirty="0">
                <a:solidFill>
                  <a:srgbClr val="333333"/>
                </a:solidFill>
              </a:rPr>
              <a:t>en Md€</a:t>
            </a:r>
          </a:p>
        </p:txBody>
      </p:sp>
      <p:pic>
        <p:nvPicPr>
          <p:cNvPr id="7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70" y="1265397"/>
            <a:ext cx="270143" cy="26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 Box 18"/>
          <p:cNvSpPr txBox="1">
            <a:spLocks noChangeArrowheads="1"/>
          </p:cNvSpPr>
          <p:nvPr/>
        </p:nvSpPr>
        <p:spPr bwMode="auto">
          <a:xfrm>
            <a:off x="3388674" y="2367813"/>
            <a:ext cx="794656" cy="31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1100" b="1" dirty="0">
                <a:solidFill>
                  <a:srgbClr val="333333"/>
                </a:solidFill>
                <a:latin typeface="Arial Narrow" pitchFamily="34" charset="0"/>
              </a:rPr>
              <a:t>BDDB</a:t>
            </a:r>
          </a:p>
        </p:txBody>
      </p:sp>
      <p:sp>
        <p:nvSpPr>
          <p:cNvPr id="78" name="Text Box 11"/>
          <p:cNvSpPr txBox="1">
            <a:spLocks noChangeArrowheads="1"/>
          </p:cNvSpPr>
          <p:nvPr/>
        </p:nvSpPr>
        <p:spPr bwMode="auto">
          <a:xfrm>
            <a:off x="1787912" y="1856245"/>
            <a:ext cx="427018" cy="309958"/>
          </a:xfrm>
          <a:prstGeom prst="rect">
            <a:avLst/>
          </a:prstGeom>
          <a:noFill/>
          <a:ln w="9525">
            <a:noFill/>
            <a:miter lim="800000"/>
            <a:headEnd/>
            <a:tailEnd/>
          </a:ln>
        </p:spPr>
        <p:txBody>
          <a:bodyPr wrap="none" lIns="90000" tIns="46800" rIns="90000" bIns="46800">
            <a:spAutoFit/>
          </a:bodyPr>
          <a:lstStyle/>
          <a:p>
            <a:pPr algn="ctr">
              <a:spcBef>
                <a:spcPct val="50000"/>
              </a:spcBef>
              <a:defRPr/>
            </a:pPr>
            <a:r>
              <a:rPr lang="en-GB" b="1" dirty="0" smtClean="0">
                <a:solidFill>
                  <a:srgbClr val="333333"/>
                </a:solidFill>
                <a:latin typeface="Arial Narrow" pitchFamily="34" charset="0"/>
              </a:rPr>
              <a:t>393</a:t>
            </a:r>
          </a:p>
        </p:txBody>
      </p:sp>
      <p:sp>
        <p:nvSpPr>
          <p:cNvPr id="79" name="Text Box 11"/>
          <p:cNvSpPr txBox="1">
            <a:spLocks noChangeArrowheads="1"/>
          </p:cNvSpPr>
          <p:nvPr/>
        </p:nvSpPr>
        <p:spPr bwMode="auto">
          <a:xfrm>
            <a:off x="2807892" y="1796981"/>
            <a:ext cx="580783" cy="309958"/>
          </a:xfrm>
          <a:prstGeom prst="rect">
            <a:avLst/>
          </a:prstGeom>
          <a:noFill/>
          <a:ln w="9525">
            <a:noFill/>
            <a:miter lim="800000"/>
            <a:headEnd/>
            <a:tailEnd/>
          </a:ln>
        </p:spPr>
        <p:txBody>
          <a:bodyPr wrap="square" lIns="90000" tIns="46800" rIns="90000" bIns="46800">
            <a:spAutoFit/>
          </a:bodyPr>
          <a:lstStyle/>
          <a:p>
            <a:pPr algn="ctr">
              <a:spcBef>
                <a:spcPct val="50000"/>
              </a:spcBef>
              <a:defRPr/>
            </a:pPr>
            <a:r>
              <a:rPr lang="en-GB" b="1" dirty="0" smtClean="0">
                <a:solidFill>
                  <a:srgbClr val="333333"/>
                </a:solidFill>
                <a:latin typeface="Arial Narrow" pitchFamily="34" charset="0"/>
              </a:rPr>
              <a:t>409</a:t>
            </a:r>
            <a:endParaRPr lang="en-GB" b="1" dirty="0">
              <a:solidFill>
                <a:srgbClr val="333333"/>
              </a:solidFill>
              <a:latin typeface="Arial Narrow" pitchFamily="34" charset="0"/>
            </a:endParaRPr>
          </a:p>
        </p:txBody>
      </p:sp>
      <p:sp>
        <p:nvSpPr>
          <p:cNvPr id="80" name="Freeform 5"/>
          <p:cNvSpPr>
            <a:spLocks/>
          </p:cNvSpPr>
          <p:nvPr/>
        </p:nvSpPr>
        <p:spPr bwMode="gray">
          <a:xfrm>
            <a:off x="5182512" y="1331901"/>
            <a:ext cx="3174838" cy="2187932"/>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rgbClr val="333333"/>
              </a:solidFill>
            </a:endParaRPr>
          </a:p>
        </p:txBody>
      </p:sp>
      <p:sp>
        <p:nvSpPr>
          <p:cNvPr id="81" name="Rectangle 6"/>
          <p:cNvSpPr>
            <a:spLocks noChangeArrowheads="1"/>
          </p:cNvSpPr>
          <p:nvPr/>
        </p:nvSpPr>
        <p:spPr bwMode="auto">
          <a:xfrm>
            <a:off x="5182515" y="1188395"/>
            <a:ext cx="1587416" cy="3833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p>
            <a:pPr marL="90488"/>
            <a:r>
              <a:rPr lang="fr-FR" b="1" dirty="0" smtClean="0">
                <a:solidFill>
                  <a:srgbClr val="000000"/>
                </a:solidFill>
              </a:rPr>
              <a:t>Dépôts : +6,3%</a:t>
            </a:r>
            <a:endParaRPr lang="fr-FR" baseline="30000" dirty="0">
              <a:solidFill>
                <a:srgbClr val="000000"/>
              </a:solidFill>
            </a:endParaRPr>
          </a:p>
        </p:txBody>
      </p:sp>
      <p:graphicFrame>
        <p:nvGraphicFramePr>
          <p:cNvPr id="82" name="Object 15"/>
          <p:cNvGraphicFramePr>
            <a:graphicFrameLocks noChangeAspect="1"/>
          </p:cNvGraphicFramePr>
          <p:nvPr>
            <p:extLst>
              <p:ext uri="{D42A27DB-BD31-4B8C-83A1-F6EECF244321}">
                <p14:modId xmlns:p14="http://schemas.microsoft.com/office/powerpoint/2010/main" val="1802590148"/>
              </p:ext>
            </p:extLst>
          </p:nvPr>
        </p:nvGraphicFramePr>
        <p:xfrm>
          <a:off x="5627533" y="1955883"/>
          <a:ext cx="2311011" cy="2174317"/>
        </p:xfrm>
        <a:graphic>
          <a:graphicData uri="http://schemas.openxmlformats.org/drawingml/2006/chart">
            <c:chart xmlns:c="http://schemas.openxmlformats.org/drawingml/2006/chart" xmlns:r="http://schemas.openxmlformats.org/officeDocument/2006/relationships" r:id="rId5"/>
          </a:graphicData>
        </a:graphic>
      </p:graphicFrame>
      <p:sp>
        <p:nvSpPr>
          <p:cNvPr id="84" name="Text Box 18"/>
          <p:cNvSpPr txBox="1">
            <a:spLocks noChangeArrowheads="1"/>
          </p:cNvSpPr>
          <p:nvPr/>
        </p:nvSpPr>
        <p:spPr bwMode="auto">
          <a:xfrm>
            <a:off x="7667050" y="1885489"/>
            <a:ext cx="958625" cy="31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1100" b="1" dirty="0" smtClean="0">
                <a:solidFill>
                  <a:srgbClr val="333333"/>
                </a:solidFill>
                <a:latin typeface="Arial Narrow" pitchFamily="34" charset="0"/>
              </a:rPr>
              <a:t>Autres DM</a:t>
            </a:r>
            <a:endParaRPr lang="fr-FR" sz="1100" b="1" dirty="0">
              <a:solidFill>
                <a:srgbClr val="333333"/>
              </a:solidFill>
              <a:latin typeface="Arial Narrow" pitchFamily="34" charset="0"/>
            </a:endParaRPr>
          </a:p>
        </p:txBody>
      </p:sp>
      <p:sp>
        <p:nvSpPr>
          <p:cNvPr id="85" name="Text Box 19"/>
          <p:cNvSpPr txBox="1">
            <a:spLocks noChangeArrowheads="1"/>
          </p:cNvSpPr>
          <p:nvPr/>
        </p:nvSpPr>
        <p:spPr bwMode="auto">
          <a:xfrm>
            <a:off x="7667049" y="2872515"/>
            <a:ext cx="772966" cy="31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1100" b="1" dirty="0">
                <a:solidFill>
                  <a:srgbClr val="333333"/>
                </a:solidFill>
                <a:latin typeface="Arial Narrow" pitchFamily="34" charset="0"/>
              </a:rPr>
              <a:t>BDDF</a:t>
            </a:r>
          </a:p>
        </p:txBody>
      </p:sp>
      <p:sp>
        <p:nvSpPr>
          <p:cNvPr id="86" name="Text Box 20"/>
          <p:cNvSpPr txBox="1">
            <a:spLocks noChangeArrowheads="1"/>
          </p:cNvSpPr>
          <p:nvPr/>
        </p:nvSpPr>
        <p:spPr bwMode="auto">
          <a:xfrm>
            <a:off x="7667049" y="2541214"/>
            <a:ext cx="828178" cy="31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1100" b="1" dirty="0">
                <a:solidFill>
                  <a:srgbClr val="333333"/>
                </a:solidFill>
                <a:latin typeface="Arial Narrow" pitchFamily="34" charset="0"/>
              </a:rPr>
              <a:t>BNL </a:t>
            </a:r>
            <a:r>
              <a:rPr lang="fr-FR" sz="1100" b="1" dirty="0" err="1">
                <a:solidFill>
                  <a:srgbClr val="333333"/>
                </a:solidFill>
                <a:latin typeface="Arial Narrow" pitchFamily="34" charset="0"/>
              </a:rPr>
              <a:t>bc</a:t>
            </a:r>
            <a:endParaRPr lang="fr-FR" sz="1100" b="1" dirty="0">
              <a:solidFill>
                <a:srgbClr val="333333"/>
              </a:solidFill>
              <a:latin typeface="Arial Narrow" pitchFamily="34" charset="0"/>
            </a:endParaRPr>
          </a:p>
        </p:txBody>
      </p:sp>
      <p:sp>
        <p:nvSpPr>
          <p:cNvPr id="87" name="Freeform 10"/>
          <p:cNvSpPr>
            <a:spLocks/>
          </p:cNvSpPr>
          <p:nvPr/>
        </p:nvSpPr>
        <p:spPr bwMode="gray">
          <a:xfrm>
            <a:off x="5182512" y="1189170"/>
            <a:ext cx="3085406" cy="2330662"/>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rgbClr val="333333"/>
              </a:solidFill>
            </a:endParaRPr>
          </a:p>
        </p:txBody>
      </p:sp>
      <p:sp>
        <p:nvSpPr>
          <p:cNvPr id="88" name="Rectangle 11"/>
          <p:cNvSpPr>
            <a:spLocks noChangeArrowheads="1"/>
          </p:cNvSpPr>
          <p:nvPr/>
        </p:nvSpPr>
        <p:spPr bwMode="gray">
          <a:xfrm>
            <a:off x="5186459" y="1576069"/>
            <a:ext cx="670740" cy="294855"/>
          </a:xfrm>
          <a:prstGeom prst="rect">
            <a:avLst/>
          </a:prstGeom>
          <a:noFill/>
          <a:ln w="9525">
            <a:noFill/>
            <a:miter lim="800000"/>
            <a:headEnd/>
            <a:tailEnd/>
          </a:ln>
          <a:extLst/>
        </p:spPr>
        <p:txBody>
          <a:bodyPr lIns="36000" tIns="46800" rIns="36000" bIns="46800">
            <a:spAutoFit/>
          </a:bodyPr>
          <a:lstStyle/>
          <a:p>
            <a:r>
              <a:rPr lang="fr-FR" sz="1000" i="1" dirty="0">
                <a:solidFill>
                  <a:srgbClr val="333333"/>
                </a:solidFill>
              </a:rPr>
              <a:t>en Md€</a:t>
            </a:r>
          </a:p>
        </p:txBody>
      </p:sp>
      <p:sp>
        <p:nvSpPr>
          <p:cNvPr id="90" name="Text Box 18"/>
          <p:cNvSpPr txBox="1">
            <a:spLocks noChangeArrowheads="1"/>
          </p:cNvSpPr>
          <p:nvPr/>
        </p:nvSpPr>
        <p:spPr bwMode="auto">
          <a:xfrm>
            <a:off x="7667049" y="2210326"/>
            <a:ext cx="794656" cy="31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1100" b="1" dirty="0">
                <a:solidFill>
                  <a:srgbClr val="333333"/>
                </a:solidFill>
                <a:latin typeface="Arial Narrow" pitchFamily="34" charset="0"/>
              </a:rPr>
              <a:t>BDDB</a:t>
            </a:r>
          </a:p>
        </p:txBody>
      </p:sp>
      <p:sp>
        <p:nvSpPr>
          <p:cNvPr id="91" name="Text Box 11"/>
          <p:cNvSpPr txBox="1">
            <a:spLocks noChangeArrowheads="1"/>
          </p:cNvSpPr>
          <p:nvPr/>
        </p:nvSpPr>
        <p:spPr bwMode="auto">
          <a:xfrm>
            <a:off x="6067128" y="1725724"/>
            <a:ext cx="427018" cy="309958"/>
          </a:xfrm>
          <a:prstGeom prst="rect">
            <a:avLst/>
          </a:prstGeom>
          <a:noFill/>
          <a:ln w="9525">
            <a:noFill/>
            <a:miter lim="800000"/>
            <a:headEnd/>
            <a:tailEnd/>
          </a:ln>
        </p:spPr>
        <p:txBody>
          <a:bodyPr wrap="none" lIns="90000" tIns="46800" rIns="90000" bIns="46800">
            <a:spAutoFit/>
          </a:bodyPr>
          <a:lstStyle/>
          <a:p>
            <a:pPr algn="ctr">
              <a:spcBef>
                <a:spcPct val="50000"/>
              </a:spcBef>
              <a:defRPr/>
            </a:pPr>
            <a:r>
              <a:rPr lang="en-GB" b="1" dirty="0" smtClean="0">
                <a:solidFill>
                  <a:srgbClr val="333333"/>
                </a:solidFill>
                <a:latin typeface="Arial Narrow" pitchFamily="34" charset="0"/>
              </a:rPr>
              <a:t>377</a:t>
            </a:r>
          </a:p>
        </p:txBody>
      </p:sp>
      <p:sp>
        <p:nvSpPr>
          <p:cNvPr id="92" name="Text Box 11"/>
          <p:cNvSpPr txBox="1">
            <a:spLocks noChangeArrowheads="1"/>
          </p:cNvSpPr>
          <p:nvPr/>
        </p:nvSpPr>
        <p:spPr bwMode="auto">
          <a:xfrm>
            <a:off x="7174037" y="1643439"/>
            <a:ext cx="427018" cy="309958"/>
          </a:xfrm>
          <a:prstGeom prst="rect">
            <a:avLst/>
          </a:prstGeom>
          <a:noFill/>
          <a:ln w="9525">
            <a:noFill/>
            <a:miter lim="800000"/>
            <a:headEnd/>
            <a:tailEnd/>
          </a:ln>
        </p:spPr>
        <p:txBody>
          <a:bodyPr wrap="none" lIns="90000" tIns="46800" rIns="90000" bIns="46800">
            <a:spAutoFit/>
          </a:bodyPr>
          <a:lstStyle/>
          <a:p>
            <a:pPr algn="ctr">
              <a:spcBef>
                <a:spcPct val="50000"/>
              </a:spcBef>
              <a:defRPr/>
            </a:pPr>
            <a:r>
              <a:rPr lang="en-GB" b="1" dirty="0" smtClean="0">
                <a:solidFill>
                  <a:srgbClr val="333333"/>
                </a:solidFill>
                <a:latin typeface="Arial Narrow" pitchFamily="34" charset="0"/>
              </a:rPr>
              <a:t>401</a:t>
            </a:r>
            <a:endParaRPr lang="en-GB" b="1" dirty="0">
              <a:solidFill>
                <a:srgbClr val="333333"/>
              </a:solidFill>
              <a:latin typeface="Arial Narrow" pitchFamily="34" charset="0"/>
            </a:endParaRPr>
          </a:p>
        </p:txBody>
      </p:sp>
      <p:pic>
        <p:nvPicPr>
          <p:cNvPr id="9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514" y="1272909"/>
            <a:ext cx="270143" cy="26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6"/>
          <p:cNvSpPr>
            <a:spLocks noChangeArrowheads="1"/>
          </p:cNvSpPr>
          <p:nvPr/>
        </p:nvSpPr>
        <p:spPr bwMode="auto">
          <a:xfrm>
            <a:off x="2807892" y="5751262"/>
            <a:ext cx="4323259" cy="50114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ctr" eaLnBrk="0" fontAlgn="base" hangingPunct="0">
              <a:spcBef>
                <a:spcPct val="0"/>
              </a:spcBef>
              <a:spcAft>
                <a:spcPct val="0"/>
              </a:spcAft>
              <a:buClr>
                <a:srgbClr val="FF8601"/>
              </a:buClr>
              <a:buFont typeface="Wingdings" pitchFamily="2" charset="2"/>
              <a:buNone/>
            </a:pPr>
            <a:r>
              <a:rPr lang="fr-FR" sz="2000" b="1" dirty="0" smtClean="0">
                <a:solidFill>
                  <a:srgbClr val="000000"/>
                </a:solidFill>
              </a:rPr>
              <a:t>Bonne activité commerciale </a:t>
            </a:r>
          </a:p>
        </p:txBody>
      </p:sp>
      <p:pic>
        <p:nvPicPr>
          <p:cNvPr id="33"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5268" y="5836987"/>
            <a:ext cx="368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à coins arrondis 49"/>
          <p:cNvSpPr/>
          <p:nvPr/>
        </p:nvSpPr>
        <p:spPr bwMode="auto">
          <a:xfrm>
            <a:off x="775970" y="3928051"/>
            <a:ext cx="8040225" cy="1691700"/>
          </a:xfrm>
          <a:prstGeom prst="roundRect">
            <a:avLst/>
          </a:prstGeom>
          <a:noFill/>
          <a:ln w="25400">
            <a:solidFill>
              <a:schemeClr val="accent2"/>
            </a:solidFill>
          </a:ln>
          <a:extLst/>
        </p:spPr>
        <p:txBody>
          <a:bodyPr wrap="square" lIns="0" tIns="0" rIns="0" bIns="0" numCol="1" spcCol="0" rtlCol="0" anchor="t" anchorCtr="0">
            <a:noAutofit/>
          </a:bodyPr>
          <a:lstStyle/>
          <a:p>
            <a:pPr algn="ctr"/>
            <a:endParaRPr lang="fr-FR" sz="1400" b="1" dirty="0" smtClean="0">
              <a:solidFill>
                <a:schemeClr val="bg1"/>
              </a:solidFill>
              <a:latin typeface="+mn-lt"/>
              <a:cs typeface="Arial"/>
              <a:sym typeface="Arial"/>
            </a:endParaRPr>
          </a:p>
        </p:txBody>
      </p:sp>
      <p:sp>
        <p:nvSpPr>
          <p:cNvPr id="51" name="Rectangle 50"/>
          <p:cNvSpPr/>
          <p:nvPr/>
        </p:nvSpPr>
        <p:spPr>
          <a:xfrm>
            <a:off x="1046113" y="4039141"/>
            <a:ext cx="6929865" cy="1502976"/>
          </a:xfrm>
          <a:prstGeom prst="rect">
            <a:avLst/>
          </a:prstGeom>
        </p:spPr>
        <p:txBody>
          <a:bodyPr wrap="square">
            <a:spAutoFit/>
          </a:bodyPr>
          <a:lstStyle/>
          <a:p>
            <a:pPr marL="216000" lvl="1" indent="-216000">
              <a:spcBef>
                <a:spcPts val="0"/>
              </a:spcBef>
              <a:buClr>
                <a:schemeClr val="accent1"/>
              </a:buClr>
              <a:buFont typeface="Arial" panose="020B0604020202020204" pitchFamily="34" charset="0"/>
              <a:buChar char="►"/>
            </a:pPr>
            <a:r>
              <a:rPr lang="fr-FR" sz="1200" b="1" dirty="0" smtClean="0">
                <a:solidFill>
                  <a:schemeClr val="tx2"/>
                </a:solidFill>
              </a:rPr>
              <a:t>Hello Bank! : poursuite de la croissance (près de 3 millions de clients à fin juin 2019) </a:t>
            </a:r>
          </a:p>
          <a:p>
            <a:pPr marL="0" lvl="1">
              <a:spcBef>
                <a:spcPts val="0"/>
              </a:spcBef>
              <a:buClr>
                <a:schemeClr val="accent1"/>
              </a:buClr>
            </a:pPr>
            <a:endParaRPr lang="fr-FR" sz="900" b="1" dirty="0" smtClean="0">
              <a:solidFill>
                <a:schemeClr val="tx2"/>
              </a:solidFill>
            </a:endParaRPr>
          </a:p>
          <a:p>
            <a:pPr marL="216000" lvl="1" indent="-216000">
              <a:spcBef>
                <a:spcPts val="0"/>
              </a:spcBef>
              <a:buClr>
                <a:schemeClr val="accent1"/>
              </a:buClr>
              <a:buFont typeface="Arial" panose="020B0604020202020204" pitchFamily="34" charset="0"/>
              <a:buChar char="►"/>
            </a:pPr>
            <a:r>
              <a:rPr lang="fr-FR" sz="1200" b="1" dirty="0" smtClean="0">
                <a:solidFill>
                  <a:schemeClr val="tx2"/>
                </a:solidFill>
              </a:rPr>
              <a:t>Offre digitale : forte </a:t>
            </a:r>
            <a:r>
              <a:rPr lang="fr-FR" sz="1200" b="1" dirty="0">
                <a:solidFill>
                  <a:schemeClr val="tx2"/>
                </a:solidFill>
              </a:rPr>
              <a:t>progression de BDDF, Hello </a:t>
            </a:r>
            <a:r>
              <a:rPr lang="fr-FR" sz="1200" b="1" dirty="0" err="1">
                <a:solidFill>
                  <a:schemeClr val="tx2"/>
                </a:solidFill>
              </a:rPr>
              <a:t>bank</a:t>
            </a:r>
            <a:r>
              <a:rPr lang="fr-FR" sz="1200" b="1" dirty="0">
                <a:solidFill>
                  <a:schemeClr val="tx2"/>
                </a:solidFill>
              </a:rPr>
              <a:t>! </a:t>
            </a:r>
            <a:r>
              <a:rPr lang="fr-FR" sz="1200" b="1" dirty="0" smtClean="0">
                <a:solidFill>
                  <a:schemeClr val="tx2"/>
                </a:solidFill>
              </a:rPr>
              <a:t>&amp; </a:t>
            </a:r>
            <a:r>
              <a:rPr lang="fr-FR" sz="1200" b="1" dirty="0">
                <a:solidFill>
                  <a:schemeClr val="tx2"/>
                </a:solidFill>
              </a:rPr>
              <a:t>Nickel dans le </a:t>
            </a:r>
            <a:r>
              <a:rPr lang="fr-FR" sz="1200" b="1" dirty="0" smtClean="0">
                <a:solidFill>
                  <a:schemeClr val="tx2"/>
                </a:solidFill>
              </a:rPr>
              <a:t>classement</a:t>
            </a:r>
            <a:br>
              <a:rPr lang="fr-FR" sz="1200" b="1" dirty="0" smtClean="0">
                <a:solidFill>
                  <a:schemeClr val="tx2"/>
                </a:solidFill>
              </a:rPr>
            </a:br>
            <a:r>
              <a:rPr lang="fr-FR" sz="1200" b="1" dirty="0" smtClean="0">
                <a:solidFill>
                  <a:schemeClr val="tx2"/>
                </a:solidFill>
              </a:rPr>
              <a:t>D-Rating 2019</a:t>
            </a:r>
            <a:endParaRPr lang="fr-FR" sz="1200" dirty="0" smtClean="0">
              <a:solidFill>
                <a:schemeClr val="tx2"/>
              </a:solidFill>
            </a:endParaRPr>
          </a:p>
          <a:p>
            <a:pPr marL="449263" lvl="1" indent="-271463" eaLnBrk="0" hangingPunct="0">
              <a:spcBef>
                <a:spcPts val="400"/>
              </a:spcBef>
              <a:buClr>
                <a:srgbClr val="FF8601"/>
              </a:buClr>
              <a:buSzPct val="120000"/>
              <a:buFont typeface="Wingdings" panose="05000000000000000000" pitchFamily="2" charset="2"/>
              <a:buChar char="§"/>
            </a:pPr>
            <a:r>
              <a:rPr lang="fr-FR" sz="1200" dirty="0" smtClean="0">
                <a:solidFill>
                  <a:schemeClr val="tx2"/>
                </a:solidFill>
              </a:rPr>
              <a:t>BDDF 1</a:t>
            </a:r>
            <a:r>
              <a:rPr lang="fr-FR" sz="1200" baseline="30000" dirty="0" smtClean="0">
                <a:solidFill>
                  <a:schemeClr val="tx2"/>
                </a:solidFill>
              </a:rPr>
              <a:t>ère</a:t>
            </a:r>
            <a:r>
              <a:rPr lang="fr-FR" sz="1200" dirty="0" smtClean="0">
                <a:solidFill>
                  <a:schemeClr val="tx2"/>
                </a:solidFill>
              </a:rPr>
              <a:t> banque de réseau en France</a:t>
            </a:r>
          </a:p>
          <a:p>
            <a:pPr marL="177800" lvl="1" eaLnBrk="0" hangingPunct="0">
              <a:spcBef>
                <a:spcPts val="400"/>
              </a:spcBef>
              <a:buClr>
                <a:srgbClr val="FF8601"/>
              </a:buClr>
              <a:buSzPct val="120000"/>
            </a:pPr>
            <a:endParaRPr lang="fr-FR" sz="900" dirty="0" smtClean="0">
              <a:solidFill>
                <a:schemeClr val="tx2"/>
              </a:solidFill>
            </a:endParaRPr>
          </a:p>
          <a:p>
            <a:pPr marL="216000" lvl="1" indent="-216000">
              <a:spcBef>
                <a:spcPts val="600"/>
              </a:spcBef>
              <a:buClr>
                <a:schemeClr val="accent1"/>
              </a:buClr>
              <a:buFont typeface="Arial" panose="020B0604020202020204" pitchFamily="34" charset="0"/>
              <a:buChar char="►"/>
            </a:pPr>
            <a:r>
              <a:rPr lang="fr-FR" sz="1200" b="1" dirty="0" smtClean="0">
                <a:solidFill>
                  <a:schemeClr val="tx2"/>
                </a:solidFill>
              </a:rPr>
              <a:t>Accélération des usages mobiles : &gt; 4 millions d’utilisateurs des Apps </a:t>
            </a:r>
            <a:r>
              <a:rPr lang="fr-FR" sz="1200" dirty="0" smtClean="0">
                <a:solidFill>
                  <a:schemeClr val="tx2"/>
                </a:solidFill>
              </a:rPr>
              <a:t>(+22% / 2T18)</a:t>
            </a:r>
            <a:endParaRPr lang="fr-FR" sz="1200" b="1" dirty="0">
              <a:solidFill>
                <a:schemeClr val="tx2"/>
              </a:solidFill>
            </a:endParaRPr>
          </a:p>
        </p:txBody>
      </p:sp>
      <p:pic>
        <p:nvPicPr>
          <p:cNvPr id="52" name="Image 5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9996" y="4892646"/>
            <a:ext cx="839999" cy="504000"/>
          </a:xfrm>
          <a:prstGeom prst="rect">
            <a:avLst/>
          </a:prstGeom>
        </p:spPr>
      </p:pic>
      <p:pic>
        <p:nvPicPr>
          <p:cNvPr id="31" name="Picture 5" descr="http://www.hellobank.com/img/en/site.png"/>
          <p:cNvPicPr>
            <a:picLocks noChangeAspect="1" noChangeArrowheads="1"/>
          </p:cNvPicPr>
          <p:nvPr/>
        </p:nvPicPr>
        <p:blipFill>
          <a:blip r:embed="rId8" cstate="print"/>
          <a:srcRect/>
          <a:stretch>
            <a:fillRect/>
          </a:stretch>
        </p:blipFill>
        <p:spPr bwMode="auto">
          <a:xfrm>
            <a:off x="7975978" y="4090460"/>
            <a:ext cx="558621" cy="543980"/>
          </a:xfrm>
          <a:prstGeom prst="rect">
            <a:avLst/>
          </a:prstGeom>
          <a:noFill/>
        </p:spPr>
      </p:pic>
    </p:spTree>
    <p:extLst>
      <p:ext uri="{BB962C8B-B14F-4D97-AF65-F5344CB8AC3E}">
        <p14:creationId xmlns:p14="http://schemas.microsoft.com/office/powerpoint/2010/main" val="3783924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b" anchorCtr="0" compatLnSpc="1">
            <a:prstTxWarp prst="textNoShape">
              <a:avLst/>
            </a:prstTxWarp>
          </a:bodyPr>
          <a:lstStyle/>
          <a:p>
            <a:pPr eaLnBrk="1" hangingPunct="1"/>
            <a:r>
              <a:rPr lang="fr-FR" dirty="0" err="1" smtClean="0">
                <a:solidFill>
                  <a:schemeClr val="tx2"/>
                </a:solidFill>
              </a:rPr>
              <a:t>Domestic</a:t>
            </a:r>
            <a:r>
              <a:rPr lang="fr-FR" dirty="0" smtClean="0">
                <a:solidFill>
                  <a:schemeClr val="tx2"/>
                </a:solidFill>
              </a:rPr>
              <a:t> </a:t>
            </a:r>
            <a:r>
              <a:rPr lang="fr-FR" dirty="0" err="1" smtClean="0">
                <a:solidFill>
                  <a:schemeClr val="tx2"/>
                </a:solidFill>
              </a:rPr>
              <a:t>Markets</a:t>
            </a:r>
            <a:r>
              <a:rPr lang="fr-FR" dirty="0" smtClean="0">
                <a:solidFill>
                  <a:schemeClr val="tx2"/>
                </a:solidFill>
              </a:rPr>
              <a:t> </a:t>
            </a:r>
            <a:br>
              <a:rPr lang="fr-FR" dirty="0" smtClean="0">
                <a:solidFill>
                  <a:schemeClr val="tx2"/>
                </a:solidFill>
              </a:rPr>
            </a:br>
            <a:r>
              <a:rPr lang="fr-FR" dirty="0" smtClean="0">
                <a:solidFill>
                  <a:schemeClr val="tx2"/>
                </a:solidFill>
              </a:rPr>
              <a:t>Réduction des frais de gestion dans les réseaux</a:t>
            </a:r>
            <a:endParaRPr lang="fr-FR" dirty="0">
              <a:solidFill>
                <a:schemeClr val="tx2"/>
              </a:solidFill>
            </a:endParaRPr>
          </a:p>
        </p:txBody>
      </p:sp>
      <p:graphicFrame>
        <p:nvGraphicFramePr>
          <p:cNvPr id="13" name="Object 15"/>
          <p:cNvGraphicFramePr>
            <a:graphicFrameLocks noChangeAspect="1"/>
          </p:cNvGraphicFramePr>
          <p:nvPr>
            <p:extLst>
              <p:ext uri="{D42A27DB-BD31-4B8C-83A1-F6EECF244321}">
                <p14:modId xmlns:p14="http://schemas.microsoft.com/office/powerpoint/2010/main" val="401445605"/>
              </p:ext>
            </p:extLst>
          </p:nvPr>
        </p:nvGraphicFramePr>
        <p:xfrm>
          <a:off x="1171044" y="2140029"/>
          <a:ext cx="2875684" cy="2082513"/>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9"/>
          <p:cNvSpPr>
            <a:spLocks noChangeArrowheads="1"/>
          </p:cNvSpPr>
          <p:nvPr/>
        </p:nvSpPr>
        <p:spPr bwMode="auto">
          <a:xfrm>
            <a:off x="1295461" y="1488654"/>
            <a:ext cx="2808000" cy="432000"/>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p>
            <a:pPr marL="90488">
              <a:spcBef>
                <a:spcPct val="50000"/>
              </a:spcBef>
            </a:pPr>
            <a:r>
              <a:rPr lang="fr-FR" b="1" dirty="0" smtClean="0">
                <a:solidFill>
                  <a:schemeClr val="tx2"/>
                </a:solidFill>
              </a:rPr>
              <a:t>Frais de gestion des réseaux de banque de détail</a:t>
            </a:r>
            <a:r>
              <a:rPr lang="fr-FR" b="1" dirty="0">
                <a:solidFill>
                  <a:schemeClr val="tx2"/>
                </a:solidFill>
              </a:rPr>
              <a:t>*</a:t>
            </a:r>
          </a:p>
        </p:txBody>
      </p:sp>
      <p:sp>
        <p:nvSpPr>
          <p:cNvPr id="16" name="Freeform 10"/>
          <p:cNvSpPr>
            <a:spLocks/>
          </p:cNvSpPr>
          <p:nvPr/>
        </p:nvSpPr>
        <p:spPr bwMode="gray">
          <a:xfrm>
            <a:off x="1295463" y="1701451"/>
            <a:ext cx="2508447" cy="1937908"/>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dirty="0">
              <a:solidFill>
                <a:schemeClr val="tx2"/>
              </a:solidFill>
            </a:endParaRPr>
          </a:p>
        </p:txBody>
      </p:sp>
      <p:sp>
        <p:nvSpPr>
          <p:cNvPr id="17" name="Rectangle 11"/>
          <p:cNvSpPr>
            <a:spLocks noChangeArrowheads="1"/>
          </p:cNvSpPr>
          <p:nvPr/>
        </p:nvSpPr>
        <p:spPr bwMode="gray">
          <a:xfrm>
            <a:off x="1298205" y="1922673"/>
            <a:ext cx="540000" cy="233014"/>
          </a:xfrm>
          <a:prstGeom prst="rect">
            <a:avLst/>
          </a:prstGeom>
          <a:noFill/>
          <a:ln w="9525">
            <a:noFill/>
            <a:miter lim="800000"/>
            <a:headEnd/>
            <a:tailEnd/>
          </a:ln>
          <a:extLst/>
        </p:spPr>
        <p:txBody>
          <a:bodyPr lIns="36000" tIns="46800" rIns="36000" bIns="46800">
            <a:spAutoFit/>
          </a:bodyPr>
          <a:lstStyle/>
          <a:p>
            <a:r>
              <a:rPr lang="fr-FR" sz="900" i="1" dirty="0" smtClean="0">
                <a:solidFill>
                  <a:schemeClr val="tx2"/>
                </a:solidFill>
              </a:rPr>
              <a:t>€m</a:t>
            </a:r>
            <a:endParaRPr lang="fr-FR" sz="900" i="1" dirty="0">
              <a:solidFill>
                <a:schemeClr val="tx2"/>
              </a:solidFill>
            </a:endParaRPr>
          </a:p>
        </p:txBody>
      </p:sp>
      <p:pic>
        <p:nvPicPr>
          <p:cNvPr id="1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9462" y="1604545"/>
            <a:ext cx="21748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
          <p:cNvSpPr txBox="1">
            <a:spLocks noChangeArrowheads="1"/>
          </p:cNvSpPr>
          <p:nvPr/>
        </p:nvSpPr>
        <p:spPr bwMode="auto">
          <a:xfrm>
            <a:off x="1701151" y="2187212"/>
            <a:ext cx="550448" cy="309958"/>
          </a:xfrm>
          <a:prstGeom prst="rect">
            <a:avLst/>
          </a:prstGeom>
          <a:noFill/>
          <a:ln w="9525">
            <a:noFill/>
            <a:miter lim="800000"/>
            <a:headEnd/>
            <a:tailEnd/>
          </a:ln>
        </p:spPr>
        <p:txBody>
          <a:bodyPr wrap="none" lIns="90000" tIns="46800" rIns="90000" bIns="46800">
            <a:spAutoFit/>
          </a:bodyPr>
          <a:lstStyle/>
          <a:p>
            <a:pPr algn="ctr">
              <a:spcBef>
                <a:spcPct val="50000"/>
              </a:spcBef>
              <a:defRPr/>
            </a:pPr>
            <a:r>
              <a:rPr lang="fr-FR" b="1" dirty="0" smtClean="0">
                <a:solidFill>
                  <a:schemeClr val="tx2"/>
                </a:solidFill>
                <a:latin typeface="Arial Narrow" pitchFamily="34" charset="0"/>
              </a:rPr>
              <a:t>4 168</a:t>
            </a:r>
            <a:endParaRPr lang="fr-FR" b="1" dirty="0">
              <a:solidFill>
                <a:schemeClr val="tx2"/>
              </a:solidFill>
              <a:latin typeface="Arial Narrow" pitchFamily="34" charset="0"/>
            </a:endParaRPr>
          </a:p>
        </p:txBody>
      </p:sp>
      <p:sp>
        <p:nvSpPr>
          <p:cNvPr id="21" name="Text Box 11"/>
          <p:cNvSpPr txBox="1">
            <a:spLocks noChangeArrowheads="1"/>
          </p:cNvSpPr>
          <p:nvPr/>
        </p:nvSpPr>
        <p:spPr bwMode="auto">
          <a:xfrm>
            <a:off x="3081099" y="2186146"/>
            <a:ext cx="550448" cy="309958"/>
          </a:xfrm>
          <a:prstGeom prst="rect">
            <a:avLst/>
          </a:prstGeom>
          <a:noFill/>
          <a:ln w="9525">
            <a:noFill/>
            <a:miter lim="800000"/>
            <a:headEnd/>
            <a:tailEnd/>
          </a:ln>
        </p:spPr>
        <p:txBody>
          <a:bodyPr wrap="none" lIns="90000" tIns="46800" rIns="90000" bIns="46800">
            <a:spAutoFit/>
          </a:bodyPr>
          <a:lstStyle/>
          <a:p>
            <a:pPr algn="ctr">
              <a:spcBef>
                <a:spcPct val="50000"/>
              </a:spcBef>
              <a:defRPr/>
            </a:pPr>
            <a:r>
              <a:rPr lang="fr-FR" b="1" dirty="0" smtClean="0">
                <a:solidFill>
                  <a:schemeClr val="tx2"/>
                </a:solidFill>
                <a:latin typeface="Arial Narrow" pitchFamily="34" charset="0"/>
              </a:rPr>
              <a:t>4 136</a:t>
            </a:r>
            <a:endParaRPr lang="fr-FR" b="1" dirty="0">
              <a:solidFill>
                <a:schemeClr val="tx2"/>
              </a:solidFill>
              <a:latin typeface="Arial Narrow" pitchFamily="34" charset="0"/>
            </a:endParaRPr>
          </a:p>
        </p:txBody>
      </p:sp>
      <p:sp>
        <p:nvSpPr>
          <p:cNvPr id="22" name="Line 5"/>
          <p:cNvSpPr>
            <a:spLocks noChangeShapeType="1"/>
          </p:cNvSpPr>
          <p:nvPr/>
        </p:nvSpPr>
        <p:spPr bwMode="auto">
          <a:xfrm>
            <a:off x="2272791" y="2155549"/>
            <a:ext cx="828000" cy="138272"/>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dirty="0">
              <a:solidFill>
                <a:schemeClr val="tx2"/>
              </a:solidFill>
            </a:endParaRPr>
          </a:p>
        </p:txBody>
      </p:sp>
      <p:sp>
        <p:nvSpPr>
          <p:cNvPr id="23" name="AutoShape 6"/>
          <p:cNvSpPr>
            <a:spLocks noChangeArrowheads="1"/>
          </p:cNvSpPr>
          <p:nvPr/>
        </p:nvSpPr>
        <p:spPr bwMode="auto">
          <a:xfrm>
            <a:off x="2399521" y="2104837"/>
            <a:ext cx="540000" cy="23400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46800" rIns="0" bIns="46800" anchor="ctr"/>
          <a:lstStyle/>
          <a:p>
            <a:pPr algn="ctr">
              <a:spcBef>
                <a:spcPct val="50000"/>
              </a:spcBef>
            </a:pPr>
            <a:r>
              <a:rPr lang="fr-FR" sz="1200" b="1" dirty="0" smtClean="0">
                <a:solidFill>
                  <a:srgbClr val="FFFFFF"/>
                </a:solidFill>
                <a:latin typeface="Arial Narrow" pitchFamily="34" charset="0"/>
              </a:rPr>
              <a:t>-0,8%</a:t>
            </a:r>
            <a:endParaRPr lang="fr-FR" sz="1200" b="1" baseline="30000" dirty="0">
              <a:solidFill>
                <a:srgbClr val="FFFFFF"/>
              </a:solidFill>
              <a:latin typeface="Arial Narrow" pitchFamily="34" charset="0"/>
            </a:endParaRPr>
          </a:p>
        </p:txBody>
      </p:sp>
      <p:grpSp>
        <p:nvGrpSpPr>
          <p:cNvPr id="27" name="Group 291"/>
          <p:cNvGrpSpPr>
            <a:grpSpLocks noChangeAspect="1"/>
          </p:cNvGrpSpPr>
          <p:nvPr/>
        </p:nvGrpSpPr>
        <p:grpSpPr>
          <a:xfrm>
            <a:off x="5253346" y="1832612"/>
            <a:ext cx="2700135" cy="2530520"/>
            <a:chOff x="5213599" y="4214813"/>
            <a:chExt cx="2366384" cy="2217738"/>
          </a:xfrm>
        </p:grpSpPr>
        <p:sp>
          <p:nvSpPr>
            <p:cNvPr id="28" name="Freeform 142"/>
            <p:cNvSpPr>
              <a:spLocks/>
            </p:cNvSpPr>
            <p:nvPr/>
          </p:nvSpPr>
          <p:spPr bwMode="gray">
            <a:xfrm>
              <a:off x="5213599" y="4246563"/>
              <a:ext cx="1235505" cy="1304925"/>
            </a:xfrm>
            <a:custGeom>
              <a:avLst/>
              <a:gdLst>
                <a:gd name="T0" fmla="*/ 228 w 1605"/>
                <a:gd name="T1" fmla="*/ 367 h 1645"/>
                <a:gd name="T2" fmla="*/ 288 w 1605"/>
                <a:gd name="T3" fmla="*/ 364 h 1645"/>
                <a:gd name="T4" fmla="*/ 345 w 1605"/>
                <a:gd name="T5" fmla="*/ 374 h 1645"/>
                <a:gd name="T6" fmla="*/ 382 w 1605"/>
                <a:gd name="T7" fmla="*/ 337 h 1645"/>
                <a:gd name="T8" fmla="*/ 351 w 1605"/>
                <a:gd name="T9" fmla="*/ 324 h 1645"/>
                <a:gd name="T10" fmla="*/ 345 w 1605"/>
                <a:gd name="T11" fmla="*/ 287 h 1645"/>
                <a:gd name="T12" fmla="*/ 355 w 1605"/>
                <a:gd name="T13" fmla="*/ 257 h 1645"/>
                <a:gd name="T14" fmla="*/ 355 w 1605"/>
                <a:gd name="T15" fmla="*/ 230 h 1645"/>
                <a:gd name="T16" fmla="*/ 328 w 1605"/>
                <a:gd name="T17" fmla="*/ 241 h 1645"/>
                <a:gd name="T18" fmla="*/ 334 w 1605"/>
                <a:gd name="T19" fmla="*/ 217 h 1645"/>
                <a:gd name="T20" fmla="*/ 355 w 1605"/>
                <a:gd name="T21" fmla="*/ 193 h 1645"/>
                <a:gd name="T22" fmla="*/ 368 w 1605"/>
                <a:gd name="T23" fmla="*/ 177 h 1645"/>
                <a:gd name="T24" fmla="*/ 378 w 1605"/>
                <a:gd name="T25" fmla="*/ 164 h 1645"/>
                <a:gd name="T26" fmla="*/ 392 w 1605"/>
                <a:gd name="T27" fmla="*/ 130 h 1645"/>
                <a:gd name="T28" fmla="*/ 392 w 1605"/>
                <a:gd name="T29" fmla="*/ 107 h 1645"/>
                <a:gd name="T30" fmla="*/ 365 w 1605"/>
                <a:gd name="T31" fmla="*/ 100 h 1645"/>
                <a:gd name="T32" fmla="*/ 334 w 1605"/>
                <a:gd name="T33" fmla="*/ 83 h 1645"/>
                <a:gd name="T34" fmla="*/ 308 w 1605"/>
                <a:gd name="T35" fmla="*/ 70 h 1645"/>
                <a:gd name="T36" fmla="*/ 298 w 1605"/>
                <a:gd name="T37" fmla="*/ 57 h 1645"/>
                <a:gd name="T38" fmla="*/ 281 w 1605"/>
                <a:gd name="T39" fmla="*/ 40 h 1645"/>
                <a:gd name="T40" fmla="*/ 258 w 1605"/>
                <a:gd name="T41" fmla="*/ 27 h 1645"/>
                <a:gd name="T42" fmla="*/ 251 w 1605"/>
                <a:gd name="T43" fmla="*/ 20 h 1645"/>
                <a:gd name="T44" fmla="*/ 244 w 1605"/>
                <a:gd name="T45" fmla="*/ 0 h 1645"/>
                <a:gd name="T46" fmla="*/ 211 w 1605"/>
                <a:gd name="T47" fmla="*/ 16 h 1645"/>
                <a:gd name="T48" fmla="*/ 161 w 1605"/>
                <a:gd name="T49" fmla="*/ 60 h 1645"/>
                <a:gd name="T50" fmla="*/ 138 w 1605"/>
                <a:gd name="T51" fmla="*/ 70 h 1645"/>
                <a:gd name="T52" fmla="*/ 107 w 1605"/>
                <a:gd name="T53" fmla="*/ 50 h 1645"/>
                <a:gd name="T54" fmla="*/ 101 w 1605"/>
                <a:gd name="T55" fmla="*/ 74 h 1645"/>
                <a:gd name="T56" fmla="*/ 74 w 1605"/>
                <a:gd name="T57" fmla="*/ 93 h 1645"/>
                <a:gd name="T58" fmla="*/ 44 w 1605"/>
                <a:gd name="T59" fmla="*/ 80 h 1645"/>
                <a:gd name="T60" fmla="*/ 24 w 1605"/>
                <a:gd name="T61" fmla="*/ 83 h 1645"/>
                <a:gd name="T62" fmla="*/ 14 w 1605"/>
                <a:gd name="T63" fmla="*/ 100 h 1645"/>
                <a:gd name="T64" fmla="*/ 11 w 1605"/>
                <a:gd name="T65" fmla="*/ 123 h 1645"/>
                <a:gd name="T66" fmla="*/ 44 w 1605"/>
                <a:gd name="T67" fmla="*/ 140 h 1645"/>
                <a:gd name="T68" fmla="*/ 81 w 1605"/>
                <a:gd name="T69" fmla="*/ 173 h 1645"/>
                <a:gd name="T70" fmla="*/ 79 w 1605"/>
                <a:gd name="T71" fmla="*/ 174 h 1645"/>
                <a:gd name="T72" fmla="*/ 72 w 1605"/>
                <a:gd name="T73" fmla="*/ 178 h 1645"/>
                <a:gd name="T74" fmla="*/ 71 w 1605"/>
                <a:gd name="T75" fmla="*/ 180 h 1645"/>
                <a:gd name="T76" fmla="*/ 73 w 1605"/>
                <a:gd name="T77" fmla="*/ 186 h 1645"/>
                <a:gd name="T78" fmla="*/ 77 w 1605"/>
                <a:gd name="T79" fmla="*/ 195 h 1645"/>
                <a:gd name="T80" fmla="*/ 79 w 1605"/>
                <a:gd name="T81" fmla="*/ 198 h 1645"/>
                <a:gd name="T82" fmla="*/ 87 w 1605"/>
                <a:gd name="T83" fmla="*/ 205 h 1645"/>
                <a:gd name="T84" fmla="*/ 93 w 1605"/>
                <a:gd name="T85" fmla="*/ 209 h 1645"/>
                <a:gd name="T86" fmla="*/ 97 w 1605"/>
                <a:gd name="T87" fmla="*/ 220 h 1645"/>
                <a:gd name="T88" fmla="*/ 107 w 1605"/>
                <a:gd name="T89" fmla="*/ 260 h 1645"/>
                <a:gd name="T90" fmla="*/ 94 w 1605"/>
                <a:gd name="T91" fmla="*/ 251 h 1645"/>
                <a:gd name="T92" fmla="*/ 87 w 1605"/>
                <a:gd name="T93" fmla="*/ 284 h 1645"/>
                <a:gd name="T94" fmla="*/ 74 w 1605"/>
                <a:gd name="T95" fmla="*/ 314 h 1645"/>
                <a:gd name="T96" fmla="*/ 58 w 1605"/>
                <a:gd name="T97" fmla="*/ 341 h 1645"/>
                <a:gd name="T98" fmla="*/ 71 w 1605"/>
                <a:gd name="T99" fmla="*/ 357 h 1645"/>
                <a:gd name="T100" fmla="*/ 104 w 1605"/>
                <a:gd name="T101" fmla="*/ 374 h 1645"/>
                <a:gd name="T102" fmla="*/ 134 w 1605"/>
                <a:gd name="T103" fmla="*/ 377 h 1645"/>
                <a:gd name="T104" fmla="*/ 161 w 1605"/>
                <a:gd name="T105" fmla="*/ 391 h 1645"/>
                <a:gd name="T106" fmla="*/ 178 w 1605"/>
                <a:gd name="T107" fmla="*/ 401 h 1645"/>
                <a:gd name="T108" fmla="*/ 191 w 1605"/>
                <a:gd name="T109" fmla="*/ 404 h 1645"/>
                <a:gd name="T110" fmla="*/ 218 w 1605"/>
                <a:gd name="T111" fmla="*/ 404 h 1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05"/>
                <a:gd name="T169" fmla="*/ 0 h 1645"/>
                <a:gd name="T170" fmla="*/ 1605 w 1605"/>
                <a:gd name="T171" fmla="*/ 1645 h 1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05" h="1645">
                  <a:moveTo>
                    <a:pt x="870" y="1618"/>
                  </a:moveTo>
                  <a:lnTo>
                    <a:pt x="870" y="1591"/>
                  </a:lnTo>
                  <a:lnTo>
                    <a:pt x="870" y="1524"/>
                  </a:lnTo>
                  <a:lnTo>
                    <a:pt x="910" y="1470"/>
                  </a:lnTo>
                  <a:lnTo>
                    <a:pt x="951" y="1470"/>
                  </a:lnTo>
                  <a:lnTo>
                    <a:pt x="1029" y="1430"/>
                  </a:lnTo>
                  <a:lnTo>
                    <a:pt x="1110" y="1484"/>
                  </a:lnTo>
                  <a:lnTo>
                    <a:pt x="1150" y="1457"/>
                  </a:lnTo>
                  <a:lnTo>
                    <a:pt x="1204" y="1497"/>
                  </a:lnTo>
                  <a:lnTo>
                    <a:pt x="1271" y="1524"/>
                  </a:lnTo>
                  <a:lnTo>
                    <a:pt x="1325" y="1551"/>
                  </a:lnTo>
                  <a:lnTo>
                    <a:pt x="1377" y="1497"/>
                  </a:lnTo>
                  <a:lnTo>
                    <a:pt x="1484" y="1430"/>
                  </a:lnTo>
                  <a:lnTo>
                    <a:pt x="1498" y="1416"/>
                  </a:lnTo>
                  <a:lnTo>
                    <a:pt x="1498" y="1390"/>
                  </a:lnTo>
                  <a:lnTo>
                    <a:pt x="1525" y="1351"/>
                  </a:lnTo>
                  <a:lnTo>
                    <a:pt x="1498" y="1351"/>
                  </a:lnTo>
                  <a:lnTo>
                    <a:pt x="1484" y="1351"/>
                  </a:lnTo>
                  <a:lnTo>
                    <a:pt x="1431" y="1324"/>
                  </a:lnTo>
                  <a:lnTo>
                    <a:pt x="1404" y="1297"/>
                  </a:lnTo>
                  <a:lnTo>
                    <a:pt x="1431" y="1244"/>
                  </a:lnTo>
                  <a:lnTo>
                    <a:pt x="1431" y="1217"/>
                  </a:lnTo>
                  <a:lnTo>
                    <a:pt x="1404" y="1203"/>
                  </a:lnTo>
                  <a:lnTo>
                    <a:pt x="1377" y="1150"/>
                  </a:lnTo>
                  <a:lnTo>
                    <a:pt x="1444" y="1136"/>
                  </a:lnTo>
                  <a:lnTo>
                    <a:pt x="1457" y="1109"/>
                  </a:lnTo>
                  <a:lnTo>
                    <a:pt x="1444" y="1069"/>
                  </a:lnTo>
                  <a:lnTo>
                    <a:pt x="1417" y="1029"/>
                  </a:lnTo>
                  <a:lnTo>
                    <a:pt x="1444" y="1017"/>
                  </a:lnTo>
                  <a:lnTo>
                    <a:pt x="1444" y="990"/>
                  </a:lnTo>
                  <a:lnTo>
                    <a:pt x="1417" y="977"/>
                  </a:lnTo>
                  <a:lnTo>
                    <a:pt x="1417" y="923"/>
                  </a:lnTo>
                  <a:lnTo>
                    <a:pt x="1377" y="910"/>
                  </a:lnTo>
                  <a:lnTo>
                    <a:pt x="1350" y="937"/>
                  </a:lnTo>
                  <a:lnTo>
                    <a:pt x="1350" y="964"/>
                  </a:lnTo>
                  <a:lnTo>
                    <a:pt x="1311" y="964"/>
                  </a:lnTo>
                  <a:lnTo>
                    <a:pt x="1311" y="937"/>
                  </a:lnTo>
                  <a:lnTo>
                    <a:pt x="1336" y="923"/>
                  </a:lnTo>
                  <a:lnTo>
                    <a:pt x="1325" y="896"/>
                  </a:lnTo>
                  <a:lnTo>
                    <a:pt x="1336" y="869"/>
                  </a:lnTo>
                  <a:lnTo>
                    <a:pt x="1377" y="856"/>
                  </a:lnTo>
                  <a:lnTo>
                    <a:pt x="1390" y="829"/>
                  </a:lnTo>
                  <a:lnTo>
                    <a:pt x="1377" y="816"/>
                  </a:lnTo>
                  <a:lnTo>
                    <a:pt x="1417" y="775"/>
                  </a:lnTo>
                  <a:lnTo>
                    <a:pt x="1457" y="762"/>
                  </a:lnTo>
                  <a:lnTo>
                    <a:pt x="1444" y="735"/>
                  </a:lnTo>
                  <a:lnTo>
                    <a:pt x="1457" y="708"/>
                  </a:lnTo>
                  <a:lnTo>
                    <a:pt x="1471" y="708"/>
                  </a:lnTo>
                  <a:lnTo>
                    <a:pt x="1498" y="735"/>
                  </a:lnTo>
                  <a:lnTo>
                    <a:pt x="1525" y="722"/>
                  </a:lnTo>
                  <a:lnTo>
                    <a:pt x="1511" y="695"/>
                  </a:lnTo>
                  <a:lnTo>
                    <a:pt x="1511" y="656"/>
                  </a:lnTo>
                  <a:lnTo>
                    <a:pt x="1525" y="630"/>
                  </a:lnTo>
                  <a:lnTo>
                    <a:pt x="1538" y="589"/>
                  </a:lnTo>
                  <a:lnTo>
                    <a:pt x="1551" y="562"/>
                  </a:lnTo>
                  <a:lnTo>
                    <a:pt x="1565" y="522"/>
                  </a:lnTo>
                  <a:lnTo>
                    <a:pt x="1565" y="495"/>
                  </a:lnTo>
                  <a:lnTo>
                    <a:pt x="1605" y="468"/>
                  </a:lnTo>
                  <a:lnTo>
                    <a:pt x="1605" y="442"/>
                  </a:lnTo>
                  <a:lnTo>
                    <a:pt x="1565" y="428"/>
                  </a:lnTo>
                  <a:lnTo>
                    <a:pt x="1538" y="428"/>
                  </a:lnTo>
                  <a:lnTo>
                    <a:pt x="1525" y="401"/>
                  </a:lnTo>
                  <a:lnTo>
                    <a:pt x="1484" y="415"/>
                  </a:lnTo>
                  <a:lnTo>
                    <a:pt x="1457" y="401"/>
                  </a:lnTo>
                  <a:lnTo>
                    <a:pt x="1417" y="401"/>
                  </a:lnTo>
                  <a:lnTo>
                    <a:pt x="1417" y="374"/>
                  </a:lnTo>
                  <a:lnTo>
                    <a:pt x="1390" y="334"/>
                  </a:lnTo>
                  <a:lnTo>
                    <a:pt x="1336" y="334"/>
                  </a:lnTo>
                  <a:lnTo>
                    <a:pt x="1325" y="323"/>
                  </a:lnTo>
                  <a:lnTo>
                    <a:pt x="1298" y="323"/>
                  </a:lnTo>
                  <a:lnTo>
                    <a:pt x="1271" y="309"/>
                  </a:lnTo>
                  <a:lnTo>
                    <a:pt x="1231" y="282"/>
                  </a:lnTo>
                  <a:lnTo>
                    <a:pt x="1204" y="269"/>
                  </a:lnTo>
                  <a:lnTo>
                    <a:pt x="1231" y="202"/>
                  </a:lnTo>
                  <a:lnTo>
                    <a:pt x="1204" y="202"/>
                  </a:lnTo>
                  <a:lnTo>
                    <a:pt x="1191" y="229"/>
                  </a:lnTo>
                  <a:lnTo>
                    <a:pt x="1164" y="242"/>
                  </a:lnTo>
                  <a:lnTo>
                    <a:pt x="1123" y="229"/>
                  </a:lnTo>
                  <a:lnTo>
                    <a:pt x="1137" y="175"/>
                  </a:lnTo>
                  <a:lnTo>
                    <a:pt x="1123" y="161"/>
                  </a:lnTo>
                  <a:lnTo>
                    <a:pt x="1083" y="161"/>
                  </a:lnTo>
                  <a:lnTo>
                    <a:pt x="1070" y="121"/>
                  </a:lnTo>
                  <a:lnTo>
                    <a:pt x="1043" y="121"/>
                  </a:lnTo>
                  <a:lnTo>
                    <a:pt x="1029" y="108"/>
                  </a:lnTo>
                  <a:lnTo>
                    <a:pt x="1029" y="81"/>
                  </a:lnTo>
                  <a:lnTo>
                    <a:pt x="1016" y="67"/>
                  </a:lnTo>
                  <a:lnTo>
                    <a:pt x="1002" y="67"/>
                  </a:lnTo>
                  <a:lnTo>
                    <a:pt x="1002" y="81"/>
                  </a:lnTo>
                  <a:lnTo>
                    <a:pt x="976" y="81"/>
                  </a:lnTo>
                  <a:lnTo>
                    <a:pt x="964" y="54"/>
                  </a:lnTo>
                  <a:lnTo>
                    <a:pt x="976" y="14"/>
                  </a:lnTo>
                  <a:lnTo>
                    <a:pt x="976" y="0"/>
                  </a:lnTo>
                  <a:lnTo>
                    <a:pt x="964" y="0"/>
                  </a:lnTo>
                  <a:lnTo>
                    <a:pt x="910" y="14"/>
                  </a:lnTo>
                  <a:lnTo>
                    <a:pt x="870" y="0"/>
                  </a:lnTo>
                  <a:lnTo>
                    <a:pt x="843" y="67"/>
                  </a:lnTo>
                  <a:lnTo>
                    <a:pt x="830" y="134"/>
                  </a:lnTo>
                  <a:lnTo>
                    <a:pt x="816" y="161"/>
                  </a:lnTo>
                  <a:lnTo>
                    <a:pt x="709" y="202"/>
                  </a:lnTo>
                  <a:lnTo>
                    <a:pt x="642" y="242"/>
                  </a:lnTo>
                  <a:lnTo>
                    <a:pt x="628" y="255"/>
                  </a:lnTo>
                  <a:lnTo>
                    <a:pt x="655" y="282"/>
                  </a:lnTo>
                  <a:lnTo>
                    <a:pt x="603" y="296"/>
                  </a:lnTo>
                  <a:lnTo>
                    <a:pt x="549" y="282"/>
                  </a:lnTo>
                  <a:lnTo>
                    <a:pt x="482" y="269"/>
                  </a:lnTo>
                  <a:lnTo>
                    <a:pt x="455" y="229"/>
                  </a:lnTo>
                  <a:lnTo>
                    <a:pt x="469" y="202"/>
                  </a:lnTo>
                  <a:lnTo>
                    <a:pt x="428" y="202"/>
                  </a:lnTo>
                  <a:lnTo>
                    <a:pt x="402" y="188"/>
                  </a:lnTo>
                  <a:lnTo>
                    <a:pt x="388" y="215"/>
                  </a:lnTo>
                  <a:lnTo>
                    <a:pt x="402" y="255"/>
                  </a:lnTo>
                  <a:lnTo>
                    <a:pt x="402" y="296"/>
                  </a:lnTo>
                  <a:lnTo>
                    <a:pt x="415" y="348"/>
                  </a:lnTo>
                  <a:lnTo>
                    <a:pt x="428" y="401"/>
                  </a:lnTo>
                  <a:lnTo>
                    <a:pt x="348" y="388"/>
                  </a:lnTo>
                  <a:lnTo>
                    <a:pt x="294" y="374"/>
                  </a:lnTo>
                  <a:lnTo>
                    <a:pt x="269" y="401"/>
                  </a:lnTo>
                  <a:lnTo>
                    <a:pt x="242" y="361"/>
                  </a:lnTo>
                  <a:lnTo>
                    <a:pt x="229" y="323"/>
                  </a:lnTo>
                  <a:lnTo>
                    <a:pt x="175" y="323"/>
                  </a:lnTo>
                  <a:lnTo>
                    <a:pt x="148" y="348"/>
                  </a:lnTo>
                  <a:lnTo>
                    <a:pt x="135" y="323"/>
                  </a:lnTo>
                  <a:lnTo>
                    <a:pt x="108" y="348"/>
                  </a:lnTo>
                  <a:lnTo>
                    <a:pt x="94" y="334"/>
                  </a:lnTo>
                  <a:lnTo>
                    <a:pt x="41" y="334"/>
                  </a:lnTo>
                  <a:lnTo>
                    <a:pt x="0" y="361"/>
                  </a:lnTo>
                  <a:lnTo>
                    <a:pt x="27" y="388"/>
                  </a:lnTo>
                  <a:lnTo>
                    <a:pt x="54" y="401"/>
                  </a:lnTo>
                  <a:lnTo>
                    <a:pt x="54" y="428"/>
                  </a:lnTo>
                  <a:lnTo>
                    <a:pt x="0" y="428"/>
                  </a:lnTo>
                  <a:lnTo>
                    <a:pt x="27" y="455"/>
                  </a:lnTo>
                  <a:lnTo>
                    <a:pt x="41" y="495"/>
                  </a:lnTo>
                  <a:lnTo>
                    <a:pt x="81" y="495"/>
                  </a:lnTo>
                  <a:lnTo>
                    <a:pt x="135" y="522"/>
                  </a:lnTo>
                  <a:lnTo>
                    <a:pt x="162" y="536"/>
                  </a:lnTo>
                  <a:lnTo>
                    <a:pt x="175" y="562"/>
                  </a:lnTo>
                  <a:lnTo>
                    <a:pt x="256" y="589"/>
                  </a:lnTo>
                  <a:lnTo>
                    <a:pt x="256" y="616"/>
                  </a:lnTo>
                  <a:lnTo>
                    <a:pt x="294" y="643"/>
                  </a:lnTo>
                  <a:lnTo>
                    <a:pt x="321" y="695"/>
                  </a:lnTo>
                  <a:lnTo>
                    <a:pt x="319" y="697"/>
                  </a:lnTo>
                  <a:lnTo>
                    <a:pt x="317" y="697"/>
                  </a:lnTo>
                  <a:lnTo>
                    <a:pt x="315" y="699"/>
                  </a:lnTo>
                  <a:lnTo>
                    <a:pt x="309" y="701"/>
                  </a:lnTo>
                  <a:lnTo>
                    <a:pt x="302" y="704"/>
                  </a:lnTo>
                  <a:lnTo>
                    <a:pt x="294" y="708"/>
                  </a:lnTo>
                  <a:lnTo>
                    <a:pt x="288" y="712"/>
                  </a:lnTo>
                  <a:lnTo>
                    <a:pt x="284" y="714"/>
                  </a:lnTo>
                  <a:lnTo>
                    <a:pt x="283" y="718"/>
                  </a:lnTo>
                  <a:lnTo>
                    <a:pt x="283" y="720"/>
                  </a:lnTo>
                  <a:lnTo>
                    <a:pt x="281" y="722"/>
                  </a:lnTo>
                  <a:lnTo>
                    <a:pt x="283" y="726"/>
                  </a:lnTo>
                  <a:lnTo>
                    <a:pt x="283" y="727"/>
                  </a:lnTo>
                  <a:lnTo>
                    <a:pt x="286" y="737"/>
                  </a:lnTo>
                  <a:lnTo>
                    <a:pt x="290" y="747"/>
                  </a:lnTo>
                  <a:lnTo>
                    <a:pt x="294" y="756"/>
                  </a:lnTo>
                  <a:lnTo>
                    <a:pt x="300" y="766"/>
                  </a:lnTo>
                  <a:lnTo>
                    <a:pt x="304" y="775"/>
                  </a:lnTo>
                  <a:lnTo>
                    <a:pt x="308" y="783"/>
                  </a:lnTo>
                  <a:lnTo>
                    <a:pt x="308" y="787"/>
                  </a:lnTo>
                  <a:lnTo>
                    <a:pt x="308" y="789"/>
                  </a:lnTo>
                  <a:lnTo>
                    <a:pt x="311" y="793"/>
                  </a:lnTo>
                  <a:lnTo>
                    <a:pt x="315" y="795"/>
                  </a:lnTo>
                  <a:lnTo>
                    <a:pt x="319" y="798"/>
                  </a:lnTo>
                  <a:lnTo>
                    <a:pt x="325" y="802"/>
                  </a:lnTo>
                  <a:lnTo>
                    <a:pt x="334" y="812"/>
                  </a:lnTo>
                  <a:lnTo>
                    <a:pt x="346" y="822"/>
                  </a:lnTo>
                  <a:lnTo>
                    <a:pt x="357" y="829"/>
                  </a:lnTo>
                  <a:lnTo>
                    <a:pt x="361" y="833"/>
                  </a:lnTo>
                  <a:lnTo>
                    <a:pt x="367" y="837"/>
                  </a:lnTo>
                  <a:lnTo>
                    <a:pt x="371" y="839"/>
                  </a:lnTo>
                  <a:lnTo>
                    <a:pt x="373" y="841"/>
                  </a:lnTo>
                  <a:lnTo>
                    <a:pt x="375" y="843"/>
                  </a:lnTo>
                  <a:lnTo>
                    <a:pt x="388" y="883"/>
                  </a:lnTo>
                  <a:lnTo>
                    <a:pt x="375" y="923"/>
                  </a:lnTo>
                  <a:lnTo>
                    <a:pt x="361" y="950"/>
                  </a:lnTo>
                  <a:lnTo>
                    <a:pt x="402" y="990"/>
                  </a:lnTo>
                  <a:lnTo>
                    <a:pt x="428" y="1042"/>
                  </a:lnTo>
                  <a:lnTo>
                    <a:pt x="442" y="1096"/>
                  </a:lnTo>
                  <a:lnTo>
                    <a:pt x="402" y="1083"/>
                  </a:lnTo>
                  <a:lnTo>
                    <a:pt x="402" y="1042"/>
                  </a:lnTo>
                  <a:lnTo>
                    <a:pt x="375" y="1004"/>
                  </a:lnTo>
                  <a:lnTo>
                    <a:pt x="348" y="1056"/>
                  </a:lnTo>
                  <a:lnTo>
                    <a:pt x="321" y="1123"/>
                  </a:lnTo>
                  <a:lnTo>
                    <a:pt x="348" y="1123"/>
                  </a:lnTo>
                  <a:lnTo>
                    <a:pt x="348" y="1136"/>
                  </a:lnTo>
                  <a:lnTo>
                    <a:pt x="321" y="1150"/>
                  </a:lnTo>
                  <a:lnTo>
                    <a:pt x="321" y="1177"/>
                  </a:lnTo>
                  <a:lnTo>
                    <a:pt x="308" y="1217"/>
                  </a:lnTo>
                  <a:lnTo>
                    <a:pt x="294" y="1257"/>
                  </a:lnTo>
                  <a:lnTo>
                    <a:pt x="281" y="1324"/>
                  </a:lnTo>
                  <a:lnTo>
                    <a:pt x="269" y="1338"/>
                  </a:lnTo>
                  <a:lnTo>
                    <a:pt x="256" y="1351"/>
                  </a:lnTo>
                  <a:lnTo>
                    <a:pt x="229" y="1365"/>
                  </a:lnTo>
                  <a:lnTo>
                    <a:pt x="242" y="1390"/>
                  </a:lnTo>
                  <a:lnTo>
                    <a:pt x="269" y="1390"/>
                  </a:lnTo>
                  <a:lnTo>
                    <a:pt x="256" y="1430"/>
                  </a:lnTo>
                  <a:lnTo>
                    <a:pt x="281" y="1430"/>
                  </a:lnTo>
                  <a:lnTo>
                    <a:pt x="334" y="1470"/>
                  </a:lnTo>
                  <a:lnTo>
                    <a:pt x="348" y="1457"/>
                  </a:lnTo>
                  <a:lnTo>
                    <a:pt x="375" y="1510"/>
                  </a:lnTo>
                  <a:lnTo>
                    <a:pt x="415" y="1497"/>
                  </a:lnTo>
                  <a:lnTo>
                    <a:pt x="442" y="1537"/>
                  </a:lnTo>
                  <a:lnTo>
                    <a:pt x="523" y="1537"/>
                  </a:lnTo>
                  <a:lnTo>
                    <a:pt x="549" y="1537"/>
                  </a:lnTo>
                  <a:lnTo>
                    <a:pt x="536" y="1510"/>
                  </a:lnTo>
                  <a:lnTo>
                    <a:pt x="576" y="1524"/>
                  </a:lnTo>
                  <a:lnTo>
                    <a:pt x="617" y="1551"/>
                  </a:lnTo>
                  <a:lnTo>
                    <a:pt x="642" y="1551"/>
                  </a:lnTo>
                  <a:lnTo>
                    <a:pt x="642" y="1564"/>
                  </a:lnTo>
                  <a:lnTo>
                    <a:pt x="668" y="1551"/>
                  </a:lnTo>
                  <a:lnTo>
                    <a:pt x="695" y="1578"/>
                  </a:lnTo>
                  <a:lnTo>
                    <a:pt x="695" y="1591"/>
                  </a:lnTo>
                  <a:lnTo>
                    <a:pt x="709" y="1605"/>
                  </a:lnTo>
                  <a:lnTo>
                    <a:pt x="709" y="1631"/>
                  </a:lnTo>
                  <a:lnTo>
                    <a:pt x="736" y="1631"/>
                  </a:lnTo>
                  <a:lnTo>
                    <a:pt x="736" y="1618"/>
                  </a:lnTo>
                  <a:lnTo>
                    <a:pt x="762" y="1618"/>
                  </a:lnTo>
                  <a:lnTo>
                    <a:pt x="789" y="1645"/>
                  </a:lnTo>
                  <a:lnTo>
                    <a:pt x="816" y="1645"/>
                  </a:lnTo>
                  <a:lnTo>
                    <a:pt x="830" y="1618"/>
                  </a:lnTo>
                  <a:lnTo>
                    <a:pt x="870" y="1618"/>
                  </a:lnTo>
                </a:path>
              </a:pathLst>
            </a:custGeom>
            <a:solidFill>
              <a:schemeClr val="accent4">
                <a:lumMod val="10000"/>
                <a:lumOff val="90000"/>
              </a:schemeClr>
            </a:solidFill>
            <a:ln w="9525">
              <a:solidFill>
                <a:srgbClr val="BBAD87"/>
              </a:solidFill>
              <a:prstDash val="solid"/>
              <a:round/>
              <a:headEnd/>
              <a:tailEnd/>
            </a:ln>
          </p:spPr>
          <p:txBody>
            <a:bodyPr/>
            <a:lstStyle/>
            <a:p>
              <a:pPr algn="ctr"/>
              <a:endParaRPr lang="fr-FR" sz="1400" dirty="0">
                <a:solidFill>
                  <a:srgbClr val="000000"/>
                </a:solidFill>
                <a:latin typeface="Arial" pitchFamily="34" charset="0"/>
                <a:cs typeface="Arial" pitchFamily="34" charset="0"/>
              </a:endParaRPr>
            </a:p>
          </p:txBody>
        </p:sp>
        <p:sp>
          <p:nvSpPr>
            <p:cNvPr id="29" name="Freeform 143"/>
            <p:cNvSpPr>
              <a:spLocks/>
            </p:cNvSpPr>
            <p:nvPr/>
          </p:nvSpPr>
          <p:spPr bwMode="gray">
            <a:xfrm>
              <a:off x="6469106" y="5487988"/>
              <a:ext cx="103087" cy="242888"/>
            </a:xfrm>
            <a:custGeom>
              <a:avLst/>
              <a:gdLst>
                <a:gd name="T0" fmla="*/ 30 w 134"/>
                <a:gd name="T1" fmla="*/ 0 h 307"/>
                <a:gd name="T2" fmla="*/ 27 w 134"/>
                <a:gd name="T3" fmla="*/ 6 h 307"/>
                <a:gd name="T4" fmla="*/ 27 w 134"/>
                <a:gd name="T5" fmla="*/ 16 h 307"/>
                <a:gd name="T6" fmla="*/ 20 w 134"/>
                <a:gd name="T7" fmla="*/ 13 h 307"/>
                <a:gd name="T8" fmla="*/ 10 w 134"/>
                <a:gd name="T9" fmla="*/ 20 h 307"/>
                <a:gd name="T10" fmla="*/ 3 w 134"/>
                <a:gd name="T11" fmla="*/ 20 h 307"/>
                <a:gd name="T12" fmla="*/ 0 w 134"/>
                <a:gd name="T13" fmla="*/ 33 h 307"/>
                <a:gd name="T14" fmla="*/ 0 w 134"/>
                <a:gd name="T15" fmla="*/ 43 h 307"/>
                <a:gd name="T16" fmla="*/ 6 w 134"/>
                <a:gd name="T17" fmla="*/ 43 h 307"/>
                <a:gd name="T18" fmla="*/ 0 w 134"/>
                <a:gd name="T19" fmla="*/ 50 h 307"/>
                <a:gd name="T20" fmla="*/ 10 w 134"/>
                <a:gd name="T21" fmla="*/ 53 h 307"/>
                <a:gd name="T22" fmla="*/ 3 w 134"/>
                <a:gd name="T23" fmla="*/ 57 h 307"/>
                <a:gd name="T24" fmla="*/ 6 w 134"/>
                <a:gd name="T25" fmla="*/ 63 h 307"/>
                <a:gd name="T26" fmla="*/ 13 w 134"/>
                <a:gd name="T27" fmla="*/ 70 h 307"/>
                <a:gd name="T28" fmla="*/ 20 w 134"/>
                <a:gd name="T29" fmla="*/ 76 h 307"/>
                <a:gd name="T30" fmla="*/ 23 w 134"/>
                <a:gd name="T31" fmla="*/ 67 h 307"/>
                <a:gd name="T32" fmla="*/ 30 w 134"/>
                <a:gd name="T33" fmla="*/ 60 h 307"/>
                <a:gd name="T34" fmla="*/ 30 w 134"/>
                <a:gd name="T35" fmla="*/ 53 h 307"/>
                <a:gd name="T36" fmla="*/ 30 w 134"/>
                <a:gd name="T37" fmla="*/ 53 h 307"/>
                <a:gd name="T38" fmla="*/ 30 w 134"/>
                <a:gd name="T39" fmla="*/ 53 h 307"/>
                <a:gd name="T40" fmla="*/ 30 w 134"/>
                <a:gd name="T41" fmla="*/ 52 h 307"/>
                <a:gd name="T42" fmla="*/ 30 w 134"/>
                <a:gd name="T43" fmla="*/ 52 h 307"/>
                <a:gd name="T44" fmla="*/ 31 w 134"/>
                <a:gd name="T45" fmla="*/ 51 h 307"/>
                <a:gd name="T46" fmla="*/ 33 w 134"/>
                <a:gd name="T47" fmla="*/ 50 h 307"/>
                <a:gd name="T48" fmla="*/ 33 w 134"/>
                <a:gd name="T49" fmla="*/ 48 h 307"/>
                <a:gd name="T50" fmla="*/ 34 w 134"/>
                <a:gd name="T51" fmla="*/ 46 h 307"/>
                <a:gd name="T52" fmla="*/ 34 w 134"/>
                <a:gd name="T53" fmla="*/ 45 h 307"/>
                <a:gd name="T54" fmla="*/ 34 w 134"/>
                <a:gd name="T55" fmla="*/ 43 h 307"/>
                <a:gd name="T56" fmla="*/ 34 w 134"/>
                <a:gd name="T57" fmla="*/ 43 h 307"/>
                <a:gd name="T58" fmla="*/ 34 w 134"/>
                <a:gd name="T59" fmla="*/ 43 h 307"/>
                <a:gd name="T60" fmla="*/ 34 w 134"/>
                <a:gd name="T61" fmla="*/ 42 h 307"/>
                <a:gd name="T62" fmla="*/ 34 w 134"/>
                <a:gd name="T63" fmla="*/ 42 h 307"/>
                <a:gd name="T64" fmla="*/ 34 w 134"/>
                <a:gd name="T65" fmla="*/ 41 h 307"/>
                <a:gd name="T66" fmla="*/ 34 w 134"/>
                <a:gd name="T67" fmla="*/ 39 h 307"/>
                <a:gd name="T68" fmla="*/ 34 w 134"/>
                <a:gd name="T69" fmla="*/ 37 h 307"/>
                <a:gd name="T70" fmla="*/ 34 w 134"/>
                <a:gd name="T71" fmla="*/ 35 h 307"/>
                <a:gd name="T72" fmla="*/ 34 w 134"/>
                <a:gd name="T73" fmla="*/ 32 h 307"/>
                <a:gd name="T74" fmla="*/ 34 w 134"/>
                <a:gd name="T75" fmla="*/ 30 h 307"/>
                <a:gd name="T76" fmla="*/ 34 w 134"/>
                <a:gd name="T77" fmla="*/ 28 h 307"/>
                <a:gd name="T78" fmla="*/ 34 w 134"/>
                <a:gd name="T79" fmla="*/ 25 h 307"/>
                <a:gd name="T80" fmla="*/ 34 w 134"/>
                <a:gd name="T81" fmla="*/ 23 h 307"/>
                <a:gd name="T82" fmla="*/ 34 w 134"/>
                <a:gd name="T83" fmla="*/ 21 h 307"/>
                <a:gd name="T84" fmla="*/ 34 w 134"/>
                <a:gd name="T85" fmla="*/ 19 h 307"/>
                <a:gd name="T86" fmla="*/ 34 w 134"/>
                <a:gd name="T87" fmla="*/ 17 h 307"/>
                <a:gd name="T88" fmla="*/ 34 w 134"/>
                <a:gd name="T89" fmla="*/ 17 h 307"/>
                <a:gd name="T90" fmla="*/ 34 w 134"/>
                <a:gd name="T91" fmla="*/ 17 h 307"/>
                <a:gd name="T92" fmla="*/ 34 w 134"/>
                <a:gd name="T93" fmla="*/ 16 h 307"/>
                <a:gd name="T94" fmla="*/ 34 w 134"/>
                <a:gd name="T95" fmla="*/ 16 h 307"/>
                <a:gd name="T96" fmla="*/ 30 w 134"/>
                <a:gd name="T97" fmla="*/ 16 h 307"/>
                <a:gd name="T98" fmla="*/ 30 w 134"/>
                <a:gd name="T99" fmla="*/ 3 h 307"/>
                <a:gd name="T100" fmla="*/ 30 w 134"/>
                <a:gd name="T101" fmla="*/ 0 h 3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307"/>
                <a:gd name="T155" fmla="*/ 134 w 134"/>
                <a:gd name="T156" fmla="*/ 307 h 3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307">
                  <a:moveTo>
                    <a:pt x="121" y="0"/>
                  </a:moveTo>
                  <a:lnTo>
                    <a:pt x="108" y="27"/>
                  </a:lnTo>
                  <a:lnTo>
                    <a:pt x="108" y="67"/>
                  </a:lnTo>
                  <a:lnTo>
                    <a:pt x="81" y="54"/>
                  </a:lnTo>
                  <a:lnTo>
                    <a:pt x="40" y="81"/>
                  </a:lnTo>
                  <a:lnTo>
                    <a:pt x="14" y="81"/>
                  </a:lnTo>
                  <a:lnTo>
                    <a:pt x="0" y="135"/>
                  </a:lnTo>
                  <a:lnTo>
                    <a:pt x="0" y="175"/>
                  </a:lnTo>
                  <a:lnTo>
                    <a:pt x="27" y="175"/>
                  </a:lnTo>
                  <a:lnTo>
                    <a:pt x="0" y="202"/>
                  </a:lnTo>
                  <a:lnTo>
                    <a:pt x="40" y="215"/>
                  </a:lnTo>
                  <a:lnTo>
                    <a:pt x="14" y="229"/>
                  </a:lnTo>
                  <a:lnTo>
                    <a:pt x="27" y="255"/>
                  </a:lnTo>
                  <a:lnTo>
                    <a:pt x="54" y="282"/>
                  </a:lnTo>
                  <a:lnTo>
                    <a:pt x="81" y="307"/>
                  </a:lnTo>
                  <a:lnTo>
                    <a:pt x="94" y="269"/>
                  </a:lnTo>
                  <a:lnTo>
                    <a:pt x="121" y="242"/>
                  </a:lnTo>
                  <a:lnTo>
                    <a:pt x="121" y="215"/>
                  </a:lnTo>
                  <a:lnTo>
                    <a:pt x="121" y="213"/>
                  </a:lnTo>
                  <a:lnTo>
                    <a:pt x="123" y="211"/>
                  </a:lnTo>
                  <a:lnTo>
                    <a:pt x="123" y="209"/>
                  </a:lnTo>
                  <a:lnTo>
                    <a:pt x="125" y="206"/>
                  </a:lnTo>
                  <a:lnTo>
                    <a:pt x="129" y="200"/>
                  </a:lnTo>
                  <a:lnTo>
                    <a:pt x="131" y="192"/>
                  </a:lnTo>
                  <a:lnTo>
                    <a:pt x="133" y="186"/>
                  </a:lnTo>
                  <a:lnTo>
                    <a:pt x="134" y="181"/>
                  </a:lnTo>
                  <a:lnTo>
                    <a:pt x="134" y="175"/>
                  </a:lnTo>
                  <a:lnTo>
                    <a:pt x="134" y="173"/>
                  </a:lnTo>
                  <a:lnTo>
                    <a:pt x="134" y="171"/>
                  </a:lnTo>
                  <a:lnTo>
                    <a:pt x="134" y="169"/>
                  </a:lnTo>
                  <a:lnTo>
                    <a:pt x="134" y="165"/>
                  </a:lnTo>
                  <a:lnTo>
                    <a:pt x="134" y="158"/>
                  </a:lnTo>
                  <a:lnTo>
                    <a:pt x="134" y="150"/>
                  </a:lnTo>
                  <a:lnTo>
                    <a:pt x="134" y="140"/>
                  </a:lnTo>
                  <a:lnTo>
                    <a:pt x="134" y="131"/>
                  </a:lnTo>
                  <a:lnTo>
                    <a:pt x="134" y="121"/>
                  </a:lnTo>
                  <a:lnTo>
                    <a:pt x="134" y="112"/>
                  </a:lnTo>
                  <a:lnTo>
                    <a:pt x="134" y="102"/>
                  </a:lnTo>
                  <a:lnTo>
                    <a:pt x="134" y="92"/>
                  </a:lnTo>
                  <a:lnTo>
                    <a:pt x="134" y="85"/>
                  </a:lnTo>
                  <a:lnTo>
                    <a:pt x="134" y="77"/>
                  </a:lnTo>
                  <a:lnTo>
                    <a:pt x="134" y="71"/>
                  </a:lnTo>
                  <a:lnTo>
                    <a:pt x="134" y="69"/>
                  </a:lnTo>
                  <a:lnTo>
                    <a:pt x="134" y="67"/>
                  </a:lnTo>
                  <a:lnTo>
                    <a:pt x="121" y="67"/>
                  </a:lnTo>
                  <a:lnTo>
                    <a:pt x="121" y="14"/>
                  </a:lnTo>
                  <a:lnTo>
                    <a:pt x="121" y="0"/>
                  </a:lnTo>
                </a:path>
              </a:pathLst>
            </a:custGeom>
            <a:solidFill>
              <a:schemeClr val="accent4">
                <a:lumMod val="10000"/>
                <a:lumOff val="90000"/>
              </a:schemeClr>
            </a:solidFill>
            <a:ln w="9525">
              <a:solidFill>
                <a:srgbClr val="BBAD87"/>
              </a:solidFill>
              <a:prstDash val="solid"/>
              <a:round/>
              <a:headEnd/>
              <a:tailEnd/>
            </a:ln>
          </p:spPr>
          <p:txBody>
            <a:bodyPr/>
            <a:lstStyle/>
            <a:p>
              <a:pPr algn="ctr"/>
              <a:endParaRPr lang="fr-FR" sz="1400" dirty="0">
                <a:solidFill>
                  <a:srgbClr val="000000"/>
                </a:solidFill>
                <a:latin typeface="Arial" pitchFamily="34" charset="0"/>
                <a:cs typeface="Arial" pitchFamily="34" charset="0"/>
              </a:endParaRPr>
            </a:p>
          </p:txBody>
        </p:sp>
        <p:sp>
          <p:nvSpPr>
            <p:cNvPr id="30" name="Freeform 144"/>
            <p:cNvSpPr>
              <a:spLocks/>
            </p:cNvSpPr>
            <p:nvPr/>
          </p:nvSpPr>
          <p:spPr bwMode="gray">
            <a:xfrm>
              <a:off x="6273702" y="4883151"/>
              <a:ext cx="1306281" cy="1347788"/>
            </a:xfrm>
            <a:custGeom>
              <a:avLst/>
              <a:gdLst>
                <a:gd name="T0" fmla="*/ 51 w 1697"/>
                <a:gd name="T1" fmla="*/ 147 h 1699"/>
                <a:gd name="T2" fmla="*/ 97 w 1697"/>
                <a:gd name="T3" fmla="*/ 134 h 1699"/>
                <a:gd name="T4" fmla="*/ 134 w 1697"/>
                <a:gd name="T5" fmla="*/ 197 h 1699"/>
                <a:gd name="T6" fmla="*/ 171 w 1697"/>
                <a:gd name="T7" fmla="*/ 227 h 1699"/>
                <a:gd name="T8" fmla="*/ 221 w 1697"/>
                <a:gd name="T9" fmla="*/ 270 h 1699"/>
                <a:gd name="T10" fmla="*/ 274 w 1697"/>
                <a:gd name="T11" fmla="*/ 290 h 1699"/>
                <a:gd name="T12" fmla="*/ 294 w 1697"/>
                <a:gd name="T13" fmla="*/ 317 h 1699"/>
                <a:gd name="T14" fmla="*/ 334 w 1697"/>
                <a:gd name="T15" fmla="*/ 350 h 1699"/>
                <a:gd name="T16" fmla="*/ 334 w 1697"/>
                <a:gd name="T17" fmla="*/ 387 h 1699"/>
                <a:gd name="T18" fmla="*/ 331 w 1697"/>
                <a:gd name="T19" fmla="*/ 424 h 1699"/>
                <a:gd name="T20" fmla="*/ 358 w 1697"/>
                <a:gd name="T21" fmla="*/ 401 h 1699"/>
                <a:gd name="T22" fmla="*/ 381 w 1697"/>
                <a:gd name="T23" fmla="*/ 374 h 1699"/>
                <a:gd name="T24" fmla="*/ 354 w 1697"/>
                <a:gd name="T25" fmla="*/ 341 h 1699"/>
                <a:gd name="T26" fmla="*/ 371 w 1697"/>
                <a:gd name="T27" fmla="*/ 301 h 1699"/>
                <a:gd name="T28" fmla="*/ 412 w 1697"/>
                <a:gd name="T29" fmla="*/ 324 h 1699"/>
                <a:gd name="T30" fmla="*/ 405 w 1697"/>
                <a:gd name="T31" fmla="*/ 290 h 1699"/>
                <a:gd name="T32" fmla="*/ 354 w 1697"/>
                <a:gd name="T33" fmla="*/ 264 h 1699"/>
                <a:gd name="T34" fmla="*/ 325 w 1697"/>
                <a:gd name="T35" fmla="*/ 247 h 1699"/>
                <a:gd name="T36" fmla="*/ 305 w 1697"/>
                <a:gd name="T37" fmla="*/ 234 h 1699"/>
                <a:gd name="T38" fmla="*/ 251 w 1697"/>
                <a:gd name="T39" fmla="*/ 194 h 1699"/>
                <a:gd name="T40" fmla="*/ 201 w 1697"/>
                <a:gd name="T41" fmla="*/ 140 h 1699"/>
                <a:gd name="T42" fmla="*/ 201 w 1697"/>
                <a:gd name="T43" fmla="*/ 93 h 1699"/>
                <a:gd name="T44" fmla="*/ 191 w 1697"/>
                <a:gd name="T45" fmla="*/ 73 h 1699"/>
                <a:gd name="T46" fmla="*/ 238 w 1697"/>
                <a:gd name="T47" fmla="*/ 64 h 1699"/>
                <a:gd name="T48" fmla="*/ 234 w 1697"/>
                <a:gd name="T49" fmla="*/ 50 h 1699"/>
                <a:gd name="T50" fmla="*/ 228 w 1697"/>
                <a:gd name="T51" fmla="*/ 37 h 1699"/>
                <a:gd name="T52" fmla="*/ 228 w 1697"/>
                <a:gd name="T53" fmla="*/ 20 h 1699"/>
                <a:gd name="T54" fmla="*/ 191 w 1697"/>
                <a:gd name="T55" fmla="*/ 16 h 1699"/>
                <a:gd name="T56" fmla="*/ 177 w 1697"/>
                <a:gd name="T57" fmla="*/ 0 h 1699"/>
                <a:gd name="T58" fmla="*/ 148 w 1697"/>
                <a:gd name="T59" fmla="*/ 13 h 1699"/>
                <a:gd name="T60" fmla="*/ 127 w 1697"/>
                <a:gd name="T61" fmla="*/ 13 h 1699"/>
                <a:gd name="T62" fmla="*/ 124 w 1697"/>
                <a:gd name="T63" fmla="*/ 23 h 1699"/>
                <a:gd name="T64" fmla="*/ 124 w 1697"/>
                <a:gd name="T65" fmla="*/ 40 h 1699"/>
                <a:gd name="T66" fmla="*/ 97 w 1697"/>
                <a:gd name="T67" fmla="*/ 37 h 1699"/>
                <a:gd name="T68" fmla="*/ 91 w 1697"/>
                <a:gd name="T69" fmla="*/ 33 h 1699"/>
                <a:gd name="T70" fmla="*/ 84 w 1697"/>
                <a:gd name="T71" fmla="*/ 57 h 1699"/>
                <a:gd name="T72" fmla="*/ 64 w 1697"/>
                <a:gd name="T73" fmla="*/ 30 h 1699"/>
                <a:gd name="T74" fmla="*/ 54 w 1697"/>
                <a:gd name="T75" fmla="*/ 40 h 1699"/>
                <a:gd name="T76" fmla="*/ 43 w 1697"/>
                <a:gd name="T77" fmla="*/ 53 h 1699"/>
                <a:gd name="T78" fmla="*/ 41 w 1697"/>
                <a:gd name="T79" fmla="*/ 53 h 1699"/>
                <a:gd name="T80" fmla="*/ 35 w 1697"/>
                <a:gd name="T81" fmla="*/ 53 h 1699"/>
                <a:gd name="T82" fmla="*/ 31 w 1697"/>
                <a:gd name="T83" fmla="*/ 53 h 1699"/>
                <a:gd name="T84" fmla="*/ 31 w 1697"/>
                <a:gd name="T85" fmla="*/ 53 h 1699"/>
                <a:gd name="T86" fmla="*/ 17 w 1697"/>
                <a:gd name="T87" fmla="*/ 67 h 1699"/>
                <a:gd name="T88" fmla="*/ 0 w 1697"/>
                <a:gd name="T89" fmla="*/ 87 h 1699"/>
                <a:gd name="T90" fmla="*/ 14 w 1697"/>
                <a:gd name="T91" fmla="*/ 110 h 1699"/>
                <a:gd name="T92" fmla="*/ 27 w 1697"/>
                <a:gd name="T93" fmla="*/ 137 h 1699"/>
                <a:gd name="T94" fmla="*/ 31 w 1697"/>
                <a:gd name="T95" fmla="*/ 147 h 1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7"/>
                <a:gd name="T145" fmla="*/ 0 h 1699"/>
                <a:gd name="T146" fmla="*/ 1697 w 1697"/>
                <a:gd name="T147" fmla="*/ 1699 h 16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7" h="1699">
                  <a:moveTo>
                    <a:pt x="121" y="616"/>
                  </a:moveTo>
                  <a:lnTo>
                    <a:pt x="134" y="616"/>
                  </a:lnTo>
                  <a:lnTo>
                    <a:pt x="201" y="589"/>
                  </a:lnTo>
                  <a:lnTo>
                    <a:pt x="253" y="536"/>
                  </a:lnTo>
                  <a:lnTo>
                    <a:pt x="280" y="495"/>
                  </a:lnTo>
                  <a:lnTo>
                    <a:pt x="387" y="536"/>
                  </a:lnTo>
                  <a:lnTo>
                    <a:pt x="495" y="603"/>
                  </a:lnTo>
                  <a:lnTo>
                    <a:pt x="508" y="682"/>
                  </a:lnTo>
                  <a:lnTo>
                    <a:pt x="535" y="789"/>
                  </a:lnTo>
                  <a:lnTo>
                    <a:pt x="601" y="829"/>
                  </a:lnTo>
                  <a:lnTo>
                    <a:pt x="614" y="897"/>
                  </a:lnTo>
                  <a:lnTo>
                    <a:pt x="681" y="910"/>
                  </a:lnTo>
                  <a:lnTo>
                    <a:pt x="708" y="964"/>
                  </a:lnTo>
                  <a:lnTo>
                    <a:pt x="775" y="977"/>
                  </a:lnTo>
                  <a:lnTo>
                    <a:pt x="883" y="1083"/>
                  </a:lnTo>
                  <a:lnTo>
                    <a:pt x="988" y="1096"/>
                  </a:lnTo>
                  <a:lnTo>
                    <a:pt x="1042" y="1177"/>
                  </a:lnTo>
                  <a:lnTo>
                    <a:pt x="1096" y="1163"/>
                  </a:lnTo>
                  <a:lnTo>
                    <a:pt x="1082" y="1204"/>
                  </a:lnTo>
                  <a:lnTo>
                    <a:pt x="1150" y="1190"/>
                  </a:lnTo>
                  <a:lnTo>
                    <a:pt x="1176" y="1271"/>
                  </a:lnTo>
                  <a:lnTo>
                    <a:pt x="1257" y="1311"/>
                  </a:lnTo>
                  <a:lnTo>
                    <a:pt x="1284" y="1298"/>
                  </a:lnTo>
                  <a:lnTo>
                    <a:pt x="1336" y="1403"/>
                  </a:lnTo>
                  <a:lnTo>
                    <a:pt x="1363" y="1497"/>
                  </a:lnTo>
                  <a:lnTo>
                    <a:pt x="1376" y="1551"/>
                  </a:lnTo>
                  <a:lnTo>
                    <a:pt x="1336" y="1551"/>
                  </a:lnTo>
                  <a:lnTo>
                    <a:pt x="1336" y="1618"/>
                  </a:lnTo>
                  <a:lnTo>
                    <a:pt x="1311" y="1645"/>
                  </a:lnTo>
                  <a:lnTo>
                    <a:pt x="1324" y="1699"/>
                  </a:lnTo>
                  <a:lnTo>
                    <a:pt x="1376" y="1699"/>
                  </a:lnTo>
                  <a:lnTo>
                    <a:pt x="1390" y="1645"/>
                  </a:lnTo>
                  <a:lnTo>
                    <a:pt x="1430" y="1605"/>
                  </a:lnTo>
                  <a:lnTo>
                    <a:pt x="1430" y="1538"/>
                  </a:lnTo>
                  <a:lnTo>
                    <a:pt x="1497" y="1497"/>
                  </a:lnTo>
                  <a:lnTo>
                    <a:pt x="1524" y="1497"/>
                  </a:lnTo>
                  <a:lnTo>
                    <a:pt x="1510" y="1390"/>
                  </a:lnTo>
                  <a:lnTo>
                    <a:pt x="1457" y="1365"/>
                  </a:lnTo>
                  <a:lnTo>
                    <a:pt x="1416" y="1365"/>
                  </a:lnTo>
                  <a:lnTo>
                    <a:pt x="1416" y="1324"/>
                  </a:lnTo>
                  <a:lnTo>
                    <a:pt x="1430" y="1244"/>
                  </a:lnTo>
                  <a:lnTo>
                    <a:pt x="1484" y="1204"/>
                  </a:lnTo>
                  <a:lnTo>
                    <a:pt x="1537" y="1217"/>
                  </a:lnTo>
                  <a:lnTo>
                    <a:pt x="1605" y="1230"/>
                  </a:lnTo>
                  <a:lnTo>
                    <a:pt x="1645" y="1298"/>
                  </a:lnTo>
                  <a:lnTo>
                    <a:pt x="1685" y="1311"/>
                  </a:lnTo>
                  <a:lnTo>
                    <a:pt x="1697" y="1244"/>
                  </a:lnTo>
                  <a:lnTo>
                    <a:pt x="1618" y="1163"/>
                  </a:lnTo>
                  <a:lnTo>
                    <a:pt x="1564" y="1123"/>
                  </a:lnTo>
                  <a:lnTo>
                    <a:pt x="1484" y="1083"/>
                  </a:lnTo>
                  <a:lnTo>
                    <a:pt x="1416" y="1056"/>
                  </a:lnTo>
                  <a:lnTo>
                    <a:pt x="1363" y="1042"/>
                  </a:lnTo>
                  <a:lnTo>
                    <a:pt x="1297" y="1017"/>
                  </a:lnTo>
                  <a:lnTo>
                    <a:pt x="1297" y="991"/>
                  </a:lnTo>
                  <a:lnTo>
                    <a:pt x="1336" y="977"/>
                  </a:lnTo>
                  <a:lnTo>
                    <a:pt x="1324" y="923"/>
                  </a:lnTo>
                  <a:lnTo>
                    <a:pt x="1217" y="937"/>
                  </a:lnTo>
                  <a:lnTo>
                    <a:pt x="1176" y="937"/>
                  </a:lnTo>
                  <a:lnTo>
                    <a:pt x="1082" y="870"/>
                  </a:lnTo>
                  <a:lnTo>
                    <a:pt x="1002" y="776"/>
                  </a:lnTo>
                  <a:lnTo>
                    <a:pt x="975" y="682"/>
                  </a:lnTo>
                  <a:lnTo>
                    <a:pt x="923" y="630"/>
                  </a:lnTo>
                  <a:lnTo>
                    <a:pt x="802" y="563"/>
                  </a:lnTo>
                  <a:lnTo>
                    <a:pt x="775" y="469"/>
                  </a:lnTo>
                  <a:lnTo>
                    <a:pt x="762" y="415"/>
                  </a:lnTo>
                  <a:lnTo>
                    <a:pt x="802" y="375"/>
                  </a:lnTo>
                  <a:lnTo>
                    <a:pt x="775" y="348"/>
                  </a:lnTo>
                  <a:lnTo>
                    <a:pt x="762" y="334"/>
                  </a:lnTo>
                  <a:lnTo>
                    <a:pt x="762" y="294"/>
                  </a:lnTo>
                  <a:lnTo>
                    <a:pt x="856" y="269"/>
                  </a:lnTo>
                  <a:lnTo>
                    <a:pt x="923" y="242"/>
                  </a:lnTo>
                  <a:lnTo>
                    <a:pt x="950" y="256"/>
                  </a:lnTo>
                  <a:lnTo>
                    <a:pt x="961" y="242"/>
                  </a:lnTo>
                  <a:lnTo>
                    <a:pt x="923" y="215"/>
                  </a:lnTo>
                  <a:lnTo>
                    <a:pt x="936" y="202"/>
                  </a:lnTo>
                  <a:lnTo>
                    <a:pt x="923" y="188"/>
                  </a:lnTo>
                  <a:lnTo>
                    <a:pt x="936" y="162"/>
                  </a:lnTo>
                  <a:lnTo>
                    <a:pt x="910" y="148"/>
                  </a:lnTo>
                  <a:lnTo>
                    <a:pt x="910" y="121"/>
                  </a:lnTo>
                  <a:lnTo>
                    <a:pt x="936" y="108"/>
                  </a:lnTo>
                  <a:lnTo>
                    <a:pt x="910" y="81"/>
                  </a:lnTo>
                  <a:lnTo>
                    <a:pt x="869" y="94"/>
                  </a:lnTo>
                  <a:lnTo>
                    <a:pt x="829" y="81"/>
                  </a:lnTo>
                  <a:lnTo>
                    <a:pt x="762" y="67"/>
                  </a:lnTo>
                  <a:lnTo>
                    <a:pt x="735" y="27"/>
                  </a:lnTo>
                  <a:lnTo>
                    <a:pt x="735" y="0"/>
                  </a:lnTo>
                  <a:lnTo>
                    <a:pt x="708" y="0"/>
                  </a:lnTo>
                  <a:lnTo>
                    <a:pt x="641" y="14"/>
                  </a:lnTo>
                  <a:lnTo>
                    <a:pt x="601" y="27"/>
                  </a:lnTo>
                  <a:lnTo>
                    <a:pt x="589" y="54"/>
                  </a:lnTo>
                  <a:lnTo>
                    <a:pt x="562" y="67"/>
                  </a:lnTo>
                  <a:lnTo>
                    <a:pt x="549" y="41"/>
                  </a:lnTo>
                  <a:lnTo>
                    <a:pt x="508" y="54"/>
                  </a:lnTo>
                  <a:lnTo>
                    <a:pt x="522" y="81"/>
                  </a:lnTo>
                  <a:lnTo>
                    <a:pt x="522" y="108"/>
                  </a:lnTo>
                  <a:lnTo>
                    <a:pt x="495" y="94"/>
                  </a:lnTo>
                  <a:lnTo>
                    <a:pt x="468" y="81"/>
                  </a:lnTo>
                  <a:lnTo>
                    <a:pt x="468" y="135"/>
                  </a:lnTo>
                  <a:lnTo>
                    <a:pt x="495" y="162"/>
                  </a:lnTo>
                  <a:lnTo>
                    <a:pt x="468" y="162"/>
                  </a:lnTo>
                  <a:lnTo>
                    <a:pt x="441" y="135"/>
                  </a:lnTo>
                  <a:lnTo>
                    <a:pt x="387" y="148"/>
                  </a:lnTo>
                  <a:lnTo>
                    <a:pt x="387" y="121"/>
                  </a:lnTo>
                  <a:lnTo>
                    <a:pt x="361" y="108"/>
                  </a:lnTo>
                  <a:lnTo>
                    <a:pt x="361" y="135"/>
                  </a:lnTo>
                  <a:lnTo>
                    <a:pt x="347" y="175"/>
                  </a:lnTo>
                  <a:lnTo>
                    <a:pt x="320" y="188"/>
                  </a:lnTo>
                  <a:lnTo>
                    <a:pt x="334" y="229"/>
                  </a:lnTo>
                  <a:lnTo>
                    <a:pt x="320" y="229"/>
                  </a:lnTo>
                  <a:lnTo>
                    <a:pt x="267" y="175"/>
                  </a:lnTo>
                  <a:lnTo>
                    <a:pt x="253" y="121"/>
                  </a:lnTo>
                  <a:lnTo>
                    <a:pt x="240" y="108"/>
                  </a:lnTo>
                  <a:lnTo>
                    <a:pt x="226" y="148"/>
                  </a:lnTo>
                  <a:lnTo>
                    <a:pt x="215" y="162"/>
                  </a:lnTo>
                  <a:lnTo>
                    <a:pt x="174" y="215"/>
                  </a:lnTo>
                  <a:lnTo>
                    <a:pt x="172" y="215"/>
                  </a:lnTo>
                  <a:lnTo>
                    <a:pt x="171" y="215"/>
                  </a:lnTo>
                  <a:lnTo>
                    <a:pt x="169" y="215"/>
                  </a:lnTo>
                  <a:lnTo>
                    <a:pt x="165" y="215"/>
                  </a:lnTo>
                  <a:lnTo>
                    <a:pt x="161" y="215"/>
                  </a:lnTo>
                  <a:lnTo>
                    <a:pt x="157" y="215"/>
                  </a:lnTo>
                  <a:lnTo>
                    <a:pt x="147" y="215"/>
                  </a:lnTo>
                  <a:lnTo>
                    <a:pt x="138" y="215"/>
                  </a:lnTo>
                  <a:lnTo>
                    <a:pt x="132" y="215"/>
                  </a:lnTo>
                  <a:lnTo>
                    <a:pt x="128" y="215"/>
                  </a:lnTo>
                  <a:lnTo>
                    <a:pt x="124" y="215"/>
                  </a:lnTo>
                  <a:lnTo>
                    <a:pt x="123" y="215"/>
                  </a:lnTo>
                  <a:lnTo>
                    <a:pt x="121" y="215"/>
                  </a:lnTo>
                  <a:lnTo>
                    <a:pt x="67" y="215"/>
                  </a:lnTo>
                  <a:lnTo>
                    <a:pt x="40" y="229"/>
                  </a:lnTo>
                  <a:lnTo>
                    <a:pt x="67" y="269"/>
                  </a:lnTo>
                  <a:lnTo>
                    <a:pt x="80" y="307"/>
                  </a:lnTo>
                  <a:lnTo>
                    <a:pt x="67" y="334"/>
                  </a:lnTo>
                  <a:lnTo>
                    <a:pt x="0" y="348"/>
                  </a:lnTo>
                  <a:lnTo>
                    <a:pt x="27" y="401"/>
                  </a:lnTo>
                  <a:lnTo>
                    <a:pt x="53" y="415"/>
                  </a:lnTo>
                  <a:lnTo>
                    <a:pt x="53" y="442"/>
                  </a:lnTo>
                  <a:lnTo>
                    <a:pt x="27" y="495"/>
                  </a:lnTo>
                  <a:lnTo>
                    <a:pt x="53" y="522"/>
                  </a:lnTo>
                  <a:lnTo>
                    <a:pt x="107" y="549"/>
                  </a:lnTo>
                  <a:lnTo>
                    <a:pt x="121" y="549"/>
                  </a:lnTo>
                  <a:lnTo>
                    <a:pt x="147" y="549"/>
                  </a:lnTo>
                  <a:lnTo>
                    <a:pt x="121" y="589"/>
                  </a:lnTo>
                  <a:lnTo>
                    <a:pt x="121" y="616"/>
                  </a:lnTo>
                </a:path>
              </a:pathLst>
            </a:custGeom>
            <a:solidFill>
              <a:schemeClr val="accent4">
                <a:lumMod val="10000"/>
                <a:lumOff val="90000"/>
              </a:schemeClr>
            </a:solidFill>
            <a:ln w="9525">
              <a:solidFill>
                <a:srgbClr val="BBAD87"/>
              </a:solidFill>
              <a:prstDash val="solid"/>
              <a:round/>
              <a:headEnd/>
              <a:tailEnd/>
            </a:ln>
          </p:spPr>
          <p:txBody>
            <a:bodyPr/>
            <a:lstStyle/>
            <a:p>
              <a:pPr algn="ctr"/>
              <a:endParaRPr lang="fr-FR" sz="1400" dirty="0">
                <a:solidFill>
                  <a:srgbClr val="000000"/>
                </a:solidFill>
                <a:latin typeface="Arial" pitchFamily="34" charset="0"/>
                <a:cs typeface="Arial" pitchFamily="34" charset="0"/>
              </a:endParaRPr>
            </a:p>
          </p:txBody>
        </p:sp>
        <p:sp>
          <p:nvSpPr>
            <p:cNvPr id="31" name="Freeform 145"/>
            <p:cNvSpPr>
              <a:spLocks/>
            </p:cNvSpPr>
            <p:nvPr/>
          </p:nvSpPr>
          <p:spPr bwMode="gray">
            <a:xfrm>
              <a:off x="6418332" y="5762626"/>
              <a:ext cx="195404" cy="349250"/>
            </a:xfrm>
            <a:custGeom>
              <a:avLst/>
              <a:gdLst>
                <a:gd name="T0" fmla="*/ 4 w 253"/>
                <a:gd name="T1" fmla="*/ 14 h 439"/>
                <a:gd name="T2" fmla="*/ 17 w 253"/>
                <a:gd name="T3" fmla="*/ 17 h 439"/>
                <a:gd name="T4" fmla="*/ 31 w 253"/>
                <a:gd name="T5" fmla="*/ 10 h 439"/>
                <a:gd name="T6" fmla="*/ 40 w 253"/>
                <a:gd name="T7" fmla="*/ 0 h 439"/>
                <a:gd name="T8" fmla="*/ 47 w 253"/>
                <a:gd name="T9" fmla="*/ 0 h 439"/>
                <a:gd name="T10" fmla="*/ 54 w 253"/>
                <a:gd name="T11" fmla="*/ 10 h 439"/>
                <a:gd name="T12" fmla="*/ 57 w 253"/>
                <a:gd name="T13" fmla="*/ 17 h 439"/>
                <a:gd name="T14" fmla="*/ 57 w 253"/>
                <a:gd name="T15" fmla="*/ 27 h 439"/>
                <a:gd name="T16" fmla="*/ 64 w 253"/>
                <a:gd name="T17" fmla="*/ 34 h 439"/>
                <a:gd name="T18" fmla="*/ 57 w 253"/>
                <a:gd name="T19" fmla="*/ 41 h 439"/>
                <a:gd name="T20" fmla="*/ 54 w 253"/>
                <a:gd name="T21" fmla="*/ 50 h 439"/>
                <a:gd name="T22" fmla="*/ 57 w 253"/>
                <a:gd name="T23" fmla="*/ 54 h 439"/>
                <a:gd name="T24" fmla="*/ 57 w 253"/>
                <a:gd name="T25" fmla="*/ 67 h 439"/>
                <a:gd name="T26" fmla="*/ 54 w 253"/>
                <a:gd name="T27" fmla="*/ 67 h 439"/>
                <a:gd name="T28" fmla="*/ 54 w 253"/>
                <a:gd name="T29" fmla="*/ 87 h 439"/>
                <a:gd name="T30" fmla="*/ 50 w 253"/>
                <a:gd name="T31" fmla="*/ 90 h 439"/>
                <a:gd name="T32" fmla="*/ 50 w 253"/>
                <a:gd name="T33" fmla="*/ 101 h 439"/>
                <a:gd name="T34" fmla="*/ 44 w 253"/>
                <a:gd name="T35" fmla="*/ 101 h 439"/>
                <a:gd name="T36" fmla="*/ 40 w 253"/>
                <a:gd name="T37" fmla="*/ 94 h 439"/>
                <a:gd name="T38" fmla="*/ 34 w 253"/>
                <a:gd name="T39" fmla="*/ 97 h 439"/>
                <a:gd name="T40" fmla="*/ 34 w 253"/>
                <a:gd name="T41" fmla="*/ 107 h 439"/>
                <a:gd name="T42" fmla="*/ 24 w 253"/>
                <a:gd name="T43" fmla="*/ 110 h 439"/>
                <a:gd name="T44" fmla="*/ 17 w 253"/>
                <a:gd name="T45" fmla="*/ 110 h 439"/>
                <a:gd name="T46" fmla="*/ 10 w 253"/>
                <a:gd name="T47" fmla="*/ 104 h 439"/>
                <a:gd name="T48" fmla="*/ 7 w 253"/>
                <a:gd name="T49" fmla="*/ 90 h 439"/>
                <a:gd name="T50" fmla="*/ 7 w 253"/>
                <a:gd name="T51" fmla="*/ 77 h 439"/>
                <a:gd name="T52" fmla="*/ 10 w 253"/>
                <a:gd name="T53" fmla="*/ 70 h 439"/>
                <a:gd name="T54" fmla="*/ 14 w 253"/>
                <a:gd name="T55" fmla="*/ 67 h 439"/>
                <a:gd name="T56" fmla="*/ 10 w 253"/>
                <a:gd name="T57" fmla="*/ 60 h 439"/>
                <a:gd name="T58" fmla="*/ 7 w 253"/>
                <a:gd name="T59" fmla="*/ 54 h 439"/>
                <a:gd name="T60" fmla="*/ 14 w 253"/>
                <a:gd name="T61" fmla="*/ 50 h 439"/>
                <a:gd name="T62" fmla="*/ 10 w 253"/>
                <a:gd name="T63" fmla="*/ 44 h 439"/>
                <a:gd name="T64" fmla="*/ 7 w 253"/>
                <a:gd name="T65" fmla="*/ 41 h 439"/>
                <a:gd name="T66" fmla="*/ 7 w 253"/>
                <a:gd name="T67" fmla="*/ 30 h 439"/>
                <a:gd name="T68" fmla="*/ 0 w 253"/>
                <a:gd name="T69" fmla="*/ 30 h 439"/>
                <a:gd name="T70" fmla="*/ 0 w 253"/>
                <a:gd name="T71" fmla="*/ 20 h 439"/>
                <a:gd name="T72" fmla="*/ 4 w 253"/>
                <a:gd name="T73" fmla="*/ 14 h 4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3"/>
                <a:gd name="T112" fmla="*/ 0 h 439"/>
                <a:gd name="T113" fmla="*/ 253 w 253"/>
                <a:gd name="T114" fmla="*/ 439 h 4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3" h="439">
                  <a:moveTo>
                    <a:pt x="13" y="53"/>
                  </a:moveTo>
                  <a:lnTo>
                    <a:pt x="67" y="67"/>
                  </a:lnTo>
                  <a:lnTo>
                    <a:pt x="121" y="40"/>
                  </a:lnTo>
                  <a:lnTo>
                    <a:pt x="159" y="0"/>
                  </a:lnTo>
                  <a:lnTo>
                    <a:pt x="186" y="0"/>
                  </a:lnTo>
                  <a:lnTo>
                    <a:pt x="213" y="40"/>
                  </a:lnTo>
                  <a:lnTo>
                    <a:pt x="226" y="67"/>
                  </a:lnTo>
                  <a:lnTo>
                    <a:pt x="226" y="107"/>
                  </a:lnTo>
                  <a:lnTo>
                    <a:pt x="253" y="134"/>
                  </a:lnTo>
                  <a:lnTo>
                    <a:pt x="226" y="161"/>
                  </a:lnTo>
                  <a:lnTo>
                    <a:pt x="213" y="199"/>
                  </a:lnTo>
                  <a:lnTo>
                    <a:pt x="226" y="213"/>
                  </a:lnTo>
                  <a:lnTo>
                    <a:pt x="226" y="266"/>
                  </a:lnTo>
                  <a:lnTo>
                    <a:pt x="213" y="266"/>
                  </a:lnTo>
                  <a:lnTo>
                    <a:pt x="213" y="347"/>
                  </a:lnTo>
                  <a:lnTo>
                    <a:pt x="199" y="360"/>
                  </a:lnTo>
                  <a:lnTo>
                    <a:pt x="199" y="401"/>
                  </a:lnTo>
                  <a:lnTo>
                    <a:pt x="173" y="401"/>
                  </a:lnTo>
                  <a:lnTo>
                    <a:pt x="159" y="374"/>
                  </a:lnTo>
                  <a:lnTo>
                    <a:pt x="134" y="387"/>
                  </a:lnTo>
                  <a:lnTo>
                    <a:pt x="134" y="428"/>
                  </a:lnTo>
                  <a:lnTo>
                    <a:pt x="94" y="439"/>
                  </a:lnTo>
                  <a:lnTo>
                    <a:pt x="67" y="439"/>
                  </a:lnTo>
                  <a:lnTo>
                    <a:pt x="40" y="414"/>
                  </a:lnTo>
                  <a:lnTo>
                    <a:pt x="27" y="360"/>
                  </a:lnTo>
                  <a:lnTo>
                    <a:pt x="27" y="307"/>
                  </a:lnTo>
                  <a:lnTo>
                    <a:pt x="40" y="280"/>
                  </a:lnTo>
                  <a:lnTo>
                    <a:pt x="54" y="266"/>
                  </a:lnTo>
                  <a:lnTo>
                    <a:pt x="40" y="239"/>
                  </a:lnTo>
                  <a:lnTo>
                    <a:pt x="27" y="213"/>
                  </a:lnTo>
                  <a:lnTo>
                    <a:pt x="54" y="199"/>
                  </a:lnTo>
                  <a:lnTo>
                    <a:pt x="40" y="174"/>
                  </a:lnTo>
                  <a:lnTo>
                    <a:pt x="27" y="161"/>
                  </a:lnTo>
                  <a:lnTo>
                    <a:pt x="27" y="120"/>
                  </a:lnTo>
                  <a:lnTo>
                    <a:pt x="0" y="120"/>
                  </a:lnTo>
                  <a:lnTo>
                    <a:pt x="0" y="80"/>
                  </a:lnTo>
                  <a:lnTo>
                    <a:pt x="13" y="53"/>
                  </a:lnTo>
                </a:path>
              </a:pathLst>
            </a:custGeom>
            <a:solidFill>
              <a:schemeClr val="accent4">
                <a:lumMod val="10000"/>
                <a:lumOff val="90000"/>
              </a:schemeClr>
            </a:solidFill>
            <a:ln w="9525">
              <a:solidFill>
                <a:srgbClr val="BBAD87"/>
              </a:solidFill>
              <a:prstDash val="solid"/>
              <a:round/>
              <a:headEnd/>
              <a:tailEnd/>
            </a:ln>
          </p:spPr>
          <p:txBody>
            <a:bodyPr/>
            <a:lstStyle/>
            <a:p>
              <a:pPr algn="ctr"/>
              <a:endParaRPr lang="fr-FR" sz="1400" dirty="0">
                <a:solidFill>
                  <a:srgbClr val="000000"/>
                </a:solidFill>
                <a:latin typeface="Arial" pitchFamily="34" charset="0"/>
                <a:cs typeface="Arial" pitchFamily="34" charset="0"/>
              </a:endParaRPr>
            </a:p>
          </p:txBody>
        </p:sp>
        <p:sp>
          <p:nvSpPr>
            <p:cNvPr id="32" name="Freeform 146"/>
            <p:cNvSpPr>
              <a:spLocks/>
            </p:cNvSpPr>
            <p:nvPr/>
          </p:nvSpPr>
          <p:spPr bwMode="gray">
            <a:xfrm>
              <a:off x="6901456" y="6176963"/>
              <a:ext cx="369267" cy="255588"/>
            </a:xfrm>
            <a:custGeom>
              <a:avLst/>
              <a:gdLst>
                <a:gd name="T0" fmla="*/ 120 w 479"/>
                <a:gd name="T1" fmla="*/ 0 h 320"/>
                <a:gd name="T2" fmla="*/ 120 w 479"/>
                <a:gd name="T3" fmla="*/ 10 h 320"/>
                <a:gd name="T4" fmla="*/ 117 w 479"/>
                <a:gd name="T5" fmla="*/ 14 h 320"/>
                <a:gd name="T6" fmla="*/ 110 w 479"/>
                <a:gd name="T7" fmla="*/ 24 h 320"/>
                <a:gd name="T8" fmla="*/ 107 w 479"/>
                <a:gd name="T9" fmla="*/ 34 h 320"/>
                <a:gd name="T10" fmla="*/ 107 w 479"/>
                <a:gd name="T11" fmla="*/ 44 h 320"/>
                <a:gd name="T12" fmla="*/ 107 w 479"/>
                <a:gd name="T13" fmla="*/ 50 h 320"/>
                <a:gd name="T14" fmla="*/ 110 w 479"/>
                <a:gd name="T15" fmla="*/ 54 h 320"/>
                <a:gd name="T16" fmla="*/ 114 w 479"/>
                <a:gd name="T17" fmla="*/ 64 h 320"/>
                <a:gd name="T18" fmla="*/ 110 w 479"/>
                <a:gd name="T19" fmla="*/ 71 h 320"/>
                <a:gd name="T20" fmla="*/ 107 w 479"/>
                <a:gd name="T21" fmla="*/ 77 h 320"/>
                <a:gd name="T22" fmla="*/ 110 w 479"/>
                <a:gd name="T23" fmla="*/ 81 h 320"/>
                <a:gd name="T24" fmla="*/ 100 w 479"/>
                <a:gd name="T25" fmla="*/ 77 h 320"/>
                <a:gd name="T26" fmla="*/ 90 w 479"/>
                <a:gd name="T27" fmla="*/ 81 h 320"/>
                <a:gd name="T28" fmla="*/ 84 w 479"/>
                <a:gd name="T29" fmla="*/ 74 h 320"/>
                <a:gd name="T30" fmla="*/ 80 w 479"/>
                <a:gd name="T31" fmla="*/ 67 h 320"/>
                <a:gd name="T32" fmla="*/ 70 w 479"/>
                <a:gd name="T33" fmla="*/ 64 h 320"/>
                <a:gd name="T34" fmla="*/ 57 w 479"/>
                <a:gd name="T35" fmla="*/ 60 h 320"/>
                <a:gd name="T36" fmla="*/ 50 w 479"/>
                <a:gd name="T37" fmla="*/ 57 h 320"/>
                <a:gd name="T38" fmla="*/ 43 w 479"/>
                <a:gd name="T39" fmla="*/ 54 h 320"/>
                <a:gd name="T40" fmla="*/ 37 w 479"/>
                <a:gd name="T41" fmla="*/ 50 h 320"/>
                <a:gd name="T42" fmla="*/ 30 w 479"/>
                <a:gd name="T43" fmla="*/ 44 h 320"/>
                <a:gd name="T44" fmla="*/ 24 w 479"/>
                <a:gd name="T45" fmla="*/ 44 h 320"/>
                <a:gd name="T46" fmla="*/ 10 w 479"/>
                <a:gd name="T47" fmla="*/ 44 h 320"/>
                <a:gd name="T48" fmla="*/ 4 w 479"/>
                <a:gd name="T49" fmla="*/ 34 h 320"/>
                <a:gd name="T50" fmla="*/ 0 w 479"/>
                <a:gd name="T51" fmla="*/ 27 h 320"/>
                <a:gd name="T52" fmla="*/ 4 w 479"/>
                <a:gd name="T53" fmla="*/ 20 h 320"/>
                <a:gd name="T54" fmla="*/ 10 w 479"/>
                <a:gd name="T55" fmla="*/ 17 h 320"/>
                <a:gd name="T56" fmla="*/ 14 w 479"/>
                <a:gd name="T57" fmla="*/ 10 h 320"/>
                <a:gd name="T58" fmla="*/ 17 w 479"/>
                <a:gd name="T59" fmla="*/ 20 h 320"/>
                <a:gd name="T60" fmla="*/ 24 w 479"/>
                <a:gd name="T61" fmla="*/ 20 h 320"/>
                <a:gd name="T62" fmla="*/ 30 w 479"/>
                <a:gd name="T63" fmla="*/ 14 h 320"/>
                <a:gd name="T64" fmla="*/ 37 w 479"/>
                <a:gd name="T65" fmla="*/ 10 h 320"/>
                <a:gd name="T66" fmla="*/ 47 w 479"/>
                <a:gd name="T67" fmla="*/ 17 h 320"/>
                <a:gd name="T68" fmla="*/ 57 w 479"/>
                <a:gd name="T69" fmla="*/ 20 h 320"/>
                <a:gd name="T70" fmla="*/ 60 w 479"/>
                <a:gd name="T71" fmla="*/ 17 h 320"/>
                <a:gd name="T72" fmla="*/ 77 w 479"/>
                <a:gd name="T73" fmla="*/ 17 h 320"/>
                <a:gd name="T74" fmla="*/ 84 w 479"/>
                <a:gd name="T75" fmla="*/ 14 h 320"/>
                <a:gd name="T76" fmla="*/ 90 w 479"/>
                <a:gd name="T77" fmla="*/ 10 h 320"/>
                <a:gd name="T78" fmla="*/ 100 w 479"/>
                <a:gd name="T79" fmla="*/ 10 h 320"/>
                <a:gd name="T80" fmla="*/ 107 w 479"/>
                <a:gd name="T81" fmla="*/ 7 h 320"/>
                <a:gd name="T82" fmla="*/ 114 w 479"/>
                <a:gd name="T83" fmla="*/ 4 h 320"/>
                <a:gd name="T84" fmla="*/ 120 w 479"/>
                <a:gd name="T85" fmla="*/ 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9"/>
                <a:gd name="T130" fmla="*/ 0 h 320"/>
                <a:gd name="T131" fmla="*/ 479 w 479"/>
                <a:gd name="T132" fmla="*/ 320 h 3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9" h="320">
                  <a:moveTo>
                    <a:pt x="479" y="0"/>
                  </a:moveTo>
                  <a:lnTo>
                    <a:pt x="479" y="40"/>
                  </a:lnTo>
                  <a:lnTo>
                    <a:pt x="466" y="53"/>
                  </a:lnTo>
                  <a:lnTo>
                    <a:pt x="439" y="94"/>
                  </a:lnTo>
                  <a:lnTo>
                    <a:pt x="426" y="134"/>
                  </a:lnTo>
                  <a:lnTo>
                    <a:pt x="426" y="174"/>
                  </a:lnTo>
                  <a:lnTo>
                    <a:pt x="426" y="199"/>
                  </a:lnTo>
                  <a:lnTo>
                    <a:pt x="439" y="213"/>
                  </a:lnTo>
                  <a:lnTo>
                    <a:pt x="453" y="253"/>
                  </a:lnTo>
                  <a:lnTo>
                    <a:pt x="439" y="280"/>
                  </a:lnTo>
                  <a:lnTo>
                    <a:pt x="426" y="307"/>
                  </a:lnTo>
                  <a:lnTo>
                    <a:pt x="439" y="320"/>
                  </a:lnTo>
                  <a:lnTo>
                    <a:pt x="399" y="307"/>
                  </a:lnTo>
                  <a:lnTo>
                    <a:pt x="360" y="320"/>
                  </a:lnTo>
                  <a:lnTo>
                    <a:pt x="334" y="293"/>
                  </a:lnTo>
                  <a:lnTo>
                    <a:pt x="320" y="266"/>
                  </a:lnTo>
                  <a:lnTo>
                    <a:pt x="280" y="253"/>
                  </a:lnTo>
                  <a:lnTo>
                    <a:pt x="226" y="239"/>
                  </a:lnTo>
                  <a:lnTo>
                    <a:pt x="199" y="226"/>
                  </a:lnTo>
                  <a:lnTo>
                    <a:pt x="172" y="213"/>
                  </a:lnTo>
                  <a:lnTo>
                    <a:pt x="147" y="199"/>
                  </a:lnTo>
                  <a:lnTo>
                    <a:pt x="120" y="174"/>
                  </a:lnTo>
                  <a:lnTo>
                    <a:pt x="94" y="174"/>
                  </a:lnTo>
                  <a:lnTo>
                    <a:pt x="40" y="174"/>
                  </a:lnTo>
                  <a:lnTo>
                    <a:pt x="13" y="134"/>
                  </a:lnTo>
                  <a:lnTo>
                    <a:pt x="0" y="107"/>
                  </a:lnTo>
                  <a:lnTo>
                    <a:pt x="13" y="80"/>
                  </a:lnTo>
                  <a:lnTo>
                    <a:pt x="40" y="67"/>
                  </a:lnTo>
                  <a:lnTo>
                    <a:pt x="53" y="40"/>
                  </a:lnTo>
                  <a:lnTo>
                    <a:pt x="67" y="80"/>
                  </a:lnTo>
                  <a:lnTo>
                    <a:pt x="94" y="80"/>
                  </a:lnTo>
                  <a:lnTo>
                    <a:pt x="120" y="53"/>
                  </a:lnTo>
                  <a:lnTo>
                    <a:pt x="147" y="40"/>
                  </a:lnTo>
                  <a:lnTo>
                    <a:pt x="186" y="67"/>
                  </a:lnTo>
                  <a:lnTo>
                    <a:pt x="226" y="80"/>
                  </a:lnTo>
                  <a:lnTo>
                    <a:pt x="239" y="67"/>
                  </a:lnTo>
                  <a:lnTo>
                    <a:pt x="307" y="67"/>
                  </a:lnTo>
                  <a:lnTo>
                    <a:pt x="334" y="53"/>
                  </a:lnTo>
                  <a:lnTo>
                    <a:pt x="360" y="40"/>
                  </a:lnTo>
                  <a:lnTo>
                    <a:pt x="399" y="40"/>
                  </a:lnTo>
                  <a:lnTo>
                    <a:pt x="426" y="26"/>
                  </a:lnTo>
                  <a:lnTo>
                    <a:pt x="453" y="13"/>
                  </a:lnTo>
                  <a:lnTo>
                    <a:pt x="479" y="0"/>
                  </a:lnTo>
                </a:path>
              </a:pathLst>
            </a:custGeom>
            <a:solidFill>
              <a:schemeClr val="accent4">
                <a:lumMod val="10000"/>
                <a:lumOff val="90000"/>
              </a:schemeClr>
            </a:solidFill>
            <a:ln w="9525">
              <a:solidFill>
                <a:srgbClr val="BBAD87"/>
              </a:solidFill>
              <a:prstDash val="solid"/>
              <a:round/>
              <a:headEnd/>
              <a:tailEnd/>
            </a:ln>
          </p:spPr>
          <p:txBody>
            <a:bodyPr/>
            <a:lstStyle/>
            <a:p>
              <a:pPr algn="ctr"/>
              <a:endParaRPr lang="fr-FR" sz="1400" dirty="0">
                <a:solidFill>
                  <a:srgbClr val="000000"/>
                </a:solidFill>
                <a:latin typeface="Arial" pitchFamily="34" charset="0"/>
                <a:cs typeface="Arial" pitchFamily="34" charset="0"/>
              </a:endParaRPr>
            </a:p>
          </p:txBody>
        </p:sp>
        <p:sp>
          <p:nvSpPr>
            <p:cNvPr id="33" name="Freeform 147"/>
            <p:cNvSpPr>
              <a:spLocks/>
            </p:cNvSpPr>
            <p:nvPr/>
          </p:nvSpPr>
          <p:spPr bwMode="gray">
            <a:xfrm>
              <a:off x="5953671" y="4214813"/>
              <a:ext cx="341572" cy="296863"/>
            </a:xfrm>
            <a:custGeom>
              <a:avLst/>
              <a:gdLst>
                <a:gd name="T0" fmla="*/ 24 w 444"/>
                <a:gd name="T1" fmla="*/ 0 h 374"/>
                <a:gd name="T2" fmla="*/ 27 w 444"/>
                <a:gd name="T3" fmla="*/ 6 h 374"/>
                <a:gd name="T4" fmla="*/ 34 w 444"/>
                <a:gd name="T5" fmla="*/ 6 h 374"/>
                <a:gd name="T6" fmla="*/ 41 w 444"/>
                <a:gd name="T7" fmla="*/ 10 h 374"/>
                <a:gd name="T8" fmla="*/ 51 w 444"/>
                <a:gd name="T9" fmla="*/ 6 h 374"/>
                <a:gd name="T10" fmla="*/ 57 w 444"/>
                <a:gd name="T11" fmla="*/ 0 h 374"/>
                <a:gd name="T12" fmla="*/ 71 w 444"/>
                <a:gd name="T13" fmla="*/ 0 h 374"/>
                <a:gd name="T14" fmla="*/ 78 w 444"/>
                <a:gd name="T15" fmla="*/ 6 h 374"/>
                <a:gd name="T16" fmla="*/ 81 w 444"/>
                <a:gd name="T17" fmla="*/ 10 h 374"/>
                <a:gd name="T18" fmla="*/ 91 w 444"/>
                <a:gd name="T19" fmla="*/ 10 h 374"/>
                <a:gd name="T20" fmla="*/ 98 w 444"/>
                <a:gd name="T21" fmla="*/ 17 h 374"/>
                <a:gd name="T22" fmla="*/ 91 w 444"/>
                <a:gd name="T23" fmla="*/ 23 h 374"/>
                <a:gd name="T24" fmla="*/ 91 w 444"/>
                <a:gd name="T25" fmla="*/ 34 h 374"/>
                <a:gd name="T26" fmla="*/ 98 w 444"/>
                <a:gd name="T27" fmla="*/ 37 h 374"/>
                <a:gd name="T28" fmla="*/ 108 w 444"/>
                <a:gd name="T29" fmla="*/ 37 h 374"/>
                <a:gd name="T30" fmla="*/ 108 w 444"/>
                <a:gd name="T31" fmla="*/ 47 h 374"/>
                <a:gd name="T32" fmla="*/ 111 w 444"/>
                <a:gd name="T33" fmla="*/ 53 h 374"/>
                <a:gd name="T34" fmla="*/ 105 w 444"/>
                <a:gd name="T35" fmla="*/ 63 h 374"/>
                <a:gd name="T36" fmla="*/ 98 w 444"/>
                <a:gd name="T37" fmla="*/ 63 h 374"/>
                <a:gd name="T38" fmla="*/ 94 w 444"/>
                <a:gd name="T39" fmla="*/ 74 h 374"/>
                <a:gd name="T40" fmla="*/ 91 w 444"/>
                <a:gd name="T41" fmla="*/ 80 h 374"/>
                <a:gd name="T42" fmla="*/ 94 w 444"/>
                <a:gd name="T43" fmla="*/ 87 h 374"/>
                <a:gd name="T44" fmla="*/ 91 w 444"/>
                <a:gd name="T45" fmla="*/ 94 h 374"/>
                <a:gd name="T46" fmla="*/ 91 w 444"/>
                <a:gd name="T47" fmla="*/ 91 h 374"/>
                <a:gd name="T48" fmla="*/ 84 w 444"/>
                <a:gd name="T49" fmla="*/ 91 h 374"/>
                <a:gd name="T50" fmla="*/ 78 w 444"/>
                <a:gd name="T51" fmla="*/ 87 h 374"/>
                <a:gd name="T52" fmla="*/ 74 w 444"/>
                <a:gd name="T53" fmla="*/ 84 h 374"/>
                <a:gd name="T54" fmla="*/ 68 w 444"/>
                <a:gd name="T55" fmla="*/ 80 h 374"/>
                <a:gd name="T56" fmla="*/ 60 w 444"/>
                <a:gd name="T57" fmla="*/ 77 h 374"/>
                <a:gd name="T58" fmla="*/ 63 w 444"/>
                <a:gd name="T59" fmla="*/ 70 h 374"/>
                <a:gd name="T60" fmla="*/ 68 w 444"/>
                <a:gd name="T61" fmla="*/ 60 h 374"/>
                <a:gd name="T62" fmla="*/ 60 w 444"/>
                <a:gd name="T63" fmla="*/ 60 h 374"/>
                <a:gd name="T64" fmla="*/ 60 w 444"/>
                <a:gd name="T65" fmla="*/ 63 h 374"/>
                <a:gd name="T66" fmla="*/ 57 w 444"/>
                <a:gd name="T67" fmla="*/ 67 h 374"/>
                <a:gd name="T68" fmla="*/ 51 w 444"/>
                <a:gd name="T69" fmla="*/ 70 h 374"/>
                <a:gd name="T70" fmla="*/ 41 w 444"/>
                <a:gd name="T71" fmla="*/ 67 h 374"/>
                <a:gd name="T72" fmla="*/ 44 w 444"/>
                <a:gd name="T73" fmla="*/ 53 h 374"/>
                <a:gd name="T74" fmla="*/ 41 w 444"/>
                <a:gd name="T75" fmla="*/ 50 h 374"/>
                <a:gd name="T76" fmla="*/ 30 w 444"/>
                <a:gd name="T77" fmla="*/ 50 h 374"/>
                <a:gd name="T78" fmla="*/ 27 w 444"/>
                <a:gd name="T79" fmla="*/ 41 h 374"/>
                <a:gd name="T80" fmla="*/ 21 w 444"/>
                <a:gd name="T81" fmla="*/ 41 h 374"/>
                <a:gd name="T82" fmla="*/ 17 w 444"/>
                <a:gd name="T83" fmla="*/ 37 h 374"/>
                <a:gd name="T84" fmla="*/ 17 w 444"/>
                <a:gd name="T85" fmla="*/ 30 h 374"/>
                <a:gd name="T86" fmla="*/ 14 w 444"/>
                <a:gd name="T87" fmla="*/ 26 h 374"/>
                <a:gd name="T88" fmla="*/ 10 w 444"/>
                <a:gd name="T89" fmla="*/ 26 h 374"/>
                <a:gd name="T90" fmla="*/ 10 w 444"/>
                <a:gd name="T91" fmla="*/ 30 h 374"/>
                <a:gd name="T92" fmla="*/ 3 w 444"/>
                <a:gd name="T93" fmla="*/ 30 h 374"/>
                <a:gd name="T94" fmla="*/ 0 w 444"/>
                <a:gd name="T95" fmla="*/ 23 h 374"/>
                <a:gd name="T96" fmla="*/ 3 w 444"/>
                <a:gd name="T97" fmla="*/ 13 h 374"/>
                <a:gd name="T98" fmla="*/ 3 w 444"/>
                <a:gd name="T99" fmla="*/ 10 h 374"/>
                <a:gd name="T100" fmla="*/ 7 w 444"/>
                <a:gd name="T101" fmla="*/ 6 h 374"/>
                <a:gd name="T102" fmla="*/ 10 w 444"/>
                <a:gd name="T103" fmla="*/ 6 h 374"/>
                <a:gd name="T104" fmla="*/ 17 w 444"/>
                <a:gd name="T105" fmla="*/ 0 h 374"/>
                <a:gd name="T106" fmla="*/ 24 w 444"/>
                <a:gd name="T107" fmla="*/ 0 h 3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4"/>
                <a:gd name="T163" fmla="*/ 0 h 374"/>
                <a:gd name="T164" fmla="*/ 444 w 444"/>
                <a:gd name="T165" fmla="*/ 374 h 3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4" h="374">
                  <a:moveTo>
                    <a:pt x="94" y="0"/>
                  </a:moveTo>
                  <a:lnTo>
                    <a:pt x="108" y="27"/>
                  </a:lnTo>
                  <a:lnTo>
                    <a:pt x="134" y="27"/>
                  </a:lnTo>
                  <a:lnTo>
                    <a:pt x="161" y="40"/>
                  </a:lnTo>
                  <a:lnTo>
                    <a:pt x="202" y="27"/>
                  </a:lnTo>
                  <a:lnTo>
                    <a:pt x="229" y="0"/>
                  </a:lnTo>
                  <a:lnTo>
                    <a:pt x="282" y="0"/>
                  </a:lnTo>
                  <a:lnTo>
                    <a:pt x="309" y="27"/>
                  </a:lnTo>
                  <a:lnTo>
                    <a:pt x="323" y="40"/>
                  </a:lnTo>
                  <a:lnTo>
                    <a:pt x="363" y="40"/>
                  </a:lnTo>
                  <a:lnTo>
                    <a:pt x="390" y="67"/>
                  </a:lnTo>
                  <a:lnTo>
                    <a:pt x="363" y="94"/>
                  </a:lnTo>
                  <a:lnTo>
                    <a:pt x="363" y="134"/>
                  </a:lnTo>
                  <a:lnTo>
                    <a:pt x="390" y="148"/>
                  </a:lnTo>
                  <a:lnTo>
                    <a:pt x="430" y="148"/>
                  </a:lnTo>
                  <a:lnTo>
                    <a:pt x="430" y="188"/>
                  </a:lnTo>
                  <a:lnTo>
                    <a:pt x="444" y="215"/>
                  </a:lnTo>
                  <a:lnTo>
                    <a:pt x="417" y="255"/>
                  </a:lnTo>
                  <a:lnTo>
                    <a:pt x="390" y="255"/>
                  </a:lnTo>
                  <a:lnTo>
                    <a:pt x="376" y="293"/>
                  </a:lnTo>
                  <a:lnTo>
                    <a:pt x="363" y="320"/>
                  </a:lnTo>
                  <a:lnTo>
                    <a:pt x="376" y="347"/>
                  </a:lnTo>
                  <a:lnTo>
                    <a:pt x="363" y="374"/>
                  </a:lnTo>
                  <a:lnTo>
                    <a:pt x="363" y="361"/>
                  </a:lnTo>
                  <a:lnTo>
                    <a:pt x="336" y="361"/>
                  </a:lnTo>
                  <a:lnTo>
                    <a:pt x="309" y="347"/>
                  </a:lnTo>
                  <a:lnTo>
                    <a:pt x="296" y="334"/>
                  </a:lnTo>
                  <a:lnTo>
                    <a:pt x="269" y="320"/>
                  </a:lnTo>
                  <a:lnTo>
                    <a:pt x="242" y="307"/>
                  </a:lnTo>
                  <a:lnTo>
                    <a:pt x="255" y="280"/>
                  </a:lnTo>
                  <a:lnTo>
                    <a:pt x="269" y="242"/>
                  </a:lnTo>
                  <a:lnTo>
                    <a:pt x="242" y="242"/>
                  </a:lnTo>
                  <a:lnTo>
                    <a:pt x="242" y="255"/>
                  </a:lnTo>
                  <a:lnTo>
                    <a:pt x="229" y="268"/>
                  </a:lnTo>
                  <a:lnTo>
                    <a:pt x="202" y="280"/>
                  </a:lnTo>
                  <a:lnTo>
                    <a:pt x="161" y="268"/>
                  </a:lnTo>
                  <a:lnTo>
                    <a:pt x="175" y="215"/>
                  </a:lnTo>
                  <a:lnTo>
                    <a:pt x="161" y="201"/>
                  </a:lnTo>
                  <a:lnTo>
                    <a:pt x="121" y="201"/>
                  </a:lnTo>
                  <a:lnTo>
                    <a:pt x="108" y="161"/>
                  </a:lnTo>
                  <a:lnTo>
                    <a:pt x="81" y="161"/>
                  </a:lnTo>
                  <a:lnTo>
                    <a:pt x="67" y="148"/>
                  </a:lnTo>
                  <a:lnTo>
                    <a:pt x="67" y="121"/>
                  </a:lnTo>
                  <a:lnTo>
                    <a:pt x="54" y="107"/>
                  </a:lnTo>
                  <a:lnTo>
                    <a:pt x="40" y="107"/>
                  </a:lnTo>
                  <a:lnTo>
                    <a:pt x="40" y="121"/>
                  </a:lnTo>
                  <a:lnTo>
                    <a:pt x="14" y="121"/>
                  </a:lnTo>
                  <a:lnTo>
                    <a:pt x="0" y="94"/>
                  </a:lnTo>
                  <a:lnTo>
                    <a:pt x="14" y="54"/>
                  </a:lnTo>
                  <a:lnTo>
                    <a:pt x="14" y="40"/>
                  </a:lnTo>
                  <a:lnTo>
                    <a:pt x="27" y="27"/>
                  </a:lnTo>
                  <a:lnTo>
                    <a:pt x="40" y="27"/>
                  </a:lnTo>
                  <a:lnTo>
                    <a:pt x="67" y="0"/>
                  </a:lnTo>
                  <a:lnTo>
                    <a:pt x="94" y="0"/>
                  </a:lnTo>
                </a:path>
              </a:pathLst>
            </a:custGeom>
            <a:solidFill>
              <a:schemeClr val="accent4">
                <a:lumMod val="10000"/>
                <a:lumOff val="90000"/>
              </a:schemeClr>
            </a:solidFill>
            <a:ln w="9525">
              <a:solidFill>
                <a:srgbClr val="BBAD87"/>
              </a:solidFill>
              <a:prstDash val="solid"/>
              <a:round/>
              <a:headEnd/>
              <a:tailEnd/>
            </a:ln>
          </p:spPr>
          <p:txBody>
            <a:bodyPr/>
            <a:lstStyle/>
            <a:p>
              <a:pPr algn="ctr"/>
              <a:endParaRPr lang="fr-FR" dirty="0">
                <a:solidFill>
                  <a:srgbClr val="000000"/>
                </a:solidFill>
                <a:latin typeface="Arial" pitchFamily="34" charset="0"/>
                <a:cs typeface="Arial" pitchFamily="34" charset="0"/>
              </a:endParaRPr>
            </a:p>
          </p:txBody>
        </p:sp>
        <p:sp>
          <p:nvSpPr>
            <p:cNvPr id="34" name="Freeform 153"/>
            <p:cNvSpPr>
              <a:spLocks/>
            </p:cNvSpPr>
            <p:nvPr/>
          </p:nvSpPr>
          <p:spPr bwMode="gray">
            <a:xfrm>
              <a:off x="5709032" y="5478463"/>
              <a:ext cx="41543" cy="50800"/>
            </a:xfrm>
            <a:custGeom>
              <a:avLst/>
              <a:gdLst>
                <a:gd name="T0" fmla="*/ 0 w 54"/>
                <a:gd name="T1" fmla="*/ 3 h 65"/>
                <a:gd name="T2" fmla="*/ 0 w 54"/>
                <a:gd name="T3" fmla="*/ 9 h 65"/>
                <a:gd name="T4" fmla="*/ 0 w 54"/>
                <a:gd name="T5" fmla="*/ 16 h 65"/>
                <a:gd name="T6" fmla="*/ 7 w 54"/>
                <a:gd name="T7" fmla="*/ 13 h 65"/>
                <a:gd name="T8" fmla="*/ 11 w 54"/>
                <a:gd name="T9" fmla="*/ 9 h 65"/>
                <a:gd name="T10" fmla="*/ 14 w 54"/>
                <a:gd name="T11" fmla="*/ 9 h 65"/>
                <a:gd name="T12" fmla="*/ 14 w 54"/>
                <a:gd name="T13" fmla="*/ 6 h 65"/>
                <a:gd name="T14" fmla="*/ 7 w 54"/>
                <a:gd name="T15" fmla="*/ 0 h 65"/>
                <a:gd name="T16" fmla="*/ 0 w 54"/>
                <a:gd name="T17" fmla="*/ 3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65"/>
                <a:gd name="T29" fmla="*/ 54 w 54"/>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65">
                  <a:moveTo>
                    <a:pt x="0" y="13"/>
                  </a:moveTo>
                  <a:lnTo>
                    <a:pt x="0" y="38"/>
                  </a:lnTo>
                  <a:lnTo>
                    <a:pt x="0" y="65"/>
                  </a:lnTo>
                  <a:lnTo>
                    <a:pt x="27" y="52"/>
                  </a:lnTo>
                  <a:lnTo>
                    <a:pt x="41" y="38"/>
                  </a:lnTo>
                  <a:lnTo>
                    <a:pt x="54" y="38"/>
                  </a:lnTo>
                  <a:lnTo>
                    <a:pt x="54" y="27"/>
                  </a:lnTo>
                  <a:lnTo>
                    <a:pt x="27" y="0"/>
                  </a:lnTo>
                  <a:lnTo>
                    <a:pt x="0" y="13"/>
                  </a:lnTo>
                </a:path>
              </a:pathLst>
            </a:custGeom>
            <a:solidFill>
              <a:srgbClr val="D8CEB8"/>
            </a:solidFill>
            <a:ln w="9525">
              <a:solidFill>
                <a:srgbClr val="BBAD87"/>
              </a:solidFill>
              <a:prstDash val="solid"/>
              <a:round/>
              <a:headEnd/>
              <a:tailEnd/>
            </a:ln>
          </p:spPr>
          <p:txBody>
            <a:bodyPr/>
            <a:lstStyle/>
            <a:p>
              <a:pPr algn="ctr"/>
              <a:endParaRPr lang="fr-FR" sz="1400" dirty="0">
                <a:solidFill>
                  <a:srgbClr val="000000"/>
                </a:solidFill>
                <a:latin typeface="Arial" pitchFamily="34" charset="0"/>
                <a:cs typeface="Arial" pitchFamily="34" charset="0"/>
              </a:endParaRPr>
            </a:p>
          </p:txBody>
        </p:sp>
        <p:sp>
          <p:nvSpPr>
            <p:cNvPr id="35" name="Freeform 164"/>
            <p:cNvSpPr>
              <a:spLocks/>
            </p:cNvSpPr>
            <p:nvPr/>
          </p:nvSpPr>
          <p:spPr bwMode="gray">
            <a:xfrm>
              <a:off x="6232160" y="4416426"/>
              <a:ext cx="72315" cy="95250"/>
            </a:xfrm>
            <a:custGeom>
              <a:avLst/>
              <a:gdLst>
                <a:gd name="T0" fmla="*/ 13 w 94"/>
                <a:gd name="T1" fmla="*/ 0 h 121"/>
                <a:gd name="T2" fmla="*/ 13 w 94"/>
                <a:gd name="T3" fmla="*/ 6 h 121"/>
                <a:gd name="T4" fmla="*/ 17 w 94"/>
                <a:gd name="T5" fmla="*/ 13 h 121"/>
                <a:gd name="T6" fmla="*/ 24 w 94"/>
                <a:gd name="T7" fmla="*/ 20 h 121"/>
                <a:gd name="T8" fmla="*/ 21 w 94"/>
                <a:gd name="T9" fmla="*/ 27 h 121"/>
                <a:gd name="T10" fmla="*/ 17 w 94"/>
                <a:gd name="T11" fmla="*/ 30 h 121"/>
                <a:gd name="T12" fmla="*/ 13 w 94"/>
                <a:gd name="T13" fmla="*/ 30 h 121"/>
                <a:gd name="T14" fmla="*/ 3 w 94"/>
                <a:gd name="T15" fmla="*/ 30 h 121"/>
                <a:gd name="T16" fmla="*/ 0 w 94"/>
                <a:gd name="T17" fmla="*/ 30 h 121"/>
                <a:gd name="T18" fmla="*/ 3 w 94"/>
                <a:gd name="T19" fmla="*/ 23 h 121"/>
                <a:gd name="T20" fmla="*/ 0 w 94"/>
                <a:gd name="T21" fmla="*/ 16 h 121"/>
                <a:gd name="T22" fmla="*/ 3 w 94"/>
                <a:gd name="T23" fmla="*/ 10 h 121"/>
                <a:gd name="T24" fmla="*/ 6 w 94"/>
                <a:gd name="T25" fmla="*/ 0 h 121"/>
                <a:gd name="T26" fmla="*/ 13 w 94"/>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21"/>
                <a:gd name="T44" fmla="*/ 94 w 94"/>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21">
                  <a:moveTo>
                    <a:pt x="54" y="0"/>
                  </a:moveTo>
                  <a:lnTo>
                    <a:pt x="54" y="27"/>
                  </a:lnTo>
                  <a:lnTo>
                    <a:pt x="67" y="54"/>
                  </a:lnTo>
                  <a:lnTo>
                    <a:pt x="94" y="81"/>
                  </a:lnTo>
                  <a:lnTo>
                    <a:pt x="81" y="108"/>
                  </a:lnTo>
                  <a:lnTo>
                    <a:pt x="67" y="121"/>
                  </a:lnTo>
                  <a:lnTo>
                    <a:pt x="54" y="121"/>
                  </a:lnTo>
                  <a:lnTo>
                    <a:pt x="13" y="121"/>
                  </a:lnTo>
                  <a:lnTo>
                    <a:pt x="0" y="121"/>
                  </a:lnTo>
                  <a:lnTo>
                    <a:pt x="13" y="94"/>
                  </a:lnTo>
                  <a:lnTo>
                    <a:pt x="0" y="67"/>
                  </a:lnTo>
                  <a:lnTo>
                    <a:pt x="13" y="40"/>
                  </a:lnTo>
                  <a:lnTo>
                    <a:pt x="27" y="0"/>
                  </a:lnTo>
                  <a:lnTo>
                    <a:pt x="54" y="0"/>
                  </a:lnTo>
                </a:path>
              </a:pathLst>
            </a:custGeom>
            <a:solidFill>
              <a:schemeClr val="accent4">
                <a:lumMod val="10000"/>
                <a:lumOff val="90000"/>
              </a:schemeClr>
            </a:solidFill>
            <a:ln w="9525">
              <a:solidFill>
                <a:srgbClr val="BBAD87"/>
              </a:solidFill>
              <a:prstDash val="solid"/>
              <a:round/>
              <a:headEnd/>
              <a:tailEnd/>
            </a:ln>
          </p:spPr>
          <p:txBody>
            <a:bodyPr/>
            <a:lstStyle/>
            <a:p>
              <a:pPr algn="ctr"/>
              <a:endParaRPr lang="fr-FR" sz="1400" dirty="0">
                <a:solidFill>
                  <a:srgbClr val="000000"/>
                </a:solidFill>
                <a:latin typeface="Arial" pitchFamily="34" charset="0"/>
                <a:cs typeface="Arial" pitchFamily="34" charset="0"/>
              </a:endParaRPr>
            </a:p>
          </p:txBody>
        </p:sp>
      </p:grpSp>
      <p:sp>
        <p:nvSpPr>
          <p:cNvPr id="42" name="ZoneTexte 41"/>
          <p:cNvSpPr txBox="1"/>
          <p:nvPr/>
        </p:nvSpPr>
        <p:spPr bwMode="gray">
          <a:xfrm>
            <a:off x="7519277" y="1914078"/>
            <a:ext cx="1188000" cy="64633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1200"/>
              </a:spcBef>
              <a:spcAft>
                <a:spcPct val="0"/>
              </a:spcAft>
              <a:buClr>
                <a:schemeClr val="accent1"/>
              </a:buClr>
              <a:buSzTx/>
              <a:tabLst/>
            </a:pPr>
            <a:r>
              <a:rPr kumimoji="0" lang="fr-FR" sz="800" b="1" i="1" u="none" strike="noStrike" kern="0" cap="none" spc="0" normalizeH="0" baseline="0" dirty="0" smtClean="0">
                <a:ln>
                  <a:noFill/>
                </a:ln>
                <a:solidFill>
                  <a:srgbClr val="008D53"/>
                </a:solidFill>
                <a:effectLst/>
                <a:uLnTx/>
                <a:uFillTx/>
                <a:latin typeface="+mn-lt"/>
                <a:cs typeface="+mn-cs"/>
              </a:rPr>
              <a:t>Evolution du nombre d’agences depuis le lancement du plan 2020</a:t>
            </a:r>
            <a:endParaRPr kumimoji="0" lang="fr-FR" sz="600" b="1" i="1" u="none" strike="noStrike" kern="0" cap="none" spc="0" normalizeH="0" baseline="0" dirty="0" smtClean="0">
              <a:ln>
                <a:noFill/>
              </a:ln>
              <a:solidFill>
                <a:srgbClr val="008D53"/>
              </a:solidFill>
              <a:effectLst/>
              <a:uLnTx/>
              <a:uFillTx/>
              <a:latin typeface="+mn-lt"/>
              <a:cs typeface="+mn-cs"/>
            </a:endParaRPr>
          </a:p>
        </p:txBody>
      </p:sp>
      <p:sp>
        <p:nvSpPr>
          <p:cNvPr id="46" name="Text Box 27"/>
          <p:cNvSpPr txBox="1">
            <a:spLocks noChangeArrowheads="1"/>
          </p:cNvSpPr>
          <p:nvPr/>
        </p:nvSpPr>
        <p:spPr bwMode="auto">
          <a:xfrm>
            <a:off x="5613041" y="6191568"/>
            <a:ext cx="3480158" cy="20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spcBef>
                <a:spcPct val="50000"/>
              </a:spcBef>
            </a:pPr>
            <a:r>
              <a:rPr lang="fr-FR" sz="700" i="1" dirty="0" smtClean="0">
                <a:solidFill>
                  <a:schemeClr val="tx2"/>
                </a:solidFill>
                <a:latin typeface="+mj-lt"/>
              </a:rPr>
              <a:t>* BDDF, BNL </a:t>
            </a:r>
            <a:r>
              <a:rPr lang="fr-FR" sz="700" i="1" dirty="0" err="1" smtClean="0">
                <a:solidFill>
                  <a:schemeClr val="tx2"/>
                </a:solidFill>
                <a:latin typeface="+mj-lt"/>
              </a:rPr>
              <a:t>bc</a:t>
            </a:r>
            <a:r>
              <a:rPr lang="fr-FR" sz="700" i="1" dirty="0">
                <a:solidFill>
                  <a:schemeClr val="tx2"/>
                </a:solidFill>
                <a:latin typeface="+mj-lt"/>
              </a:rPr>
              <a:t> </a:t>
            </a:r>
            <a:r>
              <a:rPr lang="fr-FR" sz="700" i="1" dirty="0" smtClean="0">
                <a:solidFill>
                  <a:schemeClr val="tx2"/>
                </a:solidFill>
                <a:latin typeface="+mj-lt"/>
              </a:rPr>
              <a:t>et BDDB, intégrant 100% de la Banque Privée, hors IFRIC 21 </a:t>
            </a:r>
            <a:endParaRPr lang="fr-FR" sz="700" i="1" dirty="0">
              <a:solidFill>
                <a:schemeClr val="tx2"/>
              </a:solidFill>
              <a:latin typeface="Arial Narrow"/>
            </a:endParaRPr>
          </a:p>
        </p:txBody>
      </p:sp>
      <p:sp>
        <p:nvSpPr>
          <p:cNvPr id="47" name="Rectangle à coins arrondis 46"/>
          <p:cNvSpPr/>
          <p:nvPr/>
        </p:nvSpPr>
        <p:spPr bwMode="auto">
          <a:xfrm>
            <a:off x="714128" y="1076968"/>
            <a:ext cx="3960000" cy="4248000"/>
          </a:xfrm>
          <a:prstGeom prst="roundRect">
            <a:avLst>
              <a:gd name="adj" fmla="val 10663"/>
            </a:avLst>
          </a:prstGeom>
          <a:noFill/>
          <a:ln w="25400">
            <a:solidFill>
              <a:schemeClr val="accent2"/>
            </a:solidFill>
          </a:ln>
          <a:extLst/>
        </p:spPr>
        <p:txBody>
          <a:bodyPr wrap="square" lIns="0" tIns="0" rIns="0" bIns="0" numCol="1" spcCol="0" rtlCol="0" anchor="t" anchorCtr="0">
            <a:noAutofit/>
          </a:bodyPr>
          <a:lstStyle/>
          <a:p>
            <a:pPr lvl="1"/>
            <a:endParaRPr lang="fr-FR" dirty="0"/>
          </a:p>
        </p:txBody>
      </p:sp>
      <p:sp>
        <p:nvSpPr>
          <p:cNvPr id="39" name="ZoneTexte 38"/>
          <p:cNvSpPr txBox="1"/>
          <p:nvPr/>
        </p:nvSpPr>
        <p:spPr bwMode="gray">
          <a:xfrm>
            <a:off x="5991186" y="2487292"/>
            <a:ext cx="504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n-lt"/>
                <a:cs typeface="+mn-cs"/>
              </a:rPr>
              <a:t>1</a:t>
            </a:r>
            <a:r>
              <a:rPr lang="fr-FR" sz="800" b="1" kern="0" dirty="0">
                <a:solidFill>
                  <a:schemeClr val="tx2"/>
                </a:solidFill>
                <a:latin typeface="+mn-lt"/>
                <a:cs typeface="+mn-cs"/>
              </a:rPr>
              <a:t> </a:t>
            </a:r>
            <a:r>
              <a:rPr lang="fr-FR" sz="800" b="1" kern="0" dirty="0" smtClean="0">
                <a:solidFill>
                  <a:schemeClr val="tx2"/>
                </a:solidFill>
                <a:latin typeface="+mn-lt"/>
                <a:cs typeface="+mn-cs"/>
              </a:rPr>
              <a:t>841</a:t>
            </a:r>
            <a:endParaRPr kumimoji="0" lang="fr-FR" sz="500" b="1" i="0" u="none" strike="noStrike" kern="0" cap="none" spc="0" normalizeH="0" baseline="0" dirty="0" smtClean="0">
              <a:ln>
                <a:noFill/>
              </a:ln>
              <a:solidFill>
                <a:schemeClr val="tx2"/>
              </a:solidFill>
              <a:effectLst/>
              <a:uLnTx/>
              <a:uFillTx/>
              <a:latin typeface="+mn-lt"/>
              <a:cs typeface="+mn-cs"/>
            </a:endParaRPr>
          </a:p>
        </p:txBody>
      </p:sp>
      <p:sp>
        <p:nvSpPr>
          <p:cNvPr id="51" name="Line 5"/>
          <p:cNvSpPr>
            <a:spLocks noChangeShapeType="1"/>
          </p:cNvSpPr>
          <p:nvPr/>
        </p:nvSpPr>
        <p:spPr bwMode="auto">
          <a:xfrm>
            <a:off x="6012019" y="2390773"/>
            <a:ext cx="216000" cy="87893"/>
          </a:xfrm>
          <a:prstGeom prst="line">
            <a:avLst/>
          </a:prstGeom>
          <a:noFill/>
          <a:ln w="15875">
            <a:solidFill>
              <a:schemeClr val="accent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dirty="0">
              <a:solidFill>
                <a:srgbClr val="FF0000"/>
              </a:solidFill>
            </a:endParaRPr>
          </a:p>
        </p:txBody>
      </p:sp>
      <p:sp>
        <p:nvSpPr>
          <p:cNvPr id="52" name="ZoneTexte 51"/>
          <p:cNvSpPr txBox="1"/>
          <p:nvPr/>
        </p:nvSpPr>
        <p:spPr bwMode="gray">
          <a:xfrm>
            <a:off x="5663843" y="2404153"/>
            <a:ext cx="504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n-lt"/>
                <a:cs typeface="+mn-cs"/>
              </a:rPr>
              <a:t>1</a:t>
            </a:r>
            <a:r>
              <a:rPr lang="fr-FR" sz="800" b="1" kern="0" dirty="0">
                <a:solidFill>
                  <a:schemeClr val="tx2"/>
                </a:solidFill>
                <a:latin typeface="+mn-lt"/>
                <a:cs typeface="+mn-cs"/>
              </a:rPr>
              <a:t> </a:t>
            </a:r>
            <a:r>
              <a:rPr lang="fr-FR" sz="800" b="1" kern="0" dirty="0" smtClean="0">
                <a:solidFill>
                  <a:schemeClr val="tx2"/>
                </a:solidFill>
                <a:latin typeface="+mn-lt"/>
                <a:cs typeface="+mn-cs"/>
              </a:rPr>
              <a:t>964</a:t>
            </a:r>
            <a:endParaRPr kumimoji="0" lang="fr-FR" sz="500" b="1" i="0" u="none" strike="noStrike" kern="0" cap="none" spc="0" normalizeH="0" baseline="0" dirty="0" smtClean="0">
              <a:ln>
                <a:noFill/>
              </a:ln>
              <a:solidFill>
                <a:schemeClr val="tx2"/>
              </a:solidFill>
              <a:effectLst/>
              <a:uLnTx/>
              <a:uFillTx/>
              <a:latin typeface="+mn-lt"/>
              <a:cs typeface="+mn-cs"/>
            </a:endParaRPr>
          </a:p>
        </p:txBody>
      </p:sp>
      <p:sp>
        <p:nvSpPr>
          <p:cNvPr id="53" name="ZoneTexte 52"/>
          <p:cNvSpPr txBox="1"/>
          <p:nvPr/>
        </p:nvSpPr>
        <p:spPr bwMode="gray">
          <a:xfrm>
            <a:off x="5937625" y="2242096"/>
            <a:ext cx="468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defPPr>
              <a:defRPr lang="fr-FR"/>
            </a:defPPr>
            <a:lvl1pPr marR="0" algn="ctr" defTabSz="914400" eaLnBrk="0" latinLnBrk="0" hangingPunct="0">
              <a:lnSpc>
                <a:spcPct val="90000"/>
              </a:lnSpc>
              <a:spcBef>
                <a:spcPts val="700"/>
              </a:spcBef>
              <a:buClr>
                <a:schemeClr val="accent1"/>
              </a:buClr>
              <a:buSzTx/>
              <a:tabLst/>
              <a:defRPr sz="800" b="1" i="1" kern="0">
                <a:solidFill>
                  <a:srgbClr val="008D53"/>
                </a:solidFill>
                <a:latin typeface="+mn-lt"/>
                <a:cs typeface="+mn-cs"/>
              </a:defRPr>
            </a:lvl1pPr>
          </a:lstStyle>
          <a:p>
            <a:r>
              <a:rPr lang="fr-FR" dirty="0" smtClean="0"/>
              <a:t>-123</a:t>
            </a:r>
            <a:endParaRPr lang="fr-FR" dirty="0"/>
          </a:p>
        </p:txBody>
      </p:sp>
      <p:sp>
        <p:nvSpPr>
          <p:cNvPr id="54" name="ZoneTexte 53"/>
          <p:cNvSpPr txBox="1"/>
          <p:nvPr/>
        </p:nvSpPr>
        <p:spPr bwMode="gray">
          <a:xfrm>
            <a:off x="7038433" y="1901531"/>
            <a:ext cx="504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n-lt"/>
                <a:cs typeface="+mn-cs"/>
              </a:rPr>
              <a:t>640</a:t>
            </a:r>
            <a:endParaRPr kumimoji="0" lang="fr-FR" sz="500" b="1" i="0" u="none" strike="noStrike" kern="0" cap="none" spc="0" normalizeH="0" baseline="0" dirty="0" smtClean="0">
              <a:ln>
                <a:noFill/>
              </a:ln>
              <a:solidFill>
                <a:schemeClr val="tx2"/>
              </a:solidFill>
              <a:effectLst/>
              <a:uLnTx/>
              <a:uFillTx/>
              <a:latin typeface="+mn-lt"/>
              <a:cs typeface="+mn-cs"/>
            </a:endParaRPr>
          </a:p>
        </p:txBody>
      </p:sp>
      <p:graphicFrame>
        <p:nvGraphicFramePr>
          <p:cNvPr id="55" name="Object 3"/>
          <p:cNvGraphicFramePr>
            <a:graphicFrameLocks/>
          </p:cNvGraphicFramePr>
          <p:nvPr>
            <p:custDataLst>
              <p:tags r:id="rId1"/>
            </p:custDataLst>
            <p:extLst>
              <p:ext uri="{D42A27DB-BD31-4B8C-83A1-F6EECF244321}">
                <p14:modId xmlns:p14="http://schemas.microsoft.com/office/powerpoint/2010/main" val="701699283"/>
              </p:ext>
            </p:extLst>
          </p:nvPr>
        </p:nvGraphicFramePr>
        <p:xfrm>
          <a:off x="6378859" y="1746094"/>
          <a:ext cx="1279441" cy="812699"/>
        </p:xfrm>
        <a:graphic>
          <a:graphicData uri="http://schemas.openxmlformats.org/drawingml/2006/chart">
            <c:chart xmlns:c="http://schemas.openxmlformats.org/drawingml/2006/chart" xmlns:r="http://schemas.openxmlformats.org/officeDocument/2006/relationships" r:id="rId8"/>
          </a:graphicData>
        </a:graphic>
      </p:graphicFrame>
      <p:sp>
        <p:nvSpPr>
          <p:cNvPr id="58" name="Line 5"/>
          <p:cNvSpPr>
            <a:spLocks noChangeShapeType="1"/>
          </p:cNvSpPr>
          <p:nvPr/>
        </p:nvSpPr>
        <p:spPr bwMode="auto">
          <a:xfrm>
            <a:off x="7011172" y="1831543"/>
            <a:ext cx="249210" cy="87893"/>
          </a:xfrm>
          <a:prstGeom prst="line">
            <a:avLst/>
          </a:prstGeom>
          <a:noFill/>
          <a:ln w="15875">
            <a:solidFill>
              <a:schemeClr val="accent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dirty="0">
              <a:solidFill>
                <a:schemeClr val="tx2"/>
              </a:solidFill>
            </a:endParaRPr>
          </a:p>
        </p:txBody>
      </p:sp>
      <p:sp>
        <p:nvSpPr>
          <p:cNvPr id="59" name="ZoneTexte 58"/>
          <p:cNvSpPr txBox="1"/>
          <p:nvPr/>
        </p:nvSpPr>
        <p:spPr bwMode="gray">
          <a:xfrm>
            <a:off x="6704524" y="1845033"/>
            <a:ext cx="504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n-lt"/>
                <a:cs typeface="+mn-cs"/>
              </a:rPr>
              <a:t>785</a:t>
            </a:r>
            <a:endParaRPr kumimoji="0" lang="fr-FR" sz="500" b="1" i="0" u="none" strike="noStrike" kern="0" cap="none" spc="0" normalizeH="0" baseline="0" dirty="0" smtClean="0">
              <a:ln>
                <a:noFill/>
              </a:ln>
              <a:solidFill>
                <a:schemeClr val="tx2"/>
              </a:solidFill>
              <a:effectLst/>
              <a:uLnTx/>
              <a:uFillTx/>
              <a:latin typeface="+mn-lt"/>
              <a:cs typeface="+mn-cs"/>
            </a:endParaRPr>
          </a:p>
        </p:txBody>
      </p:sp>
      <p:sp>
        <p:nvSpPr>
          <p:cNvPr id="60" name="ZoneTexte 59"/>
          <p:cNvSpPr txBox="1"/>
          <p:nvPr/>
        </p:nvSpPr>
        <p:spPr bwMode="gray">
          <a:xfrm>
            <a:off x="6938817" y="1693146"/>
            <a:ext cx="540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lang="fr-FR" sz="800" b="1" i="1" kern="0" dirty="0" smtClean="0">
                <a:solidFill>
                  <a:srgbClr val="008D53"/>
                </a:solidFill>
                <a:latin typeface="+mn-lt"/>
                <a:cs typeface="+mn-cs"/>
              </a:rPr>
              <a:t>-145</a:t>
            </a:r>
            <a:endParaRPr kumimoji="0" lang="fr-FR" sz="800" b="1" i="0" u="none" strike="noStrike" kern="0" cap="none" spc="0" normalizeH="0" baseline="0" dirty="0" smtClean="0">
              <a:ln>
                <a:noFill/>
              </a:ln>
              <a:solidFill>
                <a:srgbClr val="008D53"/>
              </a:solidFill>
              <a:effectLst/>
              <a:uLnTx/>
              <a:uFillTx/>
              <a:latin typeface="+mn-lt"/>
              <a:cs typeface="+mn-cs"/>
            </a:endParaRPr>
          </a:p>
        </p:txBody>
      </p:sp>
      <p:sp>
        <p:nvSpPr>
          <p:cNvPr id="62" name="ZoneTexte 61"/>
          <p:cNvSpPr txBox="1"/>
          <p:nvPr/>
        </p:nvSpPr>
        <p:spPr bwMode="gray">
          <a:xfrm>
            <a:off x="7773775" y="2977150"/>
            <a:ext cx="504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n-lt"/>
                <a:cs typeface="+mn-cs"/>
              </a:rPr>
              <a:t>722</a:t>
            </a:r>
            <a:endParaRPr kumimoji="0" lang="fr-FR" sz="500" b="1" i="0" u="none" strike="noStrike" kern="0" cap="none" spc="0" normalizeH="0" baseline="0" dirty="0" smtClean="0">
              <a:ln>
                <a:noFill/>
              </a:ln>
              <a:solidFill>
                <a:schemeClr val="tx2"/>
              </a:solidFill>
              <a:effectLst/>
              <a:uLnTx/>
              <a:uFillTx/>
              <a:latin typeface="+mn-lt"/>
              <a:cs typeface="+mn-cs"/>
            </a:endParaRPr>
          </a:p>
        </p:txBody>
      </p:sp>
      <p:graphicFrame>
        <p:nvGraphicFramePr>
          <p:cNvPr id="63" name="Object 3"/>
          <p:cNvGraphicFramePr>
            <a:graphicFrameLocks/>
          </p:cNvGraphicFramePr>
          <p:nvPr>
            <p:custDataLst>
              <p:tags r:id="rId2"/>
            </p:custDataLst>
            <p:extLst>
              <p:ext uri="{D42A27DB-BD31-4B8C-83A1-F6EECF244321}">
                <p14:modId xmlns:p14="http://schemas.microsoft.com/office/powerpoint/2010/main" val="2008179094"/>
              </p:ext>
            </p:extLst>
          </p:nvPr>
        </p:nvGraphicFramePr>
        <p:xfrm>
          <a:off x="7116318" y="2821905"/>
          <a:ext cx="1279441" cy="812699"/>
        </p:xfrm>
        <a:graphic>
          <a:graphicData uri="http://schemas.openxmlformats.org/drawingml/2006/chart">
            <c:chart xmlns:c="http://schemas.openxmlformats.org/drawingml/2006/chart" xmlns:r="http://schemas.openxmlformats.org/officeDocument/2006/relationships" r:id="rId9"/>
          </a:graphicData>
        </a:graphic>
      </p:graphicFrame>
      <p:sp>
        <p:nvSpPr>
          <p:cNvPr id="64" name="ZoneTexte 63"/>
          <p:cNvSpPr txBox="1"/>
          <p:nvPr/>
        </p:nvSpPr>
        <p:spPr bwMode="gray">
          <a:xfrm>
            <a:off x="7393547" y="3530875"/>
            <a:ext cx="612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j-lt"/>
                <a:ea typeface="+mn-ea"/>
                <a:cs typeface="+mn-cs"/>
              </a:rPr>
              <a:t>2016</a:t>
            </a:r>
          </a:p>
        </p:txBody>
      </p:sp>
      <p:sp>
        <p:nvSpPr>
          <p:cNvPr id="65" name="ZoneTexte 64"/>
          <p:cNvSpPr txBox="1"/>
          <p:nvPr/>
        </p:nvSpPr>
        <p:spPr bwMode="gray">
          <a:xfrm>
            <a:off x="7729943" y="3530875"/>
            <a:ext cx="612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lang="fr-FR" sz="800" b="1" kern="0" dirty="0" smtClean="0">
                <a:solidFill>
                  <a:schemeClr val="tx2"/>
                </a:solidFill>
                <a:latin typeface="+mj-lt"/>
                <a:cs typeface="+mn-cs"/>
              </a:rPr>
              <a:t>30.06.19</a:t>
            </a:r>
            <a:endParaRPr kumimoji="0" lang="fr-FR" sz="800" b="1" i="0" u="none" strike="noStrike" kern="0" cap="none" spc="0" normalizeH="0" baseline="0" dirty="0" smtClean="0">
              <a:ln>
                <a:noFill/>
              </a:ln>
              <a:solidFill>
                <a:schemeClr val="tx2"/>
              </a:solidFill>
              <a:effectLst/>
              <a:uLnTx/>
              <a:uFillTx/>
              <a:latin typeface="+mj-lt"/>
              <a:ea typeface="+mn-ea"/>
              <a:cs typeface="+mn-cs"/>
            </a:endParaRPr>
          </a:p>
        </p:txBody>
      </p:sp>
      <p:sp>
        <p:nvSpPr>
          <p:cNvPr id="66" name="Line 5"/>
          <p:cNvSpPr>
            <a:spLocks noChangeShapeType="1"/>
          </p:cNvSpPr>
          <p:nvPr/>
        </p:nvSpPr>
        <p:spPr bwMode="auto">
          <a:xfrm>
            <a:off x="7780465" y="2894462"/>
            <a:ext cx="216000" cy="87893"/>
          </a:xfrm>
          <a:prstGeom prst="line">
            <a:avLst/>
          </a:prstGeom>
          <a:noFill/>
          <a:ln w="15875">
            <a:solidFill>
              <a:schemeClr val="accent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dirty="0">
              <a:solidFill>
                <a:schemeClr val="tx2"/>
              </a:solidFill>
            </a:endParaRPr>
          </a:p>
        </p:txBody>
      </p:sp>
      <p:sp>
        <p:nvSpPr>
          <p:cNvPr id="67" name="ZoneTexte 66"/>
          <p:cNvSpPr txBox="1"/>
          <p:nvPr/>
        </p:nvSpPr>
        <p:spPr bwMode="gray">
          <a:xfrm>
            <a:off x="7438572" y="2887472"/>
            <a:ext cx="504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n-lt"/>
                <a:cs typeface="+mn-cs"/>
              </a:rPr>
              <a:t>787</a:t>
            </a:r>
            <a:endParaRPr kumimoji="0" lang="fr-FR" sz="500" b="1" i="0" u="none" strike="noStrike" kern="0" cap="none" spc="0" normalizeH="0" baseline="0" dirty="0" smtClean="0">
              <a:ln>
                <a:noFill/>
              </a:ln>
              <a:solidFill>
                <a:schemeClr val="tx2"/>
              </a:solidFill>
              <a:effectLst/>
              <a:uLnTx/>
              <a:uFillTx/>
              <a:latin typeface="+mn-lt"/>
              <a:cs typeface="+mn-cs"/>
            </a:endParaRPr>
          </a:p>
        </p:txBody>
      </p:sp>
      <p:sp>
        <p:nvSpPr>
          <p:cNvPr id="68" name="ZoneTexte 67"/>
          <p:cNvSpPr txBox="1"/>
          <p:nvPr/>
        </p:nvSpPr>
        <p:spPr bwMode="gray">
          <a:xfrm>
            <a:off x="7699946" y="2749295"/>
            <a:ext cx="468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defPPr>
              <a:defRPr lang="fr-FR"/>
            </a:defPPr>
            <a:lvl1pPr marR="0" algn="ctr" defTabSz="914400" eaLnBrk="0" latinLnBrk="0" hangingPunct="0">
              <a:lnSpc>
                <a:spcPct val="90000"/>
              </a:lnSpc>
              <a:spcBef>
                <a:spcPts val="700"/>
              </a:spcBef>
              <a:buClr>
                <a:schemeClr val="accent1"/>
              </a:buClr>
              <a:buSzTx/>
              <a:tabLst/>
              <a:defRPr sz="800" b="1" i="1" kern="0">
                <a:solidFill>
                  <a:srgbClr val="008D53"/>
                </a:solidFill>
                <a:latin typeface="+mn-lt"/>
                <a:cs typeface="+mn-cs"/>
              </a:defRPr>
            </a:lvl1pPr>
          </a:lstStyle>
          <a:p>
            <a:r>
              <a:rPr lang="fr-FR" dirty="0" smtClean="0"/>
              <a:t>-65</a:t>
            </a:r>
            <a:endParaRPr lang="fr-FR" dirty="0"/>
          </a:p>
        </p:txBody>
      </p:sp>
      <p:sp>
        <p:nvSpPr>
          <p:cNvPr id="69" name="Rectangle 6"/>
          <p:cNvSpPr>
            <a:spLocks noChangeArrowheads="1"/>
          </p:cNvSpPr>
          <p:nvPr/>
        </p:nvSpPr>
        <p:spPr bwMode="auto">
          <a:xfrm>
            <a:off x="552091" y="5444068"/>
            <a:ext cx="8039818" cy="67997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184150" algn="ctr" eaLnBrk="0" hangingPunct="0">
              <a:buClr>
                <a:srgbClr val="FF8601"/>
              </a:buClr>
            </a:pPr>
            <a:r>
              <a:rPr lang="fr-FR" sz="2000" b="1" dirty="0" smtClean="0">
                <a:solidFill>
                  <a:srgbClr val="000000"/>
                </a:solidFill>
              </a:rPr>
              <a:t>Poursuite de la réduction des coûts dans les réseaux</a:t>
            </a:r>
            <a:br>
              <a:rPr lang="fr-FR" sz="2000" b="1" dirty="0" smtClean="0">
                <a:solidFill>
                  <a:srgbClr val="000000"/>
                </a:solidFill>
              </a:rPr>
            </a:br>
            <a:r>
              <a:rPr lang="fr-FR" sz="2000" b="1" dirty="0" smtClean="0">
                <a:solidFill>
                  <a:srgbClr val="000000"/>
                </a:solidFill>
              </a:rPr>
              <a:t>Transformation digitale et optimisation </a:t>
            </a:r>
            <a:r>
              <a:rPr lang="fr-FR" sz="2000" b="1" dirty="0">
                <a:solidFill>
                  <a:srgbClr val="000000"/>
                </a:solidFill>
              </a:rPr>
              <a:t>du réseau </a:t>
            </a:r>
            <a:r>
              <a:rPr lang="fr-FR" sz="2000" b="1" dirty="0" smtClean="0">
                <a:solidFill>
                  <a:srgbClr val="000000"/>
                </a:solidFill>
              </a:rPr>
              <a:t>d’agences</a:t>
            </a:r>
            <a:endParaRPr lang="fr-FR" sz="2000" b="1" dirty="0">
              <a:solidFill>
                <a:srgbClr val="000000"/>
              </a:solidFill>
            </a:endParaRPr>
          </a:p>
        </p:txBody>
      </p:sp>
      <p:pic>
        <p:nvPicPr>
          <p:cNvPr id="7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087" y="5613565"/>
            <a:ext cx="368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ColumnContent"/>
          <p:cNvSpPr>
            <a:spLocks noChangeArrowheads="1"/>
          </p:cNvSpPr>
          <p:nvPr/>
        </p:nvSpPr>
        <p:spPr bwMode="gray">
          <a:xfrm>
            <a:off x="5095397" y="4461077"/>
            <a:ext cx="3945938" cy="701731"/>
          </a:xfrm>
          <a:prstGeom prst="rect">
            <a:avLst/>
          </a:prstGeom>
        </p:spPr>
        <p:txBody>
          <a:bodyPr wrap="square">
            <a:spAutoFit/>
          </a:bodyPr>
          <a:lstStyle/>
          <a:p>
            <a:pPr marL="216000" indent="-216000">
              <a:spcBef>
                <a:spcPts val="600"/>
              </a:spcBef>
              <a:buClr>
                <a:srgbClr val="008D53"/>
              </a:buClr>
              <a:buFont typeface="Arial" panose="020B0604020202020204" pitchFamily="34" charset="0"/>
              <a:buChar char="►"/>
            </a:pPr>
            <a:r>
              <a:rPr lang="fr-FR" sz="1200" b="1" dirty="0" smtClean="0">
                <a:solidFill>
                  <a:srgbClr val="000000"/>
                </a:solidFill>
              </a:rPr>
              <a:t>Simplification et adaptation du pilotage du dispositif d’agences</a:t>
            </a:r>
          </a:p>
          <a:p>
            <a:pPr marL="468000" lvl="1" indent="-298450" eaLnBrk="0" hangingPunct="0">
              <a:lnSpc>
                <a:spcPct val="90000"/>
              </a:lnSpc>
              <a:spcBef>
                <a:spcPct val="40000"/>
              </a:spcBef>
              <a:buClr>
                <a:schemeClr val="folHlink"/>
              </a:buClr>
              <a:buSzPct val="80000"/>
              <a:buFont typeface="Wingdings" pitchFamily="2" charset="2"/>
              <a:buChar char="n"/>
            </a:pPr>
            <a:r>
              <a:rPr lang="fr-FR" sz="1200" dirty="0" smtClean="0">
                <a:solidFill>
                  <a:schemeClr val="tx2"/>
                </a:solidFill>
              </a:rPr>
              <a:t>Réalisées dans les 3 réseaux</a:t>
            </a:r>
            <a:endParaRPr lang="fr-FR" sz="1200" dirty="0">
              <a:solidFill>
                <a:schemeClr val="tx2"/>
              </a:solidFill>
            </a:endParaRPr>
          </a:p>
        </p:txBody>
      </p:sp>
      <p:sp>
        <p:nvSpPr>
          <p:cNvPr id="71" name="TextColumnContent"/>
          <p:cNvSpPr>
            <a:spLocks noChangeArrowheads="1"/>
          </p:cNvSpPr>
          <p:nvPr/>
        </p:nvSpPr>
        <p:spPr bwMode="gray">
          <a:xfrm>
            <a:off x="788846" y="4128679"/>
            <a:ext cx="3780000" cy="1034129"/>
          </a:xfrm>
          <a:prstGeom prst="rect">
            <a:avLst/>
          </a:prstGeom>
        </p:spPr>
        <p:txBody>
          <a:bodyPr wrap="square">
            <a:spAutoFit/>
          </a:bodyPr>
          <a:lstStyle/>
          <a:p>
            <a:pPr marL="216000" indent="-216000">
              <a:spcBef>
                <a:spcPts val="600"/>
              </a:spcBef>
              <a:buClr>
                <a:srgbClr val="008D53"/>
              </a:buClr>
              <a:buFont typeface="Arial" panose="020B0604020202020204" pitchFamily="34" charset="0"/>
              <a:buChar char="►"/>
            </a:pPr>
            <a:r>
              <a:rPr lang="fr-FR" sz="1200" b="1" dirty="0" smtClean="0">
                <a:solidFill>
                  <a:srgbClr val="000000"/>
                </a:solidFill>
              </a:rPr>
              <a:t>Déploiement actif de la transformation digitale et du nouveau modèle opérationnel</a:t>
            </a:r>
          </a:p>
          <a:p>
            <a:pPr marL="468000" lvl="1" indent="-298450" algn="just" eaLnBrk="0" hangingPunct="0">
              <a:lnSpc>
                <a:spcPct val="90000"/>
              </a:lnSpc>
              <a:spcBef>
                <a:spcPct val="40000"/>
              </a:spcBef>
              <a:buClr>
                <a:schemeClr val="folHlink"/>
              </a:buClr>
              <a:buSzPct val="80000"/>
              <a:buFont typeface="Wingdings" pitchFamily="2" charset="2"/>
              <a:buChar char="n"/>
            </a:pPr>
            <a:r>
              <a:rPr lang="fr-FR" sz="1200" dirty="0">
                <a:solidFill>
                  <a:schemeClr val="tx2"/>
                </a:solidFill>
              </a:rPr>
              <a:t>Poursuite de la réduction des coûts dans</a:t>
            </a:r>
            <a:br>
              <a:rPr lang="fr-FR" sz="1200" dirty="0">
                <a:solidFill>
                  <a:schemeClr val="tx2"/>
                </a:solidFill>
              </a:rPr>
            </a:br>
            <a:r>
              <a:rPr lang="fr-FR" sz="1200" dirty="0">
                <a:solidFill>
                  <a:schemeClr val="tx2"/>
                </a:solidFill>
              </a:rPr>
              <a:t>les réseaux grâce à la mise en œuvre progressive du plan </a:t>
            </a:r>
            <a:r>
              <a:rPr lang="fr-FR" sz="1200" dirty="0" smtClean="0">
                <a:solidFill>
                  <a:schemeClr val="tx2"/>
                </a:solidFill>
              </a:rPr>
              <a:t>2020</a:t>
            </a:r>
            <a:endParaRPr lang="fr-FR" sz="1200" dirty="0">
              <a:solidFill>
                <a:schemeClr val="tx2"/>
              </a:solidFill>
            </a:endParaRPr>
          </a:p>
        </p:txBody>
      </p:sp>
      <p:sp>
        <p:nvSpPr>
          <p:cNvPr id="73" name="Rectangle à coins arrondis 72"/>
          <p:cNvSpPr/>
          <p:nvPr/>
        </p:nvSpPr>
        <p:spPr bwMode="auto">
          <a:xfrm>
            <a:off x="4852734" y="1076968"/>
            <a:ext cx="3960000" cy="4248000"/>
          </a:xfrm>
          <a:prstGeom prst="roundRect">
            <a:avLst>
              <a:gd name="adj" fmla="val 10202"/>
            </a:avLst>
          </a:prstGeom>
          <a:noFill/>
          <a:ln w="25400">
            <a:solidFill>
              <a:schemeClr val="accent2"/>
            </a:solidFill>
          </a:ln>
          <a:extLst/>
        </p:spPr>
        <p:txBody>
          <a:bodyPr wrap="square" lIns="0" tIns="0" rIns="0" bIns="0" numCol="1" spcCol="0" rtlCol="0" anchor="t" anchorCtr="0">
            <a:noAutofit/>
          </a:bodyPr>
          <a:lstStyle/>
          <a:p>
            <a:pPr lvl="1"/>
            <a:endParaRPr lang="fr-FR" dirty="0"/>
          </a:p>
        </p:txBody>
      </p:sp>
      <p:sp>
        <p:nvSpPr>
          <p:cNvPr id="74" name="TextColumnContent"/>
          <p:cNvSpPr>
            <a:spLocks noChangeArrowheads="1"/>
          </p:cNvSpPr>
          <p:nvPr/>
        </p:nvSpPr>
        <p:spPr bwMode="gray">
          <a:xfrm>
            <a:off x="5095397" y="1181217"/>
            <a:ext cx="3636000" cy="512961"/>
          </a:xfrm>
          <a:prstGeom prst="rect">
            <a:avLst/>
          </a:prstGeom>
        </p:spPr>
        <p:txBody>
          <a:bodyPr wrap="square">
            <a:spAutoFit/>
          </a:bodyPr>
          <a:lstStyle/>
          <a:p>
            <a:pPr marL="216000" indent="-216000">
              <a:spcBef>
                <a:spcPts val="600"/>
              </a:spcBef>
              <a:buClr>
                <a:srgbClr val="008D53"/>
              </a:buClr>
              <a:buFont typeface="Arial" panose="020B0604020202020204" pitchFamily="34" charset="0"/>
              <a:buChar char="►"/>
            </a:pPr>
            <a:r>
              <a:rPr lang="fr-FR" sz="1200" b="1" dirty="0" smtClean="0">
                <a:solidFill>
                  <a:srgbClr val="000000"/>
                </a:solidFill>
              </a:rPr>
              <a:t>Poursuite de l’optimisation du réseau</a:t>
            </a:r>
          </a:p>
          <a:p>
            <a:pPr marL="449263" lvl="1" indent="-271463" eaLnBrk="0" hangingPunct="0">
              <a:spcBef>
                <a:spcPts val="400"/>
              </a:spcBef>
              <a:buClr>
                <a:srgbClr val="FF8601"/>
              </a:buClr>
              <a:buSzPct val="120000"/>
              <a:buFont typeface="Wingdings" panose="05000000000000000000" pitchFamily="2" charset="2"/>
              <a:buChar char="§"/>
            </a:pPr>
            <a:r>
              <a:rPr lang="fr-FR" sz="1200" dirty="0" smtClean="0">
                <a:solidFill>
                  <a:schemeClr val="tx2"/>
                </a:solidFill>
              </a:rPr>
              <a:t>333 </a:t>
            </a:r>
            <a:r>
              <a:rPr lang="fr-FR" sz="1200" dirty="0">
                <a:solidFill>
                  <a:schemeClr val="tx2"/>
                </a:solidFill>
              </a:rPr>
              <a:t>agences </a:t>
            </a:r>
            <a:r>
              <a:rPr lang="fr-FR" sz="1200" dirty="0" smtClean="0">
                <a:solidFill>
                  <a:schemeClr val="tx2"/>
                </a:solidFill>
              </a:rPr>
              <a:t>fermées depuis le 31.12.2016</a:t>
            </a:r>
          </a:p>
        </p:txBody>
      </p:sp>
      <p:sp>
        <p:nvSpPr>
          <p:cNvPr id="75" name="ZoneTexte 74"/>
          <p:cNvSpPr txBox="1"/>
          <p:nvPr/>
        </p:nvSpPr>
        <p:spPr bwMode="gray">
          <a:xfrm>
            <a:off x="7060427" y="3530875"/>
            <a:ext cx="612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j-lt"/>
                <a:ea typeface="+mn-ea"/>
                <a:cs typeface="+mn-cs"/>
              </a:rPr>
              <a:t>2012</a:t>
            </a:r>
          </a:p>
        </p:txBody>
      </p:sp>
      <p:sp>
        <p:nvSpPr>
          <p:cNvPr id="76" name="ZoneTexte 75"/>
          <p:cNvSpPr txBox="1"/>
          <p:nvPr/>
        </p:nvSpPr>
        <p:spPr bwMode="gray">
          <a:xfrm>
            <a:off x="7113544" y="2774236"/>
            <a:ext cx="504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n-lt"/>
                <a:cs typeface="+mn-cs"/>
              </a:rPr>
              <a:t>890</a:t>
            </a:r>
            <a:endParaRPr kumimoji="0" lang="fr-FR" sz="500" b="1" i="0" u="none" strike="noStrike" kern="0" cap="none" spc="0" normalizeH="0" baseline="0" dirty="0" smtClean="0">
              <a:ln>
                <a:noFill/>
              </a:ln>
              <a:solidFill>
                <a:schemeClr val="tx2"/>
              </a:solidFill>
              <a:effectLst/>
              <a:uLnTx/>
              <a:uFillTx/>
              <a:latin typeface="+mn-lt"/>
              <a:cs typeface="+mn-cs"/>
            </a:endParaRPr>
          </a:p>
        </p:txBody>
      </p:sp>
      <p:sp>
        <p:nvSpPr>
          <p:cNvPr id="85" name="ZoneTexte 84"/>
          <p:cNvSpPr txBox="1"/>
          <p:nvPr/>
        </p:nvSpPr>
        <p:spPr bwMode="gray">
          <a:xfrm>
            <a:off x="5611959" y="3076375"/>
            <a:ext cx="612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j-lt"/>
                <a:ea typeface="+mn-ea"/>
                <a:cs typeface="+mn-cs"/>
              </a:rPr>
              <a:t>2016</a:t>
            </a:r>
          </a:p>
        </p:txBody>
      </p:sp>
      <p:sp>
        <p:nvSpPr>
          <p:cNvPr id="86" name="ZoneTexte 85"/>
          <p:cNvSpPr txBox="1"/>
          <p:nvPr/>
        </p:nvSpPr>
        <p:spPr bwMode="gray">
          <a:xfrm>
            <a:off x="5956376" y="3076375"/>
            <a:ext cx="612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lang="fr-FR" sz="800" b="1" kern="0" dirty="0" smtClean="0">
                <a:solidFill>
                  <a:schemeClr val="tx2"/>
                </a:solidFill>
                <a:latin typeface="+mj-lt"/>
                <a:cs typeface="+mn-cs"/>
              </a:rPr>
              <a:t>30.06.19</a:t>
            </a:r>
            <a:endParaRPr kumimoji="0" lang="fr-FR" sz="800" b="1" i="0" u="none" strike="noStrike" kern="0" cap="none" spc="0" normalizeH="0" baseline="0" dirty="0" smtClean="0">
              <a:ln>
                <a:noFill/>
              </a:ln>
              <a:solidFill>
                <a:schemeClr val="tx2"/>
              </a:solidFill>
              <a:effectLst/>
              <a:uLnTx/>
              <a:uFillTx/>
              <a:latin typeface="+mj-lt"/>
              <a:ea typeface="+mn-ea"/>
              <a:cs typeface="+mn-cs"/>
            </a:endParaRPr>
          </a:p>
        </p:txBody>
      </p:sp>
      <p:sp>
        <p:nvSpPr>
          <p:cNvPr id="87" name="ZoneTexte 86"/>
          <p:cNvSpPr txBox="1"/>
          <p:nvPr/>
        </p:nvSpPr>
        <p:spPr bwMode="gray">
          <a:xfrm>
            <a:off x="5278839" y="3076375"/>
            <a:ext cx="612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j-lt"/>
                <a:ea typeface="+mn-ea"/>
                <a:cs typeface="+mn-cs"/>
              </a:rPr>
              <a:t>2012</a:t>
            </a:r>
          </a:p>
        </p:txBody>
      </p:sp>
      <p:sp>
        <p:nvSpPr>
          <p:cNvPr id="88" name="ZoneTexte 87"/>
          <p:cNvSpPr txBox="1"/>
          <p:nvPr/>
        </p:nvSpPr>
        <p:spPr bwMode="gray">
          <a:xfrm>
            <a:off x="6670663" y="2460035"/>
            <a:ext cx="612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j-lt"/>
                <a:ea typeface="+mn-ea"/>
                <a:cs typeface="+mn-cs"/>
              </a:rPr>
              <a:t>2016</a:t>
            </a:r>
          </a:p>
        </p:txBody>
      </p:sp>
      <p:sp>
        <p:nvSpPr>
          <p:cNvPr id="89" name="ZoneTexte 88"/>
          <p:cNvSpPr txBox="1"/>
          <p:nvPr/>
        </p:nvSpPr>
        <p:spPr bwMode="gray">
          <a:xfrm>
            <a:off x="7007059" y="2460035"/>
            <a:ext cx="612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j-lt"/>
                <a:ea typeface="+mn-ea"/>
                <a:cs typeface="+mn-cs"/>
              </a:rPr>
              <a:t>30.06.19</a:t>
            </a:r>
          </a:p>
        </p:txBody>
      </p:sp>
      <p:sp>
        <p:nvSpPr>
          <p:cNvPr id="90" name="ZoneTexte 89"/>
          <p:cNvSpPr txBox="1"/>
          <p:nvPr/>
        </p:nvSpPr>
        <p:spPr bwMode="gray">
          <a:xfrm>
            <a:off x="6337543" y="2460035"/>
            <a:ext cx="612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j-lt"/>
                <a:ea typeface="+mn-ea"/>
                <a:cs typeface="+mn-cs"/>
              </a:rPr>
              <a:t>2012</a:t>
            </a:r>
          </a:p>
        </p:txBody>
      </p:sp>
      <p:pic>
        <p:nvPicPr>
          <p:cNvPr id="38" name="flag_belgium" descr="Datei:Flag of Belgium (civil).svg"/>
          <p:cNvPicPr>
            <a:picLocks noChangeAspect="1" noChangeArrowheads="1"/>
          </p:cNvPicPr>
          <p:nvPr/>
        </p:nvPicPr>
        <p:blipFill>
          <a:blip r:embed="rId11" cstate="print"/>
          <a:srcRect/>
          <a:stretch>
            <a:fillRect/>
          </a:stretch>
        </p:blipFill>
        <p:spPr bwMode="auto">
          <a:xfrm>
            <a:off x="6858565" y="2149528"/>
            <a:ext cx="216001" cy="144000"/>
          </a:xfrm>
          <a:prstGeom prst="rect">
            <a:avLst/>
          </a:prstGeom>
          <a:noFill/>
          <a:ln>
            <a:solidFill>
              <a:schemeClr val="bg1">
                <a:lumMod val="75000"/>
              </a:schemeClr>
            </a:solidFill>
          </a:ln>
        </p:spPr>
      </p:pic>
      <p:pic>
        <p:nvPicPr>
          <p:cNvPr id="36" name="flag_italy" descr="Datei:Flag of Italy.svg"/>
          <p:cNvPicPr>
            <a:picLocks noChangeAspect="1" noChangeArrowheads="1"/>
          </p:cNvPicPr>
          <p:nvPr/>
        </p:nvPicPr>
        <p:blipFill>
          <a:blip r:embed="rId12" cstate="print"/>
          <a:srcRect/>
          <a:stretch>
            <a:fillRect/>
          </a:stretch>
        </p:blipFill>
        <p:spPr bwMode="auto">
          <a:xfrm>
            <a:off x="7591491" y="3193330"/>
            <a:ext cx="216134" cy="144000"/>
          </a:xfrm>
          <a:prstGeom prst="rect">
            <a:avLst/>
          </a:prstGeom>
          <a:noFill/>
          <a:ln w="3175">
            <a:solidFill>
              <a:schemeClr val="accent1"/>
            </a:solidFill>
          </a:ln>
        </p:spPr>
      </p:pic>
      <p:sp>
        <p:nvSpPr>
          <p:cNvPr id="91" name="ZoneTexte 90"/>
          <p:cNvSpPr txBox="1"/>
          <p:nvPr/>
        </p:nvSpPr>
        <p:spPr bwMode="gray">
          <a:xfrm>
            <a:off x="6379496" y="1739189"/>
            <a:ext cx="504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dirty="0" smtClean="0">
                <a:ln>
                  <a:noFill/>
                </a:ln>
                <a:solidFill>
                  <a:schemeClr val="tx2"/>
                </a:solidFill>
                <a:effectLst/>
                <a:uLnTx/>
                <a:uFillTx/>
                <a:latin typeface="+mn-lt"/>
                <a:cs typeface="+mn-cs"/>
              </a:rPr>
              <a:t>938</a:t>
            </a:r>
            <a:endParaRPr kumimoji="0" lang="fr-FR" sz="500" b="1" i="0" u="none" strike="noStrike" kern="0" cap="none" spc="0" normalizeH="0" baseline="0" dirty="0" smtClean="0">
              <a:ln>
                <a:noFill/>
              </a:ln>
              <a:solidFill>
                <a:schemeClr val="tx2"/>
              </a:solidFill>
              <a:effectLst/>
              <a:uLnTx/>
              <a:uFillTx/>
              <a:latin typeface="+mn-lt"/>
              <a:cs typeface="+mn-cs"/>
            </a:endParaRPr>
          </a:p>
        </p:txBody>
      </p:sp>
      <p:sp>
        <p:nvSpPr>
          <p:cNvPr id="92" name="ZoneTexte 91"/>
          <p:cNvSpPr txBox="1"/>
          <p:nvPr/>
        </p:nvSpPr>
        <p:spPr bwMode="gray">
          <a:xfrm>
            <a:off x="5338815" y="2323285"/>
            <a:ext cx="504000"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lang="fr-FR" sz="800" b="1" kern="0" dirty="0" smtClean="0">
                <a:solidFill>
                  <a:schemeClr val="tx2"/>
                </a:solidFill>
                <a:latin typeface="+mn-lt"/>
                <a:cs typeface="+mn-cs"/>
              </a:rPr>
              <a:t>2 200</a:t>
            </a:r>
            <a:endParaRPr kumimoji="0" lang="fr-FR" sz="500" b="1" i="0" u="none" strike="noStrike" kern="0" cap="none" spc="0" normalizeH="0" baseline="0" dirty="0" smtClean="0">
              <a:ln>
                <a:noFill/>
              </a:ln>
              <a:solidFill>
                <a:schemeClr val="tx2"/>
              </a:solidFill>
              <a:effectLst/>
              <a:uLnTx/>
              <a:uFillTx/>
              <a:latin typeface="+mn-lt"/>
              <a:cs typeface="+mn-cs"/>
            </a:endParaRPr>
          </a:p>
        </p:txBody>
      </p:sp>
      <p:graphicFrame>
        <p:nvGraphicFramePr>
          <p:cNvPr id="49" name="Object 3"/>
          <p:cNvGraphicFramePr>
            <a:graphicFrameLocks/>
          </p:cNvGraphicFramePr>
          <p:nvPr>
            <p:custDataLst>
              <p:tags r:id="rId3"/>
            </p:custDataLst>
            <p:extLst>
              <p:ext uri="{D42A27DB-BD31-4B8C-83A1-F6EECF244321}">
                <p14:modId xmlns:p14="http://schemas.microsoft.com/office/powerpoint/2010/main" val="2028012793"/>
              </p:ext>
            </p:extLst>
          </p:nvPr>
        </p:nvGraphicFramePr>
        <p:xfrm>
          <a:off x="5330086" y="2363092"/>
          <a:ext cx="1279441" cy="812699"/>
        </p:xfrm>
        <a:graphic>
          <a:graphicData uri="http://schemas.openxmlformats.org/drawingml/2006/chart">
            <c:chart xmlns:c="http://schemas.openxmlformats.org/drawingml/2006/chart" xmlns:r="http://schemas.openxmlformats.org/officeDocument/2006/relationships" r:id="rId13"/>
          </a:graphicData>
        </a:graphic>
      </p:graphicFrame>
      <p:pic>
        <p:nvPicPr>
          <p:cNvPr id="37" name="flag_france" descr="Datei:Flag of France.svg"/>
          <p:cNvPicPr>
            <a:picLocks noChangeAspect="1" noChangeArrowheads="1"/>
          </p:cNvPicPr>
          <p:nvPr/>
        </p:nvPicPr>
        <p:blipFill>
          <a:blip r:embed="rId14" cstate="print"/>
          <a:srcRect/>
          <a:stretch>
            <a:fillRect/>
          </a:stretch>
        </p:blipFill>
        <p:spPr bwMode="auto">
          <a:xfrm>
            <a:off x="5809423" y="2735731"/>
            <a:ext cx="216136" cy="144000"/>
          </a:xfrm>
          <a:prstGeom prst="rect">
            <a:avLst/>
          </a:prstGeom>
          <a:noFill/>
          <a:ln w="3175">
            <a:solidFill>
              <a:schemeClr val="accent1"/>
            </a:solidFill>
          </a:ln>
        </p:spPr>
      </p:pic>
    </p:spTree>
    <p:extLst>
      <p:ext uri="{BB962C8B-B14F-4D97-AF65-F5344CB8AC3E}">
        <p14:creationId xmlns:p14="http://schemas.microsoft.com/office/powerpoint/2010/main" val="4227433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3369892" y="3495706"/>
            <a:ext cx="3445531" cy="2501795"/>
          </a:xfrm>
          <a:prstGeom prst="rect">
            <a:avLst/>
          </a:prstGeom>
          <a:noFill/>
          <a:ln>
            <a:noFill/>
          </a:ln>
        </p:spPr>
        <p:txBody>
          <a:bodyPr wrap="square" lIns="0" rIns="0" anchor="ctr" anchorCtr="0">
            <a:noAutofit/>
          </a:bodyPr>
          <a:lstStyle/>
          <a:p>
            <a:pPr marL="720725" lvl="1" indent="-276225" eaLnBrk="0" hangingPunct="0">
              <a:lnSpc>
                <a:spcPct val="90000"/>
              </a:lnSpc>
              <a:spcBef>
                <a:spcPts val="1000"/>
              </a:spcBef>
              <a:buClr>
                <a:srgbClr val="FF8601"/>
              </a:buClr>
              <a:buSzPct val="80000"/>
              <a:buFont typeface="Wingdings" pitchFamily="2" charset="2"/>
              <a:buChar char="n"/>
            </a:pPr>
            <a:r>
              <a:rPr lang="en-GB" sz="1200" b="1" kern="0" dirty="0" smtClean="0">
                <a:solidFill>
                  <a:schemeClr val="accent1"/>
                </a:solidFill>
                <a:latin typeface="Arial"/>
                <a:cs typeface="Arial"/>
              </a:rPr>
              <a:t>Assurance : </a:t>
            </a:r>
          </a:p>
          <a:p>
            <a:pPr marL="1187450" lvl="2" indent="-285750" eaLnBrk="0" hangingPunct="0">
              <a:lnSpc>
                <a:spcPct val="90000"/>
              </a:lnSpc>
              <a:spcBef>
                <a:spcPct val="40000"/>
              </a:spcBef>
              <a:buClr>
                <a:srgbClr val="FF8601"/>
              </a:buClr>
              <a:buSzPct val="80000"/>
              <a:buFont typeface="Wingdings" panose="05000000000000000000" pitchFamily="2" charset="2"/>
              <a:buChar char="§"/>
            </a:pPr>
            <a:r>
              <a:rPr lang="fr-FR" sz="1100" kern="0" dirty="0">
                <a:solidFill>
                  <a:srgbClr val="000000"/>
                </a:solidFill>
                <a:latin typeface="Arial"/>
                <a:cs typeface="Arial"/>
              </a:rPr>
              <a:t>Bon développement de l’offre d’assurance dommages dans le réseau de BDDF via </a:t>
            </a:r>
            <a:r>
              <a:rPr lang="fr-FR" sz="1100" kern="0" dirty="0" err="1">
                <a:solidFill>
                  <a:srgbClr val="000000"/>
                </a:solidFill>
                <a:latin typeface="Arial"/>
                <a:cs typeface="Arial"/>
              </a:rPr>
              <a:t>Cardif</a:t>
            </a:r>
            <a:r>
              <a:rPr lang="fr-FR" sz="1100" kern="0" dirty="0">
                <a:solidFill>
                  <a:srgbClr val="000000"/>
                </a:solidFill>
                <a:latin typeface="Arial"/>
                <a:cs typeface="Arial"/>
              </a:rPr>
              <a:t> IARD </a:t>
            </a:r>
            <a:br>
              <a:rPr lang="fr-FR" sz="1100" kern="0" dirty="0">
                <a:solidFill>
                  <a:srgbClr val="000000"/>
                </a:solidFill>
                <a:latin typeface="Arial"/>
                <a:cs typeface="Arial"/>
              </a:rPr>
            </a:br>
            <a:r>
              <a:rPr lang="fr-FR" sz="1100" kern="0" dirty="0" smtClean="0">
                <a:solidFill>
                  <a:srgbClr val="000000"/>
                </a:solidFill>
                <a:latin typeface="Arial"/>
                <a:cs typeface="Arial"/>
              </a:rPr>
              <a:t>172 </a:t>
            </a:r>
            <a:r>
              <a:rPr lang="fr-FR" sz="1100" kern="0" dirty="0">
                <a:solidFill>
                  <a:srgbClr val="000000"/>
                </a:solidFill>
                <a:latin typeface="Arial"/>
                <a:cs typeface="Arial"/>
              </a:rPr>
              <a:t>000 contrats à </a:t>
            </a:r>
            <a:r>
              <a:rPr lang="fr-FR" sz="1100" kern="0" dirty="0" smtClean="0">
                <a:solidFill>
                  <a:srgbClr val="000000"/>
                </a:solidFill>
                <a:latin typeface="Arial"/>
                <a:cs typeface="Arial"/>
              </a:rPr>
              <a:t>fin juin </a:t>
            </a:r>
            <a:r>
              <a:rPr lang="fr-FR" sz="1100" kern="0" dirty="0">
                <a:solidFill>
                  <a:srgbClr val="000000"/>
                </a:solidFill>
                <a:latin typeface="Arial"/>
                <a:cs typeface="Arial"/>
              </a:rPr>
              <a:t>2019</a:t>
            </a:r>
          </a:p>
          <a:p>
            <a:pPr marL="1073150" lvl="2" indent="-171450" eaLnBrk="0" hangingPunct="0">
              <a:lnSpc>
                <a:spcPct val="90000"/>
              </a:lnSpc>
              <a:spcBef>
                <a:spcPct val="40000"/>
              </a:spcBef>
              <a:buClr>
                <a:srgbClr val="FF8601"/>
              </a:buClr>
              <a:buSzPct val="80000"/>
              <a:buFont typeface="Wingdings" panose="05000000000000000000" pitchFamily="2" charset="2"/>
              <a:buChar char="§"/>
            </a:pPr>
            <a:endParaRPr lang="en-GB" sz="400" kern="0" dirty="0" smtClean="0">
              <a:solidFill>
                <a:srgbClr val="000000"/>
              </a:solidFill>
              <a:latin typeface="Arial"/>
              <a:cs typeface="Arial"/>
            </a:endParaRPr>
          </a:p>
          <a:p>
            <a:pPr marL="1073150" lvl="2" indent="-171450" eaLnBrk="0" hangingPunct="0">
              <a:lnSpc>
                <a:spcPct val="90000"/>
              </a:lnSpc>
              <a:spcBef>
                <a:spcPct val="40000"/>
              </a:spcBef>
              <a:buClr>
                <a:srgbClr val="FF8601"/>
              </a:buClr>
              <a:buSzPct val="80000"/>
              <a:buFont typeface="Wingdings" panose="05000000000000000000" pitchFamily="2" charset="2"/>
              <a:buChar char="§"/>
            </a:pPr>
            <a:endParaRPr lang="en-GB" sz="400" kern="0" dirty="0">
              <a:solidFill>
                <a:srgbClr val="000000"/>
              </a:solidFill>
              <a:latin typeface="Arial"/>
              <a:cs typeface="Arial"/>
            </a:endParaRPr>
          </a:p>
          <a:p>
            <a:pPr marL="1073150" lvl="2" indent="-171450" eaLnBrk="0" hangingPunct="0">
              <a:lnSpc>
                <a:spcPct val="90000"/>
              </a:lnSpc>
              <a:spcBef>
                <a:spcPct val="40000"/>
              </a:spcBef>
              <a:buClr>
                <a:srgbClr val="FF8601"/>
              </a:buClr>
              <a:buSzPct val="80000"/>
              <a:buFont typeface="Wingdings" panose="05000000000000000000" pitchFamily="2" charset="2"/>
              <a:buChar char="§"/>
            </a:pPr>
            <a:endParaRPr lang="en-GB" sz="400" kern="0" dirty="0" smtClean="0">
              <a:solidFill>
                <a:srgbClr val="000000"/>
              </a:solidFill>
              <a:latin typeface="Arial"/>
              <a:cs typeface="Arial"/>
            </a:endParaRPr>
          </a:p>
          <a:p>
            <a:pPr marL="1073150" lvl="2" indent="-171450" eaLnBrk="0" hangingPunct="0">
              <a:lnSpc>
                <a:spcPct val="90000"/>
              </a:lnSpc>
              <a:spcBef>
                <a:spcPct val="40000"/>
              </a:spcBef>
              <a:buClr>
                <a:srgbClr val="FF8601"/>
              </a:buClr>
              <a:buSzPct val="80000"/>
              <a:buFont typeface="Wingdings" panose="05000000000000000000" pitchFamily="2" charset="2"/>
              <a:buChar char="§"/>
            </a:pPr>
            <a:endParaRPr lang="en-GB" sz="400" kern="0" dirty="0" smtClean="0">
              <a:solidFill>
                <a:srgbClr val="000000"/>
              </a:solidFill>
              <a:latin typeface="Arial"/>
              <a:cs typeface="Arial"/>
            </a:endParaRPr>
          </a:p>
          <a:p>
            <a:pPr marL="720725" lvl="1" indent="-276225" eaLnBrk="0" hangingPunct="0">
              <a:lnSpc>
                <a:spcPct val="90000"/>
              </a:lnSpc>
              <a:spcBef>
                <a:spcPct val="40000"/>
              </a:spcBef>
              <a:buClr>
                <a:srgbClr val="FF8601"/>
              </a:buClr>
              <a:buSzPct val="80000"/>
              <a:buFont typeface="Wingdings" pitchFamily="2" charset="2"/>
              <a:buChar char="n"/>
            </a:pPr>
            <a:endParaRPr lang="en-GB" sz="200" kern="0" dirty="0">
              <a:solidFill>
                <a:srgbClr val="000000"/>
              </a:solidFill>
              <a:latin typeface="Arial"/>
              <a:cs typeface="Arial"/>
            </a:endParaRPr>
          </a:p>
        </p:txBody>
      </p:sp>
      <p:sp>
        <p:nvSpPr>
          <p:cNvPr id="70" name="Rectangle 69"/>
          <p:cNvSpPr/>
          <p:nvPr/>
        </p:nvSpPr>
        <p:spPr>
          <a:xfrm>
            <a:off x="7005196" y="4006140"/>
            <a:ext cx="2217636" cy="2174686"/>
          </a:xfrm>
          <a:prstGeom prst="rect">
            <a:avLst/>
          </a:prstGeom>
          <a:noFill/>
          <a:ln>
            <a:noFill/>
          </a:ln>
        </p:spPr>
        <p:txBody>
          <a:bodyPr wrap="square" lIns="0" rIns="0" anchor="ctr" anchorCtr="0">
            <a:noAutofit/>
          </a:bodyPr>
          <a:lstStyle/>
          <a:p>
            <a:pPr marL="720725" lvl="1" indent="-276225" eaLnBrk="0" hangingPunct="0">
              <a:lnSpc>
                <a:spcPct val="90000"/>
              </a:lnSpc>
              <a:spcBef>
                <a:spcPts val="1000"/>
              </a:spcBef>
              <a:buClr>
                <a:srgbClr val="FF8601"/>
              </a:buClr>
              <a:buSzPct val="80000"/>
              <a:buFont typeface="Wingdings" pitchFamily="2" charset="2"/>
              <a:buChar char="n"/>
            </a:pPr>
            <a:r>
              <a:rPr lang="en-GB" sz="1200" b="1" kern="0" dirty="0" smtClean="0">
                <a:solidFill>
                  <a:schemeClr val="accent1"/>
                </a:solidFill>
                <a:latin typeface="Arial"/>
                <a:cs typeface="Arial"/>
              </a:rPr>
              <a:t>Wealth Management: </a:t>
            </a:r>
          </a:p>
          <a:p>
            <a:pPr marL="720725" lvl="1" indent="-276225" eaLnBrk="0" hangingPunct="0">
              <a:lnSpc>
                <a:spcPct val="90000"/>
              </a:lnSpc>
              <a:spcBef>
                <a:spcPts val="1000"/>
              </a:spcBef>
              <a:buClr>
                <a:srgbClr val="FF8601"/>
              </a:buClr>
              <a:buSzPct val="80000"/>
              <a:buFont typeface="Wingdings" pitchFamily="2" charset="2"/>
              <a:buChar char="n"/>
            </a:pPr>
            <a:endParaRPr lang="en-GB" sz="1200" b="1" kern="0" dirty="0">
              <a:solidFill>
                <a:schemeClr val="accent1"/>
              </a:solidFill>
              <a:latin typeface="Arial"/>
              <a:cs typeface="Arial"/>
            </a:endParaRPr>
          </a:p>
          <a:p>
            <a:pPr marL="720725" lvl="1" indent="-276225" eaLnBrk="0" hangingPunct="0">
              <a:lnSpc>
                <a:spcPct val="90000"/>
              </a:lnSpc>
              <a:spcBef>
                <a:spcPts val="1000"/>
              </a:spcBef>
              <a:buClr>
                <a:srgbClr val="FF8601"/>
              </a:buClr>
              <a:buSzPct val="80000"/>
              <a:buFont typeface="Wingdings" pitchFamily="2" charset="2"/>
              <a:buChar char="n"/>
            </a:pPr>
            <a:endParaRPr lang="en-GB" sz="1200" b="1" kern="0" dirty="0" smtClean="0">
              <a:solidFill>
                <a:schemeClr val="accent1"/>
              </a:solidFill>
              <a:latin typeface="Arial"/>
              <a:cs typeface="Arial"/>
            </a:endParaRPr>
          </a:p>
          <a:p>
            <a:pPr marL="720725" lvl="1" indent="-276225" eaLnBrk="0" hangingPunct="0">
              <a:lnSpc>
                <a:spcPct val="90000"/>
              </a:lnSpc>
              <a:spcBef>
                <a:spcPts val="1000"/>
              </a:spcBef>
              <a:buClr>
                <a:srgbClr val="FF8601"/>
              </a:buClr>
              <a:buSzPct val="80000"/>
              <a:buFont typeface="Wingdings" pitchFamily="2" charset="2"/>
              <a:buChar char="n"/>
            </a:pPr>
            <a:endParaRPr lang="en-GB" sz="1200" b="1" kern="0" dirty="0">
              <a:solidFill>
                <a:schemeClr val="accent1"/>
              </a:solidFill>
              <a:latin typeface="Arial"/>
              <a:cs typeface="Arial"/>
            </a:endParaRPr>
          </a:p>
          <a:p>
            <a:pPr marL="720725" lvl="1" indent="-276225" eaLnBrk="0" hangingPunct="0">
              <a:lnSpc>
                <a:spcPct val="90000"/>
              </a:lnSpc>
              <a:spcBef>
                <a:spcPts val="1000"/>
              </a:spcBef>
              <a:buClr>
                <a:srgbClr val="FF8601"/>
              </a:buClr>
              <a:buSzPct val="80000"/>
              <a:buFont typeface="Wingdings" pitchFamily="2" charset="2"/>
              <a:buChar char="n"/>
            </a:pPr>
            <a:endParaRPr lang="en-GB" sz="1200" b="1" kern="0" dirty="0" smtClean="0">
              <a:solidFill>
                <a:schemeClr val="accent1"/>
              </a:solidFill>
              <a:latin typeface="Arial"/>
              <a:cs typeface="Arial"/>
            </a:endParaRPr>
          </a:p>
          <a:p>
            <a:pPr marL="720725" lvl="1" indent="-276225" eaLnBrk="0" hangingPunct="0">
              <a:lnSpc>
                <a:spcPct val="90000"/>
              </a:lnSpc>
              <a:spcBef>
                <a:spcPts val="1000"/>
              </a:spcBef>
              <a:buClr>
                <a:srgbClr val="FF8601"/>
              </a:buClr>
              <a:buSzPct val="80000"/>
              <a:buFont typeface="Wingdings" pitchFamily="2" charset="2"/>
              <a:buChar char="n"/>
            </a:pPr>
            <a:endParaRPr lang="en-GB" sz="1200" b="1" kern="0" dirty="0">
              <a:solidFill>
                <a:schemeClr val="accent1"/>
              </a:solidFill>
              <a:latin typeface="Arial"/>
              <a:cs typeface="Arial"/>
            </a:endParaRPr>
          </a:p>
          <a:p>
            <a:pPr marL="720725" lvl="1" indent="-276225" eaLnBrk="0" hangingPunct="0">
              <a:lnSpc>
                <a:spcPct val="90000"/>
              </a:lnSpc>
              <a:spcBef>
                <a:spcPts val="1000"/>
              </a:spcBef>
              <a:buClr>
                <a:srgbClr val="FF8601"/>
              </a:buClr>
              <a:buSzPct val="80000"/>
              <a:buFont typeface="Wingdings" pitchFamily="2" charset="2"/>
              <a:buChar char="n"/>
            </a:pPr>
            <a:endParaRPr lang="en-GB" sz="200" kern="0" dirty="0">
              <a:solidFill>
                <a:srgbClr val="000000"/>
              </a:solidFill>
              <a:latin typeface="Arial"/>
              <a:cs typeface="Arial"/>
            </a:endParaRPr>
          </a:p>
        </p:txBody>
      </p:sp>
      <p:sp>
        <p:nvSpPr>
          <p:cNvPr id="39" name="Rectangle 2"/>
          <p:cNvSpPr txBox="1">
            <a:spLocks noChangeArrowheads="1"/>
          </p:cNvSpPr>
          <p:nvPr/>
        </p:nvSpPr>
        <p:spPr bwMode="gray">
          <a:xfrm>
            <a:off x="796500" y="114298"/>
            <a:ext cx="854910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a:lstStyle>
          <a:p>
            <a:pPr eaLnBrk="1" hangingPunct="1"/>
            <a:r>
              <a:rPr lang="en-GB" kern="0" dirty="0" smtClean="0">
                <a:solidFill>
                  <a:schemeClr val="tx2"/>
                </a:solidFill>
              </a:rPr>
              <a:t>International Financial Services - 1S19 </a:t>
            </a:r>
            <a:br>
              <a:rPr lang="en-GB" kern="0" dirty="0" smtClean="0">
                <a:solidFill>
                  <a:schemeClr val="tx2"/>
                </a:solidFill>
              </a:rPr>
            </a:br>
            <a:r>
              <a:rPr lang="en-GB" kern="0" dirty="0" smtClean="0">
                <a:solidFill>
                  <a:schemeClr val="tx2"/>
                </a:solidFill>
              </a:rPr>
              <a:t>Un </a:t>
            </a:r>
            <a:r>
              <a:rPr lang="en-GB" kern="0" dirty="0" err="1" smtClean="0">
                <a:solidFill>
                  <a:schemeClr val="tx2"/>
                </a:solidFill>
              </a:rPr>
              <a:t>moteur</a:t>
            </a:r>
            <a:r>
              <a:rPr lang="en-GB" kern="0" dirty="0" smtClean="0">
                <a:solidFill>
                  <a:schemeClr val="tx2"/>
                </a:solidFill>
              </a:rPr>
              <a:t> de </a:t>
            </a:r>
            <a:r>
              <a:rPr lang="en-GB" kern="0" dirty="0" err="1" smtClean="0">
                <a:solidFill>
                  <a:schemeClr val="tx2"/>
                </a:solidFill>
              </a:rPr>
              <a:t>croissance</a:t>
            </a:r>
            <a:r>
              <a:rPr lang="en-GB" kern="0" dirty="0" smtClean="0">
                <a:solidFill>
                  <a:schemeClr val="tx2"/>
                </a:solidFill>
              </a:rPr>
              <a:t> pour le </a:t>
            </a:r>
            <a:r>
              <a:rPr lang="en-GB" kern="0" dirty="0" err="1" smtClean="0">
                <a:solidFill>
                  <a:schemeClr val="tx2"/>
                </a:solidFill>
              </a:rPr>
              <a:t>Groupe</a:t>
            </a:r>
            <a:endParaRPr lang="en-GB" kern="0" dirty="0">
              <a:solidFill>
                <a:schemeClr val="tx2"/>
              </a:solidFill>
            </a:endParaRPr>
          </a:p>
        </p:txBody>
      </p:sp>
      <p:sp>
        <p:nvSpPr>
          <p:cNvPr id="80" name="Rectangle 79"/>
          <p:cNvSpPr/>
          <p:nvPr/>
        </p:nvSpPr>
        <p:spPr>
          <a:xfrm>
            <a:off x="-11860" y="3409274"/>
            <a:ext cx="3438902" cy="3017833"/>
          </a:xfrm>
          <a:prstGeom prst="rect">
            <a:avLst/>
          </a:prstGeom>
          <a:noFill/>
          <a:ln>
            <a:noFill/>
          </a:ln>
        </p:spPr>
        <p:txBody>
          <a:bodyPr wrap="square" lIns="0" rIns="0" anchor="ctr" anchorCtr="0">
            <a:noAutofit/>
          </a:bodyPr>
          <a:lstStyle/>
          <a:p>
            <a:pPr marL="720725" lvl="1" indent="-276225" eaLnBrk="0" hangingPunct="0">
              <a:lnSpc>
                <a:spcPct val="90000"/>
              </a:lnSpc>
              <a:spcBef>
                <a:spcPts val="1000"/>
              </a:spcBef>
              <a:buClr>
                <a:srgbClr val="FF8601"/>
              </a:buClr>
              <a:buSzPct val="80000"/>
              <a:buFont typeface="Wingdings" pitchFamily="2" charset="2"/>
              <a:buChar char="n"/>
            </a:pPr>
            <a:r>
              <a:rPr lang="en-GB" sz="1200" b="1" kern="0" dirty="0" smtClean="0">
                <a:solidFill>
                  <a:schemeClr val="accent1"/>
                </a:solidFill>
                <a:latin typeface="Arial"/>
                <a:cs typeface="Arial"/>
              </a:rPr>
              <a:t>Personal Finance : </a:t>
            </a:r>
          </a:p>
          <a:p>
            <a:pPr marL="1187450" lvl="2" indent="-285750" eaLnBrk="0" hangingPunct="0">
              <a:lnSpc>
                <a:spcPct val="90000"/>
              </a:lnSpc>
              <a:spcBef>
                <a:spcPct val="40000"/>
              </a:spcBef>
              <a:buClr>
                <a:srgbClr val="FF8601"/>
              </a:buClr>
              <a:buSzPct val="80000"/>
              <a:buFont typeface="Wingdings" panose="05000000000000000000" pitchFamily="2" charset="2"/>
              <a:buChar char="§"/>
            </a:pPr>
            <a:r>
              <a:rPr lang="en-GB" sz="1100" kern="0" dirty="0" err="1" smtClean="0">
                <a:solidFill>
                  <a:srgbClr val="000000"/>
                </a:solidFill>
                <a:latin typeface="Arial"/>
                <a:cs typeface="Arial"/>
              </a:rPr>
              <a:t>Lancement</a:t>
            </a:r>
            <a:r>
              <a:rPr lang="en-GB" sz="1100" kern="0" dirty="0" smtClean="0">
                <a:solidFill>
                  <a:srgbClr val="000000"/>
                </a:solidFill>
                <a:latin typeface="Arial"/>
                <a:cs typeface="Arial"/>
              </a:rPr>
              <a:t> </a:t>
            </a:r>
            <a:r>
              <a:rPr lang="en-GB" sz="1100" kern="0" dirty="0" err="1">
                <a:solidFill>
                  <a:srgbClr val="000000"/>
                </a:solidFill>
                <a:latin typeface="Arial"/>
                <a:cs typeface="Arial"/>
              </a:rPr>
              <a:t>en</a:t>
            </a:r>
            <a:r>
              <a:rPr lang="en-GB" sz="1100" kern="0" dirty="0">
                <a:solidFill>
                  <a:srgbClr val="000000"/>
                </a:solidFill>
                <a:latin typeface="Arial"/>
                <a:cs typeface="Arial"/>
              </a:rPr>
              <a:t> France de la </a:t>
            </a:r>
            <a:r>
              <a:rPr lang="en-GB" sz="1100" kern="0" dirty="0" smtClean="0">
                <a:solidFill>
                  <a:srgbClr val="000000"/>
                </a:solidFill>
                <a:latin typeface="Arial"/>
                <a:cs typeface="Arial"/>
              </a:rPr>
              <a:t>carte</a:t>
            </a:r>
            <a:br>
              <a:rPr lang="en-GB" sz="1100" kern="0" dirty="0" smtClean="0">
                <a:solidFill>
                  <a:srgbClr val="000000"/>
                </a:solidFill>
                <a:latin typeface="Arial"/>
                <a:cs typeface="Arial"/>
              </a:rPr>
            </a:br>
            <a:r>
              <a:rPr lang="en-GB" sz="1100" i="1" kern="0" dirty="0" smtClean="0">
                <a:solidFill>
                  <a:srgbClr val="000000"/>
                </a:solidFill>
                <a:latin typeface="Arial"/>
                <a:cs typeface="Arial"/>
              </a:rPr>
              <a:t>C-Pay</a:t>
            </a:r>
          </a:p>
          <a:p>
            <a:pPr marL="1187450" lvl="2" indent="-285750" eaLnBrk="0" hangingPunct="0">
              <a:lnSpc>
                <a:spcPct val="90000"/>
              </a:lnSpc>
              <a:spcBef>
                <a:spcPct val="40000"/>
              </a:spcBef>
              <a:buClr>
                <a:srgbClr val="FF8601"/>
              </a:buClr>
              <a:buSzPct val="80000"/>
              <a:buFont typeface="Wingdings" panose="05000000000000000000" pitchFamily="2" charset="2"/>
              <a:buChar char="§"/>
            </a:pPr>
            <a:r>
              <a:rPr lang="fr-FR" sz="1100" kern="0" dirty="0">
                <a:solidFill>
                  <a:srgbClr val="000000"/>
                </a:solidFill>
                <a:latin typeface="Arial"/>
                <a:cs typeface="Arial"/>
              </a:rPr>
              <a:t>Nouveau partenariat entre </a:t>
            </a:r>
            <a:r>
              <a:rPr lang="fr-FR" sz="1100" kern="0" dirty="0" err="1">
                <a:solidFill>
                  <a:srgbClr val="000000"/>
                </a:solidFill>
                <a:latin typeface="Arial"/>
                <a:cs typeface="Arial"/>
              </a:rPr>
              <a:t>Consors</a:t>
            </a:r>
            <a:r>
              <a:rPr lang="fr-FR" sz="1100" kern="0" dirty="0">
                <a:solidFill>
                  <a:srgbClr val="000000"/>
                </a:solidFill>
                <a:latin typeface="Arial"/>
                <a:cs typeface="Arial"/>
              </a:rPr>
              <a:t> </a:t>
            </a:r>
            <a:r>
              <a:rPr lang="fr-FR" sz="1100" kern="0" dirty="0" err="1">
                <a:solidFill>
                  <a:srgbClr val="000000"/>
                </a:solidFill>
                <a:latin typeface="Arial"/>
                <a:cs typeface="Arial"/>
              </a:rPr>
              <a:t>Finanz</a:t>
            </a:r>
            <a:r>
              <a:rPr lang="fr-FR" sz="1100" kern="0" dirty="0">
                <a:solidFill>
                  <a:srgbClr val="000000"/>
                </a:solidFill>
                <a:latin typeface="Arial"/>
                <a:cs typeface="Arial"/>
              </a:rPr>
              <a:t> et le n°1 des </a:t>
            </a:r>
            <a:r>
              <a:rPr lang="fr-FR" sz="1100" kern="0" dirty="0" smtClean="0">
                <a:solidFill>
                  <a:srgbClr val="000000"/>
                </a:solidFill>
                <a:latin typeface="Arial"/>
                <a:cs typeface="Arial"/>
              </a:rPr>
              <a:t>comparateurs</a:t>
            </a:r>
            <a:br>
              <a:rPr lang="fr-FR" sz="1100" kern="0" dirty="0" smtClean="0">
                <a:solidFill>
                  <a:srgbClr val="000000"/>
                </a:solidFill>
                <a:latin typeface="Arial"/>
                <a:cs typeface="Arial"/>
              </a:rPr>
            </a:br>
            <a:r>
              <a:rPr lang="fr-FR" sz="1100" kern="0" dirty="0" smtClean="0">
                <a:solidFill>
                  <a:srgbClr val="000000"/>
                </a:solidFill>
                <a:latin typeface="Arial"/>
                <a:cs typeface="Arial"/>
              </a:rPr>
              <a:t>en </a:t>
            </a:r>
            <a:r>
              <a:rPr lang="fr-FR" sz="1100" kern="0" dirty="0">
                <a:solidFill>
                  <a:srgbClr val="000000"/>
                </a:solidFill>
                <a:latin typeface="Arial"/>
                <a:cs typeface="Arial"/>
              </a:rPr>
              <a:t>Allemagne, </a:t>
            </a:r>
            <a:r>
              <a:rPr lang="fr-FR" sz="1100" i="1" kern="0" dirty="0">
                <a:solidFill>
                  <a:srgbClr val="000000"/>
                </a:solidFill>
                <a:latin typeface="Arial"/>
                <a:cs typeface="Arial"/>
              </a:rPr>
              <a:t>Check 24</a:t>
            </a:r>
            <a:endParaRPr lang="fr-FR" sz="1100" kern="0" dirty="0">
              <a:solidFill>
                <a:srgbClr val="000000"/>
              </a:solidFill>
              <a:latin typeface="Arial"/>
              <a:cs typeface="Arial"/>
            </a:endParaRPr>
          </a:p>
          <a:p>
            <a:pPr marL="1187450" lvl="2" indent="-285750" eaLnBrk="0" hangingPunct="0">
              <a:lnSpc>
                <a:spcPct val="90000"/>
              </a:lnSpc>
              <a:spcBef>
                <a:spcPct val="40000"/>
              </a:spcBef>
              <a:buClr>
                <a:srgbClr val="FF8601"/>
              </a:buClr>
              <a:buSzPct val="80000"/>
              <a:buFont typeface="Wingdings" panose="05000000000000000000" pitchFamily="2" charset="2"/>
              <a:buChar char="§"/>
            </a:pPr>
            <a:r>
              <a:rPr lang="fr-FR" sz="1100" dirty="0" smtClean="0">
                <a:solidFill>
                  <a:schemeClr val="tx2"/>
                </a:solidFill>
              </a:rPr>
              <a:t>Démarrage de l’accord commercial avec Carrefour en Italie  </a:t>
            </a:r>
            <a:r>
              <a:rPr lang="fr-FR" sz="1100" kern="0" dirty="0" smtClean="0">
                <a:solidFill>
                  <a:srgbClr val="000000"/>
                </a:solidFill>
                <a:latin typeface="Arial"/>
                <a:cs typeface="Arial"/>
              </a:rPr>
              <a:t> </a:t>
            </a:r>
          </a:p>
          <a:p>
            <a:pPr marL="1073150" lvl="2" indent="-171450" eaLnBrk="0" hangingPunct="0">
              <a:lnSpc>
                <a:spcPct val="90000"/>
              </a:lnSpc>
              <a:spcBef>
                <a:spcPct val="40000"/>
              </a:spcBef>
              <a:buClr>
                <a:srgbClr val="FF8601"/>
              </a:buClr>
              <a:buSzPct val="80000"/>
              <a:buFont typeface="Wingdings" panose="05000000000000000000" pitchFamily="2" charset="2"/>
              <a:buChar char="§"/>
            </a:pPr>
            <a:endParaRPr lang="en-GB" sz="400" kern="0" dirty="0" smtClean="0">
              <a:solidFill>
                <a:srgbClr val="000000"/>
              </a:solidFill>
              <a:latin typeface="Arial"/>
              <a:cs typeface="Arial"/>
            </a:endParaRPr>
          </a:p>
          <a:p>
            <a:pPr marL="720725" lvl="1" indent="-276225" eaLnBrk="0" hangingPunct="0">
              <a:lnSpc>
                <a:spcPct val="90000"/>
              </a:lnSpc>
              <a:spcBef>
                <a:spcPct val="40000"/>
              </a:spcBef>
              <a:buClr>
                <a:srgbClr val="FF8601"/>
              </a:buClr>
              <a:buSzPct val="80000"/>
              <a:buFont typeface="Wingdings" pitchFamily="2" charset="2"/>
              <a:buChar char="n"/>
            </a:pPr>
            <a:endParaRPr lang="en-GB" sz="200" kern="0" dirty="0">
              <a:solidFill>
                <a:srgbClr val="000000"/>
              </a:solidFill>
              <a:latin typeface="Arial"/>
              <a:cs typeface="Arial"/>
            </a:endParaRPr>
          </a:p>
        </p:txBody>
      </p:sp>
      <p:sp>
        <p:nvSpPr>
          <p:cNvPr id="24" name="Text Box 27"/>
          <p:cNvSpPr txBox="1">
            <a:spLocks noChangeArrowheads="1"/>
          </p:cNvSpPr>
          <p:nvPr/>
        </p:nvSpPr>
        <p:spPr bwMode="auto">
          <a:xfrm>
            <a:off x="95250" y="6235663"/>
            <a:ext cx="9048751"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444500" lvl="1" indent="0" algn="r">
              <a:spcBef>
                <a:spcPts val="0"/>
              </a:spcBef>
              <a:buClr>
                <a:srgbClr val="FF8601"/>
              </a:buClr>
              <a:buSzPct val="80000"/>
            </a:pPr>
            <a:r>
              <a:rPr lang="en-US" sz="800" i="1" baseline="30000" dirty="0">
                <a:solidFill>
                  <a:schemeClr val="tx2"/>
                </a:solidFill>
                <a:latin typeface="+mj-lt"/>
              </a:rPr>
              <a:t>(1) </a:t>
            </a:r>
            <a:r>
              <a:rPr lang="fr-FR" sz="800" i="1" dirty="0">
                <a:solidFill>
                  <a:schemeClr val="tx2"/>
                </a:solidFill>
                <a:latin typeface="+mj-lt"/>
              </a:rPr>
              <a:t>Intégrant 2/3 de la Banque Privée en Turquie et aux Etats-Unis </a:t>
            </a:r>
            <a:r>
              <a:rPr lang="en-US" sz="800" i="1" dirty="0" smtClean="0">
                <a:solidFill>
                  <a:schemeClr val="tx2"/>
                </a:solidFill>
                <a:latin typeface="+mj-lt"/>
              </a:rPr>
              <a:t>; </a:t>
            </a:r>
            <a:r>
              <a:rPr lang="en-US" sz="800" i="1" baseline="30000" dirty="0">
                <a:solidFill>
                  <a:schemeClr val="tx2"/>
                </a:solidFill>
                <a:latin typeface="+mj-lt"/>
              </a:rPr>
              <a:t>(2)</a:t>
            </a:r>
            <a:r>
              <a:rPr lang="en-GB" sz="800" i="1" baseline="30000" dirty="0">
                <a:solidFill>
                  <a:schemeClr val="tx2"/>
                </a:solidFill>
                <a:latin typeface="+mj-lt"/>
              </a:rPr>
              <a:t> </a:t>
            </a:r>
            <a:r>
              <a:rPr lang="en-US" sz="800" i="1" baseline="30000" dirty="0" smtClean="0">
                <a:solidFill>
                  <a:schemeClr val="tx2"/>
                </a:solidFill>
                <a:latin typeface="+mj-lt"/>
              </a:rPr>
              <a:t> </a:t>
            </a:r>
            <a:r>
              <a:rPr lang="en-US" sz="800" i="1" dirty="0" smtClean="0">
                <a:solidFill>
                  <a:schemeClr val="tx2"/>
                </a:solidFill>
                <a:latin typeface="+mj-lt"/>
              </a:rPr>
              <a:t>Y </a:t>
            </a:r>
            <a:r>
              <a:rPr lang="en-US" sz="800" i="1" dirty="0" err="1" smtClean="0">
                <a:solidFill>
                  <a:schemeClr val="tx2"/>
                </a:solidFill>
                <a:latin typeface="+mj-lt"/>
              </a:rPr>
              <a:t>compris</a:t>
            </a:r>
            <a:r>
              <a:rPr lang="en-US" sz="800" i="1" dirty="0" smtClean="0">
                <a:solidFill>
                  <a:schemeClr val="tx2"/>
                </a:solidFill>
                <a:latin typeface="+mj-lt"/>
              </a:rPr>
              <a:t> </a:t>
            </a:r>
            <a:r>
              <a:rPr lang="en-US" sz="800" i="1" dirty="0" err="1" smtClean="0">
                <a:solidFill>
                  <a:schemeClr val="tx2"/>
                </a:solidFill>
                <a:latin typeface="+mj-lt"/>
              </a:rPr>
              <a:t>actifs</a:t>
            </a:r>
            <a:r>
              <a:rPr lang="en-US" sz="800" i="1" dirty="0" smtClean="0">
                <a:solidFill>
                  <a:schemeClr val="tx2"/>
                </a:solidFill>
                <a:latin typeface="+mj-lt"/>
              </a:rPr>
              <a:t> </a:t>
            </a:r>
            <a:r>
              <a:rPr lang="en-US" sz="800" i="1" dirty="0" err="1" smtClean="0">
                <a:solidFill>
                  <a:schemeClr val="tx2"/>
                </a:solidFill>
                <a:latin typeface="+mj-lt"/>
              </a:rPr>
              <a:t>distribués</a:t>
            </a:r>
            <a:r>
              <a:rPr lang="en-US" sz="800" i="1" dirty="0" smtClean="0">
                <a:solidFill>
                  <a:schemeClr val="tx2"/>
                </a:solidFill>
                <a:latin typeface="+mj-lt"/>
              </a:rPr>
              <a:t> </a:t>
            </a:r>
            <a:endParaRPr lang="en-GB" sz="800" i="1" dirty="0">
              <a:solidFill>
                <a:schemeClr val="tx2"/>
              </a:solidFill>
              <a:latin typeface="+mj-lt"/>
            </a:endParaRPr>
          </a:p>
        </p:txBody>
      </p:sp>
      <p:sp>
        <p:nvSpPr>
          <p:cNvPr id="2" name="AutoShape 4" descr="Résultat de recherche d'images pour &quot;hello bank! by bnp paribas logo&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3" name="Imag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757" y="5192397"/>
            <a:ext cx="952619" cy="533466"/>
          </a:xfrm>
          <a:prstGeom prst="rect">
            <a:avLst/>
          </a:prstGeom>
        </p:spPr>
      </p:pic>
      <p:pic>
        <p:nvPicPr>
          <p:cNvPr id="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1479" y="5240186"/>
            <a:ext cx="1298195" cy="379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à coins arrondis 32"/>
          <p:cNvSpPr/>
          <p:nvPr/>
        </p:nvSpPr>
        <p:spPr bwMode="auto">
          <a:xfrm>
            <a:off x="304801" y="1257299"/>
            <a:ext cx="8763000" cy="4952485"/>
          </a:xfrm>
          <a:prstGeom prst="roundRect">
            <a:avLst>
              <a:gd name="adj" fmla="val 8006"/>
            </a:avLst>
          </a:prstGeom>
          <a:noFill/>
          <a:ln w="25400">
            <a:solidFill>
              <a:schemeClr val="accent2"/>
            </a:solidFill>
          </a:ln>
          <a:extLst/>
        </p:spPr>
        <p:txBody>
          <a:bodyPr wrap="square" lIns="0" tIns="0" rIns="0" bIns="0" numCol="1" spcCol="0" rtlCol="0" anchor="t" anchorCtr="0">
            <a:noAutofit/>
          </a:bodyPr>
          <a:lstStyle/>
          <a:p>
            <a:pPr algn="ctr"/>
            <a:endParaRPr lang="fr-FR" sz="1400" b="1" dirty="0" smtClean="0">
              <a:solidFill>
                <a:schemeClr val="bg1"/>
              </a:solidFill>
              <a:latin typeface="Arial"/>
              <a:cs typeface="Arial"/>
              <a:sym typeface="Arial"/>
            </a:endParaRPr>
          </a:p>
        </p:txBody>
      </p:sp>
      <p:sp>
        <p:nvSpPr>
          <p:cNvPr id="35" name="Rectangle 34"/>
          <p:cNvSpPr/>
          <p:nvPr/>
        </p:nvSpPr>
        <p:spPr>
          <a:xfrm>
            <a:off x="297191" y="3540174"/>
            <a:ext cx="7315225" cy="628595"/>
          </a:xfrm>
          <a:prstGeom prst="rect">
            <a:avLst/>
          </a:prstGeom>
          <a:noFill/>
          <a:ln>
            <a:noFill/>
          </a:ln>
        </p:spPr>
        <p:txBody>
          <a:bodyPr wrap="square" lIns="0" rIns="0" anchor="ctr" anchorCtr="0">
            <a:noAutofit/>
          </a:bodyPr>
          <a:lstStyle/>
          <a:p>
            <a:pPr marL="720725" lvl="1" indent="-276225" eaLnBrk="0" hangingPunct="0">
              <a:lnSpc>
                <a:spcPct val="90000"/>
              </a:lnSpc>
              <a:spcBef>
                <a:spcPct val="40000"/>
              </a:spcBef>
              <a:buClr>
                <a:srgbClr val="FF8601"/>
              </a:buClr>
              <a:buSzPct val="80000"/>
              <a:buFont typeface="Wingdings" pitchFamily="2" charset="2"/>
              <a:buChar char="n"/>
            </a:pPr>
            <a:endParaRPr lang="en-GB" sz="300" kern="0" dirty="0">
              <a:solidFill>
                <a:srgbClr val="000000"/>
              </a:solidFill>
              <a:latin typeface="Arial"/>
              <a:cs typeface="Arial"/>
            </a:endParaRPr>
          </a:p>
          <a:p>
            <a:pPr marL="358775" indent="-265113" eaLnBrk="0" hangingPunct="0">
              <a:lnSpc>
                <a:spcPct val="90000"/>
              </a:lnSpc>
              <a:spcBef>
                <a:spcPct val="40000"/>
              </a:spcBef>
              <a:buClr>
                <a:srgbClr val="008D53"/>
              </a:buClr>
              <a:buSzPct val="100000"/>
              <a:buFont typeface="Wingdings" pitchFamily="2" charset="2"/>
              <a:buChar char="l"/>
            </a:pPr>
            <a:r>
              <a:rPr lang="en-GB" b="1" dirty="0" smtClean="0">
                <a:solidFill>
                  <a:schemeClr val="tx2"/>
                </a:solidFill>
                <a:latin typeface="Arial" pitchFamily="34" charset="0"/>
                <a:cs typeface="Arial" pitchFamily="34" charset="0"/>
              </a:rPr>
              <a:t>Bonne </a:t>
            </a:r>
            <a:r>
              <a:rPr lang="en-GB" b="1" dirty="0" err="1" smtClean="0">
                <a:solidFill>
                  <a:schemeClr val="tx2"/>
                </a:solidFill>
                <a:latin typeface="Arial" pitchFamily="34" charset="0"/>
                <a:cs typeface="Arial" pitchFamily="34" charset="0"/>
              </a:rPr>
              <a:t>dynamique</a:t>
            </a:r>
            <a:r>
              <a:rPr lang="en-GB" b="1" dirty="0" smtClean="0">
                <a:solidFill>
                  <a:schemeClr val="tx2"/>
                </a:solidFill>
                <a:latin typeface="Arial" pitchFamily="34" charset="0"/>
                <a:cs typeface="Arial" pitchFamily="34" charset="0"/>
              </a:rPr>
              <a:t> </a:t>
            </a:r>
            <a:r>
              <a:rPr lang="en-GB" b="1" dirty="0" err="1" smtClean="0">
                <a:solidFill>
                  <a:schemeClr val="tx2"/>
                </a:solidFill>
                <a:latin typeface="Arial" pitchFamily="34" charset="0"/>
                <a:cs typeface="Arial" pitchFamily="34" charset="0"/>
              </a:rPr>
              <a:t>commerciale</a:t>
            </a:r>
            <a:r>
              <a:rPr lang="en-GB" b="1" dirty="0">
                <a:solidFill>
                  <a:schemeClr val="tx2"/>
                </a:solidFill>
                <a:latin typeface="Arial" pitchFamily="34" charset="0"/>
                <a:cs typeface="Arial" pitchFamily="34" charset="0"/>
              </a:rPr>
              <a:t> </a:t>
            </a:r>
            <a:endParaRPr lang="en-GB" sz="200" kern="0" dirty="0">
              <a:solidFill>
                <a:srgbClr val="000000"/>
              </a:solidFill>
              <a:latin typeface="Arial"/>
              <a:cs typeface="Arial"/>
            </a:endParaRPr>
          </a:p>
        </p:txBody>
      </p:sp>
      <p:grpSp>
        <p:nvGrpSpPr>
          <p:cNvPr id="4" name="Groupe 3"/>
          <p:cNvGrpSpPr/>
          <p:nvPr/>
        </p:nvGrpSpPr>
        <p:grpSpPr>
          <a:xfrm>
            <a:off x="990228" y="1333311"/>
            <a:ext cx="2866749" cy="2629297"/>
            <a:chOff x="1295028" y="1270854"/>
            <a:chExt cx="2866749" cy="2629297"/>
          </a:xfrm>
        </p:grpSpPr>
        <p:graphicFrame>
          <p:nvGraphicFramePr>
            <p:cNvPr id="36" name="Object 15"/>
            <p:cNvGraphicFramePr>
              <a:graphicFrameLocks noChangeAspect="1"/>
            </p:cNvGraphicFramePr>
            <p:nvPr>
              <p:extLst>
                <p:ext uri="{D42A27DB-BD31-4B8C-83A1-F6EECF244321}">
                  <p14:modId xmlns:p14="http://schemas.microsoft.com/office/powerpoint/2010/main" val="3039365514"/>
                </p:ext>
              </p:extLst>
            </p:nvPr>
          </p:nvGraphicFramePr>
          <p:xfrm>
            <a:off x="1401042" y="1899901"/>
            <a:ext cx="2444164" cy="2000250"/>
          </p:xfrm>
          <a:graphic>
            <a:graphicData uri="http://schemas.openxmlformats.org/drawingml/2006/chart">
              <c:chart xmlns:c="http://schemas.openxmlformats.org/drawingml/2006/chart" xmlns:r="http://schemas.openxmlformats.org/officeDocument/2006/relationships" r:id="rId5"/>
            </a:graphicData>
          </a:graphic>
        </p:graphicFrame>
        <p:sp>
          <p:nvSpPr>
            <p:cNvPr id="37" name="Line 5"/>
            <p:cNvSpPr>
              <a:spLocks noChangeShapeType="1"/>
            </p:cNvSpPr>
            <p:nvPr/>
          </p:nvSpPr>
          <p:spPr bwMode="auto">
            <a:xfrm rot="1140000" flipV="1">
              <a:off x="2370594" y="1516924"/>
              <a:ext cx="604743" cy="407034"/>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a:solidFill>
                  <a:srgbClr val="333333"/>
                </a:solidFill>
              </a:endParaRPr>
            </a:p>
          </p:txBody>
        </p:sp>
        <p:sp>
          <p:nvSpPr>
            <p:cNvPr id="38" name="Text Box 18"/>
            <p:cNvSpPr txBox="1">
              <a:spLocks noChangeArrowheads="1"/>
            </p:cNvSpPr>
            <p:nvPr/>
          </p:nvSpPr>
          <p:spPr bwMode="auto">
            <a:xfrm>
              <a:off x="3363543" y="2900265"/>
              <a:ext cx="798234"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1000" b="1" dirty="0" smtClean="0">
                  <a:solidFill>
                    <a:srgbClr val="333333"/>
                  </a:solidFill>
                  <a:latin typeface="Arial Narrow" pitchFamily="34" charset="0"/>
                </a:rPr>
                <a:t>Assurance</a:t>
              </a:r>
              <a:br>
                <a:rPr lang="fr-FR" sz="1000" b="1" dirty="0" smtClean="0">
                  <a:solidFill>
                    <a:srgbClr val="333333"/>
                  </a:solidFill>
                  <a:latin typeface="Arial Narrow" pitchFamily="34" charset="0"/>
                </a:rPr>
              </a:br>
              <a:r>
                <a:rPr lang="fr-FR" sz="1000" b="1" dirty="0" smtClean="0">
                  <a:solidFill>
                    <a:srgbClr val="333333"/>
                  </a:solidFill>
                  <a:latin typeface="Arial Narrow" pitchFamily="34" charset="0"/>
                </a:rPr>
                <a:t>&amp; GIP</a:t>
              </a:r>
              <a:endParaRPr lang="fr-FR" sz="1000" b="1" dirty="0">
                <a:solidFill>
                  <a:srgbClr val="333333"/>
                </a:solidFill>
                <a:latin typeface="Arial Narrow" pitchFamily="34" charset="0"/>
              </a:endParaRPr>
            </a:p>
          </p:txBody>
        </p:sp>
        <p:sp>
          <p:nvSpPr>
            <p:cNvPr id="40" name="Text Box 19"/>
            <p:cNvSpPr txBox="1">
              <a:spLocks noChangeArrowheads="1"/>
            </p:cNvSpPr>
            <p:nvPr/>
          </p:nvSpPr>
          <p:spPr bwMode="auto">
            <a:xfrm>
              <a:off x="3363542" y="2151600"/>
              <a:ext cx="622300"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1050" b="1" dirty="0" smtClean="0">
                  <a:solidFill>
                    <a:srgbClr val="333333"/>
                  </a:solidFill>
                  <a:latin typeface="Arial Narrow" pitchFamily="34" charset="0"/>
                </a:rPr>
                <a:t>PF</a:t>
              </a:r>
              <a:endParaRPr lang="fr-FR" sz="1050" b="1" dirty="0">
                <a:solidFill>
                  <a:srgbClr val="333333"/>
                </a:solidFill>
                <a:latin typeface="Arial Narrow" pitchFamily="34" charset="0"/>
              </a:endParaRPr>
            </a:p>
          </p:txBody>
        </p:sp>
        <p:sp>
          <p:nvSpPr>
            <p:cNvPr id="41" name="Rectangle 9"/>
            <p:cNvSpPr>
              <a:spLocks noChangeArrowheads="1"/>
            </p:cNvSpPr>
            <p:nvPr/>
          </p:nvSpPr>
          <p:spPr bwMode="auto">
            <a:xfrm>
              <a:off x="1398212" y="1270854"/>
              <a:ext cx="864000" cy="306000"/>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p>
              <a:pPr marL="90488">
                <a:spcBef>
                  <a:spcPct val="50000"/>
                </a:spcBef>
              </a:pPr>
              <a:r>
                <a:rPr lang="fr-FR" b="1" dirty="0" smtClean="0">
                  <a:solidFill>
                    <a:srgbClr val="000000"/>
                  </a:solidFill>
                </a:rPr>
                <a:t>PNB</a:t>
              </a:r>
              <a:endParaRPr lang="en-GB" sz="1200" b="1" dirty="0">
                <a:solidFill>
                  <a:srgbClr val="000000"/>
                </a:solidFill>
              </a:endParaRPr>
            </a:p>
          </p:txBody>
        </p:sp>
        <p:sp>
          <p:nvSpPr>
            <p:cNvPr id="42" name="Freeform 10"/>
            <p:cNvSpPr>
              <a:spLocks/>
            </p:cNvSpPr>
            <p:nvPr/>
          </p:nvSpPr>
          <p:spPr bwMode="gray">
            <a:xfrm>
              <a:off x="1398213" y="1527603"/>
              <a:ext cx="2399496" cy="1819214"/>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rgbClr val="333333"/>
                </a:solidFill>
              </a:endParaRPr>
            </a:p>
          </p:txBody>
        </p:sp>
        <p:sp>
          <p:nvSpPr>
            <p:cNvPr id="43" name="Rectangle 11"/>
            <p:cNvSpPr>
              <a:spLocks noChangeArrowheads="1"/>
            </p:cNvSpPr>
            <p:nvPr/>
          </p:nvSpPr>
          <p:spPr bwMode="gray">
            <a:xfrm>
              <a:off x="1398213" y="1616930"/>
              <a:ext cx="540000" cy="249238"/>
            </a:xfrm>
            <a:prstGeom prst="rect">
              <a:avLst/>
            </a:prstGeom>
            <a:noFill/>
            <a:ln w="9525">
              <a:noFill/>
              <a:miter lim="800000"/>
              <a:headEnd/>
              <a:tailEnd/>
            </a:ln>
            <a:extLst/>
          </p:spPr>
          <p:txBody>
            <a:bodyPr lIns="36000" tIns="46800" rIns="36000" bIns="46800">
              <a:spAutoFit/>
            </a:bodyPr>
            <a:lstStyle/>
            <a:p>
              <a:r>
                <a:rPr lang="fr-FR" sz="1000" i="1" dirty="0">
                  <a:solidFill>
                    <a:srgbClr val="333333"/>
                  </a:solidFill>
                </a:rPr>
                <a:t>en </a:t>
              </a:r>
              <a:r>
                <a:rPr lang="fr-FR" sz="1000" i="1" dirty="0" smtClean="0">
                  <a:solidFill>
                    <a:srgbClr val="333333"/>
                  </a:solidFill>
                </a:rPr>
                <a:t>M€</a:t>
              </a:r>
              <a:endParaRPr lang="fr-FR" sz="1000" i="1" dirty="0">
                <a:solidFill>
                  <a:srgbClr val="333333"/>
                </a:solidFill>
              </a:endParaRPr>
            </a:p>
          </p:txBody>
        </p:sp>
        <p:pic>
          <p:nvPicPr>
            <p:cNvPr id="4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028" y="1327476"/>
              <a:ext cx="21748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AutoShape 6"/>
            <p:cNvSpPr>
              <a:spLocks noChangeArrowheads="1"/>
            </p:cNvSpPr>
            <p:nvPr/>
          </p:nvSpPr>
          <p:spPr bwMode="auto">
            <a:xfrm>
              <a:off x="2349385" y="1614693"/>
              <a:ext cx="558000" cy="209262"/>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46800" rIns="0" bIns="46800" anchor="ctr"/>
            <a:lstStyle/>
            <a:p>
              <a:pPr algn="ctr">
                <a:spcBef>
                  <a:spcPct val="50000"/>
                </a:spcBef>
              </a:pPr>
              <a:r>
                <a:rPr lang="en-GB" sz="1200" b="1" dirty="0" smtClean="0">
                  <a:solidFill>
                    <a:srgbClr val="FFFFFF"/>
                  </a:solidFill>
                  <a:latin typeface="Arial Narrow" pitchFamily="34" charset="0"/>
                </a:rPr>
                <a:t>+6,4%</a:t>
              </a:r>
              <a:endParaRPr lang="en-GB" sz="1200" b="1" dirty="0">
                <a:solidFill>
                  <a:srgbClr val="FFFFFF"/>
                </a:solidFill>
                <a:latin typeface="Arial Narrow" pitchFamily="34" charset="0"/>
              </a:endParaRPr>
            </a:p>
          </p:txBody>
        </p:sp>
        <p:sp>
          <p:nvSpPr>
            <p:cNvPr id="46" name="Text Box 18"/>
            <p:cNvSpPr txBox="1">
              <a:spLocks noChangeArrowheads="1"/>
            </p:cNvSpPr>
            <p:nvPr/>
          </p:nvSpPr>
          <p:spPr bwMode="auto">
            <a:xfrm>
              <a:off x="3363542" y="2551650"/>
              <a:ext cx="788708"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1050" b="1" dirty="0" smtClean="0">
                  <a:solidFill>
                    <a:srgbClr val="333333"/>
                  </a:solidFill>
                  <a:latin typeface="Arial Narrow" pitchFamily="34" charset="0"/>
                </a:rPr>
                <a:t>IRB</a:t>
              </a:r>
              <a:r>
                <a:rPr lang="fr-FR" sz="1050" b="1" baseline="30000" dirty="0" smtClean="0">
                  <a:solidFill>
                    <a:srgbClr val="333333"/>
                  </a:solidFill>
                  <a:latin typeface="Arial Narrow" pitchFamily="34" charset="0"/>
                </a:rPr>
                <a:t>(1)</a:t>
              </a:r>
              <a:endParaRPr lang="fr-FR" sz="1050" b="1" baseline="30000" dirty="0">
                <a:solidFill>
                  <a:srgbClr val="333333"/>
                </a:solidFill>
                <a:latin typeface="Arial Narrow" pitchFamily="34" charset="0"/>
              </a:endParaRPr>
            </a:p>
          </p:txBody>
        </p:sp>
        <p:sp>
          <p:nvSpPr>
            <p:cNvPr id="47" name="Text Box 11"/>
            <p:cNvSpPr txBox="1">
              <a:spLocks noChangeArrowheads="1"/>
            </p:cNvSpPr>
            <p:nvPr/>
          </p:nvSpPr>
          <p:spPr bwMode="auto">
            <a:xfrm>
              <a:off x="1778471" y="1728993"/>
              <a:ext cx="550448" cy="309958"/>
            </a:xfrm>
            <a:prstGeom prst="rect">
              <a:avLst/>
            </a:prstGeom>
            <a:noFill/>
            <a:ln w="9525">
              <a:noFill/>
              <a:miter lim="800000"/>
              <a:headEnd/>
              <a:tailEnd/>
            </a:ln>
          </p:spPr>
          <p:txBody>
            <a:bodyPr wrap="none" lIns="90000" tIns="46800" rIns="90000" bIns="46800">
              <a:spAutoFit/>
            </a:bodyPr>
            <a:lstStyle/>
            <a:p>
              <a:pPr algn="ctr">
                <a:spcBef>
                  <a:spcPct val="50000"/>
                </a:spcBef>
                <a:defRPr/>
              </a:pPr>
              <a:r>
                <a:rPr lang="en-GB" b="1" dirty="0" smtClean="0">
                  <a:solidFill>
                    <a:srgbClr val="333333"/>
                  </a:solidFill>
                  <a:latin typeface="Arial Narrow" pitchFamily="34" charset="0"/>
                </a:rPr>
                <a:t>8 069</a:t>
              </a:r>
              <a:endParaRPr lang="en-GB" b="1" dirty="0">
                <a:solidFill>
                  <a:srgbClr val="333333"/>
                </a:solidFill>
                <a:latin typeface="Arial Narrow" pitchFamily="34" charset="0"/>
              </a:endParaRPr>
            </a:p>
          </p:txBody>
        </p:sp>
        <p:sp>
          <p:nvSpPr>
            <p:cNvPr id="48" name="Text Box 11"/>
            <p:cNvSpPr txBox="1">
              <a:spLocks noChangeArrowheads="1"/>
            </p:cNvSpPr>
            <p:nvPr/>
          </p:nvSpPr>
          <p:spPr bwMode="auto">
            <a:xfrm>
              <a:off x="2910800" y="1670115"/>
              <a:ext cx="550448" cy="309958"/>
            </a:xfrm>
            <a:prstGeom prst="rect">
              <a:avLst/>
            </a:prstGeom>
            <a:noFill/>
            <a:ln w="9525">
              <a:noFill/>
              <a:miter lim="800000"/>
              <a:headEnd/>
              <a:tailEnd/>
            </a:ln>
          </p:spPr>
          <p:txBody>
            <a:bodyPr wrap="none" lIns="90000" tIns="46800" rIns="90000" bIns="46800">
              <a:spAutoFit/>
            </a:bodyPr>
            <a:lstStyle/>
            <a:p>
              <a:pPr algn="ctr">
                <a:spcBef>
                  <a:spcPct val="50000"/>
                </a:spcBef>
                <a:defRPr/>
              </a:pPr>
              <a:r>
                <a:rPr lang="en-GB" b="1" dirty="0" smtClean="0">
                  <a:solidFill>
                    <a:srgbClr val="333333"/>
                  </a:solidFill>
                  <a:latin typeface="Arial Narrow" pitchFamily="34" charset="0"/>
                </a:rPr>
                <a:t>8 582</a:t>
              </a:r>
              <a:endParaRPr lang="en-GB" b="1" dirty="0">
                <a:solidFill>
                  <a:srgbClr val="333333"/>
                </a:solidFill>
                <a:latin typeface="Arial Narrow" pitchFamily="34" charset="0"/>
              </a:endParaRPr>
            </a:p>
          </p:txBody>
        </p:sp>
      </p:grpSp>
      <p:graphicFrame>
        <p:nvGraphicFramePr>
          <p:cNvPr id="49" name="Object 15"/>
          <p:cNvGraphicFramePr>
            <a:graphicFrameLocks noChangeAspect="1"/>
          </p:cNvGraphicFramePr>
          <p:nvPr>
            <p:extLst>
              <p:ext uri="{D42A27DB-BD31-4B8C-83A1-F6EECF244321}">
                <p14:modId xmlns:p14="http://schemas.microsoft.com/office/powerpoint/2010/main" val="4280239149"/>
              </p:ext>
            </p:extLst>
          </p:nvPr>
        </p:nvGraphicFramePr>
        <p:xfrm>
          <a:off x="6719578" y="2165903"/>
          <a:ext cx="1530609" cy="1512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0" name="Object 14"/>
          <p:cNvGraphicFramePr>
            <a:graphicFrameLocks noChangeAspect="1"/>
          </p:cNvGraphicFramePr>
          <p:nvPr>
            <p:extLst>
              <p:ext uri="{D42A27DB-BD31-4B8C-83A1-F6EECF244321}">
                <p14:modId xmlns:p14="http://schemas.microsoft.com/office/powerpoint/2010/main" val="265785138"/>
              </p:ext>
            </p:extLst>
          </p:nvPr>
        </p:nvGraphicFramePr>
        <p:xfrm>
          <a:off x="5024785" y="1854031"/>
          <a:ext cx="2558953" cy="1620000"/>
        </p:xfrm>
        <a:graphic>
          <a:graphicData uri="http://schemas.openxmlformats.org/drawingml/2006/chart">
            <c:chart xmlns:c="http://schemas.openxmlformats.org/drawingml/2006/chart" xmlns:r="http://schemas.openxmlformats.org/officeDocument/2006/relationships" r:id="rId8"/>
          </a:graphicData>
        </a:graphic>
      </p:graphicFrame>
      <p:sp>
        <p:nvSpPr>
          <p:cNvPr id="51" name="Rectangle 10"/>
          <p:cNvSpPr>
            <a:spLocks noChangeArrowheads="1"/>
          </p:cNvSpPr>
          <p:nvPr/>
        </p:nvSpPr>
        <p:spPr bwMode="auto">
          <a:xfrm>
            <a:off x="5182656" y="1333311"/>
            <a:ext cx="2892438" cy="309958"/>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p>
            <a:pPr marL="180975"/>
            <a:r>
              <a:rPr lang="fr-FR" b="1" dirty="0">
                <a:solidFill>
                  <a:srgbClr val="000000"/>
                </a:solidFill>
              </a:rPr>
              <a:t>A</a:t>
            </a:r>
            <a:r>
              <a:rPr lang="fr-FR" b="1" dirty="0" smtClean="0">
                <a:solidFill>
                  <a:srgbClr val="000000"/>
                </a:solidFill>
              </a:rPr>
              <a:t>ctifs sous gestion</a:t>
            </a:r>
            <a:r>
              <a:rPr lang="fr-FR" b="1" baseline="30000" dirty="0" smtClean="0">
                <a:solidFill>
                  <a:srgbClr val="000000"/>
                </a:solidFill>
              </a:rPr>
              <a:t>(2)</a:t>
            </a:r>
            <a:endParaRPr lang="fr-FR" sz="1100" b="1" baseline="30000" dirty="0">
              <a:solidFill>
                <a:srgbClr val="000000"/>
              </a:solidFill>
            </a:endParaRPr>
          </a:p>
        </p:txBody>
      </p:sp>
      <p:pic>
        <p:nvPicPr>
          <p:cNvPr id="52"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7859" y="1387702"/>
            <a:ext cx="2174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Freeform 12"/>
          <p:cNvSpPr>
            <a:spLocks/>
          </p:cNvSpPr>
          <p:nvPr/>
        </p:nvSpPr>
        <p:spPr bwMode="gray">
          <a:xfrm>
            <a:off x="5182657" y="1625456"/>
            <a:ext cx="3204000" cy="1620000"/>
          </a:xfrm>
          <a:custGeom>
            <a:avLst/>
            <a:gdLst>
              <a:gd name="T0" fmla="*/ 0 w 4944"/>
              <a:gd name="T1" fmla="*/ 0 h 590"/>
              <a:gd name="T2" fmla="*/ 0 w 4944"/>
              <a:gd name="T3" fmla="*/ 2147483647 h 590"/>
              <a:gd name="T4" fmla="*/ 1011977363 w 4944"/>
              <a:gd name="T5" fmla="*/ 2147483647 h 590"/>
              <a:gd name="T6" fmla="*/ 0 60000 65536"/>
              <a:gd name="T7" fmla="*/ 0 60000 65536"/>
              <a:gd name="T8" fmla="*/ 0 60000 65536"/>
              <a:gd name="T9" fmla="*/ 0 w 4944"/>
              <a:gd name="T10" fmla="*/ 0 h 590"/>
              <a:gd name="T11" fmla="*/ 4944 w 4944"/>
              <a:gd name="T12" fmla="*/ 590 h 590"/>
            </a:gdLst>
            <a:ahLst/>
            <a:cxnLst>
              <a:cxn ang="T6">
                <a:pos x="T0" y="T1"/>
              </a:cxn>
              <a:cxn ang="T7">
                <a:pos x="T2" y="T3"/>
              </a:cxn>
              <a:cxn ang="T8">
                <a:pos x="T4" y="T5"/>
              </a:cxn>
            </a:cxnLst>
            <a:rect l="T9" t="T10" r="T11" b="T12"/>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dirty="0">
              <a:solidFill>
                <a:srgbClr val="333333"/>
              </a:solidFill>
            </a:endParaRPr>
          </a:p>
        </p:txBody>
      </p:sp>
      <p:sp>
        <p:nvSpPr>
          <p:cNvPr id="54" name="Line 5"/>
          <p:cNvSpPr>
            <a:spLocks noChangeShapeType="1"/>
          </p:cNvSpPr>
          <p:nvPr/>
        </p:nvSpPr>
        <p:spPr bwMode="auto">
          <a:xfrm flipV="1">
            <a:off x="5659101" y="1983206"/>
            <a:ext cx="1512000" cy="183613"/>
          </a:xfrm>
          <a:prstGeom prst="line">
            <a:avLst/>
          </a:prstGeom>
          <a:noFill/>
          <a:ln w="31750">
            <a:solidFill>
              <a:schemeClr val="accent1"/>
            </a:solidFill>
            <a:round/>
            <a:headEnd/>
            <a:tailEnd type="triangle" w="med" len="med"/>
          </a:ln>
        </p:spPr>
        <p:txBody>
          <a:bodyPr wrap="square" lIns="90000" tIns="46800" rIns="90000" bIns="46800">
            <a:spAutoFit/>
          </a:bodyPr>
          <a:lstStyle/>
          <a:p>
            <a:endParaRPr lang="fr-FR" dirty="0"/>
          </a:p>
        </p:txBody>
      </p:sp>
      <p:sp>
        <p:nvSpPr>
          <p:cNvPr id="55" name="Rectangle 54"/>
          <p:cNvSpPr/>
          <p:nvPr/>
        </p:nvSpPr>
        <p:spPr>
          <a:xfrm>
            <a:off x="6473423" y="1735764"/>
            <a:ext cx="684000" cy="221599"/>
          </a:xfrm>
          <a:prstGeom prst="rect">
            <a:avLst/>
          </a:prstGeom>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90000"/>
              </a:lnSpc>
              <a:spcBef>
                <a:spcPts val="200"/>
              </a:spcBef>
              <a:buClr>
                <a:srgbClr val="008D53"/>
              </a:buClr>
            </a:pPr>
            <a:r>
              <a:rPr lang="fr-FR" sz="800" b="1" kern="0" dirty="0" smtClean="0">
                <a:solidFill>
                  <a:srgbClr val="008D53"/>
                </a:solidFill>
                <a:latin typeface="+mj-lt"/>
                <a:cs typeface="Arial"/>
              </a:rPr>
              <a:t>dont : +81,2 Md€</a:t>
            </a:r>
            <a:br>
              <a:rPr lang="fr-FR" sz="800" b="1" kern="0" dirty="0" smtClean="0">
                <a:solidFill>
                  <a:srgbClr val="008D53"/>
                </a:solidFill>
                <a:latin typeface="+mj-lt"/>
                <a:cs typeface="Arial"/>
              </a:rPr>
            </a:br>
            <a:r>
              <a:rPr lang="fr-FR" sz="800" b="1" kern="0" dirty="0" smtClean="0">
                <a:solidFill>
                  <a:srgbClr val="008D53"/>
                </a:solidFill>
                <a:latin typeface="+mj-lt"/>
                <a:cs typeface="Arial"/>
              </a:rPr>
              <a:t>de collecte nette</a:t>
            </a:r>
          </a:p>
        </p:txBody>
      </p:sp>
      <p:sp>
        <p:nvSpPr>
          <p:cNvPr id="56" name="AutoShape 6"/>
          <p:cNvSpPr>
            <a:spLocks noChangeArrowheads="1"/>
          </p:cNvSpPr>
          <p:nvPr/>
        </p:nvSpPr>
        <p:spPr bwMode="auto">
          <a:xfrm>
            <a:off x="5863968" y="1702563"/>
            <a:ext cx="576000" cy="288000"/>
          </a:xfrm>
          <a:prstGeom prst="roundRect">
            <a:avLst>
              <a:gd name="adj" fmla="val 50000"/>
            </a:avLst>
          </a:prstGeom>
          <a:solidFill>
            <a:schemeClr val="accent1"/>
          </a:solidFill>
          <a:ln w="9525">
            <a:noFill/>
            <a:round/>
            <a:headEnd/>
            <a:tailEnd/>
          </a:ln>
        </p:spPr>
        <p:txBody>
          <a:bodyPr wrap="none" lIns="0" tIns="46800" rIns="0" bIns="4680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900" b="1" dirty="0" smtClean="0">
                <a:solidFill>
                  <a:schemeClr val="bg1"/>
                </a:solidFill>
                <a:latin typeface="Arial Narrow" pitchFamily="34" charset="0"/>
              </a:rPr>
              <a:t>+135 Md€</a:t>
            </a:r>
          </a:p>
        </p:txBody>
      </p:sp>
      <p:sp>
        <p:nvSpPr>
          <p:cNvPr id="57" name="Accolade fermante 56"/>
          <p:cNvSpPr/>
          <p:nvPr/>
        </p:nvSpPr>
        <p:spPr bwMode="auto">
          <a:xfrm>
            <a:off x="7461719" y="2230164"/>
            <a:ext cx="180000" cy="972000"/>
          </a:xfrm>
          <a:prstGeom prst="rightBrace">
            <a:avLst/>
          </a:prstGeom>
          <a:solidFill>
            <a:schemeClr val="bg1"/>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58" name="Text Box 18"/>
          <p:cNvSpPr txBox="1">
            <a:spLocks noChangeArrowheads="1"/>
          </p:cNvSpPr>
          <p:nvPr/>
        </p:nvSpPr>
        <p:spPr bwMode="auto">
          <a:xfrm>
            <a:off x="8033888" y="2191860"/>
            <a:ext cx="720000"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800" b="1" dirty="0" smtClean="0">
                <a:solidFill>
                  <a:srgbClr val="333333"/>
                </a:solidFill>
                <a:latin typeface="Arial Narrow" pitchFamily="34" charset="0"/>
              </a:rPr>
              <a:t>Assurance</a:t>
            </a:r>
            <a:endParaRPr lang="fr-FR" sz="800" b="1" dirty="0">
              <a:solidFill>
                <a:srgbClr val="333333"/>
              </a:solidFill>
              <a:latin typeface="Arial Narrow" pitchFamily="34" charset="0"/>
            </a:endParaRPr>
          </a:p>
        </p:txBody>
      </p:sp>
      <p:sp>
        <p:nvSpPr>
          <p:cNvPr id="59" name="Text Box 19"/>
          <p:cNvSpPr txBox="1">
            <a:spLocks noChangeArrowheads="1"/>
          </p:cNvSpPr>
          <p:nvPr/>
        </p:nvSpPr>
        <p:spPr bwMode="auto">
          <a:xfrm>
            <a:off x="8033888" y="2849085"/>
            <a:ext cx="7200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800" b="1" dirty="0" err="1" smtClean="0">
                <a:solidFill>
                  <a:srgbClr val="333333"/>
                </a:solidFill>
                <a:latin typeface="Arial Narrow" pitchFamily="34" charset="0"/>
              </a:rPr>
              <a:t>Asset</a:t>
            </a:r>
            <a:r>
              <a:rPr lang="fr-FR" sz="800" b="1" dirty="0" smtClean="0">
                <a:solidFill>
                  <a:srgbClr val="333333"/>
                </a:solidFill>
                <a:latin typeface="Arial Narrow" pitchFamily="34" charset="0"/>
              </a:rPr>
              <a:t/>
            </a:r>
            <a:br>
              <a:rPr lang="fr-FR" sz="800" b="1" dirty="0" smtClean="0">
                <a:solidFill>
                  <a:srgbClr val="333333"/>
                </a:solidFill>
                <a:latin typeface="Arial Narrow" pitchFamily="34" charset="0"/>
              </a:rPr>
            </a:br>
            <a:r>
              <a:rPr lang="fr-FR" sz="800" b="1" dirty="0" smtClean="0">
                <a:solidFill>
                  <a:srgbClr val="333333"/>
                </a:solidFill>
                <a:latin typeface="Arial Narrow" pitchFamily="34" charset="0"/>
              </a:rPr>
              <a:t>Management</a:t>
            </a:r>
            <a:endParaRPr lang="fr-FR" sz="800" b="1" dirty="0">
              <a:solidFill>
                <a:srgbClr val="333333"/>
              </a:solidFill>
              <a:latin typeface="Arial Narrow" pitchFamily="34" charset="0"/>
            </a:endParaRPr>
          </a:p>
        </p:txBody>
      </p:sp>
      <p:sp>
        <p:nvSpPr>
          <p:cNvPr id="60" name="Text Box 20"/>
          <p:cNvSpPr txBox="1">
            <a:spLocks noChangeArrowheads="1"/>
          </p:cNvSpPr>
          <p:nvPr/>
        </p:nvSpPr>
        <p:spPr bwMode="auto">
          <a:xfrm>
            <a:off x="8033888" y="2509307"/>
            <a:ext cx="72000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800" b="1" dirty="0" err="1" smtClean="0">
                <a:solidFill>
                  <a:srgbClr val="333333"/>
                </a:solidFill>
                <a:latin typeface="Arial Narrow" pitchFamily="34" charset="0"/>
              </a:rPr>
              <a:t>Wealth</a:t>
            </a:r>
            <a:r>
              <a:rPr lang="fr-FR" sz="800" b="1" dirty="0">
                <a:solidFill>
                  <a:srgbClr val="333333"/>
                </a:solidFill>
                <a:latin typeface="Arial Narrow" pitchFamily="34" charset="0"/>
              </a:rPr>
              <a:t/>
            </a:r>
            <a:br>
              <a:rPr lang="fr-FR" sz="800" b="1" dirty="0">
                <a:solidFill>
                  <a:srgbClr val="333333"/>
                </a:solidFill>
                <a:latin typeface="Arial Narrow" pitchFamily="34" charset="0"/>
              </a:rPr>
            </a:br>
            <a:r>
              <a:rPr lang="fr-FR" sz="800" b="1" dirty="0" smtClean="0">
                <a:solidFill>
                  <a:srgbClr val="333333"/>
                </a:solidFill>
                <a:latin typeface="Arial Narrow" pitchFamily="34" charset="0"/>
              </a:rPr>
              <a:t>Management</a:t>
            </a:r>
            <a:endParaRPr lang="fr-FR" sz="800" b="1" dirty="0">
              <a:solidFill>
                <a:srgbClr val="333333"/>
              </a:solidFill>
              <a:latin typeface="Arial Narrow" pitchFamily="34" charset="0"/>
            </a:endParaRPr>
          </a:p>
        </p:txBody>
      </p:sp>
      <p:sp>
        <p:nvSpPr>
          <p:cNvPr id="73" name="Text Box 18"/>
          <p:cNvSpPr txBox="1">
            <a:spLocks noChangeArrowheads="1"/>
          </p:cNvSpPr>
          <p:nvPr/>
        </p:nvSpPr>
        <p:spPr bwMode="auto">
          <a:xfrm>
            <a:off x="8033888" y="2345159"/>
            <a:ext cx="720000"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50000"/>
              </a:spcBef>
            </a:pPr>
            <a:r>
              <a:rPr lang="fr-FR" sz="800" b="1" dirty="0" smtClean="0">
                <a:solidFill>
                  <a:srgbClr val="333333"/>
                </a:solidFill>
                <a:latin typeface="Arial Narrow" pitchFamily="34" charset="0"/>
              </a:rPr>
              <a:t>Real </a:t>
            </a:r>
            <a:r>
              <a:rPr lang="fr-FR" sz="800" b="1" dirty="0" err="1" smtClean="0">
                <a:solidFill>
                  <a:srgbClr val="333333"/>
                </a:solidFill>
                <a:latin typeface="Arial Narrow" pitchFamily="34" charset="0"/>
              </a:rPr>
              <a:t>Estate</a:t>
            </a:r>
            <a:endParaRPr lang="fr-FR" sz="800" b="1" dirty="0">
              <a:solidFill>
                <a:srgbClr val="333333"/>
              </a:solidFill>
              <a:latin typeface="Arial Narrow" pitchFamily="34" charset="0"/>
            </a:endParaRPr>
          </a:p>
        </p:txBody>
      </p:sp>
      <p:sp>
        <p:nvSpPr>
          <p:cNvPr id="74" name="Text Box 30"/>
          <p:cNvSpPr txBox="1">
            <a:spLocks noChangeArrowheads="1"/>
          </p:cNvSpPr>
          <p:nvPr/>
        </p:nvSpPr>
        <p:spPr bwMode="auto">
          <a:xfrm>
            <a:off x="7491559" y="1772260"/>
            <a:ext cx="782897" cy="3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fr-FR" sz="900" b="1" dirty="0" smtClean="0">
                <a:solidFill>
                  <a:srgbClr val="333333"/>
                </a:solidFill>
                <a:latin typeface="Arial Narrow" pitchFamily="34" charset="0"/>
              </a:rPr>
              <a:t>Au</a:t>
            </a:r>
            <a:br>
              <a:rPr lang="fr-FR" sz="900" b="1" dirty="0" smtClean="0">
                <a:solidFill>
                  <a:srgbClr val="333333"/>
                </a:solidFill>
                <a:latin typeface="Arial Narrow" pitchFamily="34" charset="0"/>
              </a:rPr>
            </a:br>
            <a:r>
              <a:rPr lang="fr-FR" sz="900" b="1" dirty="0" smtClean="0">
                <a:solidFill>
                  <a:srgbClr val="333333"/>
                </a:solidFill>
                <a:latin typeface="Arial Narrow" pitchFamily="34" charset="0"/>
              </a:rPr>
              <a:t>30.06.19</a:t>
            </a:r>
            <a:endParaRPr lang="fr-FR" sz="900" b="1" dirty="0">
              <a:solidFill>
                <a:srgbClr val="333333"/>
              </a:solidFill>
              <a:latin typeface="Arial Narrow" pitchFamily="34" charset="0"/>
            </a:endParaRPr>
          </a:p>
        </p:txBody>
      </p:sp>
      <p:sp>
        <p:nvSpPr>
          <p:cNvPr id="75" name="Rectangle 23"/>
          <p:cNvSpPr>
            <a:spLocks noChangeArrowheads="1"/>
          </p:cNvSpPr>
          <p:nvPr/>
        </p:nvSpPr>
        <p:spPr bwMode="gray">
          <a:xfrm>
            <a:off x="5194446" y="1655136"/>
            <a:ext cx="540000" cy="233014"/>
          </a:xfrm>
          <a:prstGeom prst="rect">
            <a:avLst/>
          </a:prstGeom>
          <a:noFill/>
          <a:ln w="9525">
            <a:noFill/>
            <a:miter lim="800000"/>
            <a:headEnd/>
            <a:tailEnd/>
          </a:ln>
          <a:extLst/>
        </p:spPr>
        <p:txBody>
          <a:bodyPr lIns="36000" tIns="46800" rIns="36000" bIns="46800">
            <a:spAutoFit/>
          </a:bodyPr>
          <a:lstStyle/>
          <a:p>
            <a:r>
              <a:rPr lang="fr-FR" sz="900" i="1" dirty="0">
                <a:solidFill>
                  <a:srgbClr val="333333"/>
                </a:solidFill>
              </a:rPr>
              <a:t>en Md€</a:t>
            </a:r>
          </a:p>
        </p:txBody>
      </p:sp>
      <p:pic>
        <p:nvPicPr>
          <p:cNvPr id="6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682" y="4433500"/>
            <a:ext cx="38766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88630">
            <a:off x="401850" y="4851079"/>
            <a:ext cx="586740" cy="19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9627" y="5188364"/>
            <a:ext cx="519779" cy="32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4" descr="Résultat de recherche d'images pour &quot;global finance world's best private banks awards 2019&quot;">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64048" y="4796303"/>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83873" y="5468776"/>
            <a:ext cx="1001394" cy="20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877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
          <p:cNvSpPr>
            <a:spLocks noGrp="1" noChangeArrowheads="1"/>
          </p:cNvSpPr>
          <p:nvPr>
            <p:ph type="title"/>
          </p:nvPr>
        </p:nvSpPr>
        <p:spPr bwMode="gray">
          <a:xfrm>
            <a:off x="664237" y="97879"/>
            <a:ext cx="7986899" cy="828675"/>
          </a:xfrm>
        </p:spPr>
        <p:txBody>
          <a:bodyPr lIns="72000"/>
          <a:lstStyle/>
          <a:p>
            <a:pPr eaLnBrk="1" hangingPunct="1"/>
            <a:r>
              <a:rPr lang="en-GB" dirty="0" smtClean="0">
                <a:solidFill>
                  <a:srgbClr val="000000"/>
                </a:solidFill>
              </a:rPr>
              <a:t>International Financial Services</a:t>
            </a:r>
            <a:r>
              <a:rPr lang="en-GB" dirty="0" smtClean="0">
                <a:solidFill>
                  <a:schemeClr val="tx2"/>
                </a:solidFill>
              </a:rPr>
              <a:t/>
            </a:r>
            <a:br>
              <a:rPr lang="en-GB" dirty="0" smtClean="0">
                <a:solidFill>
                  <a:schemeClr val="tx2"/>
                </a:solidFill>
              </a:rPr>
            </a:br>
            <a:r>
              <a:rPr lang="en-GB" dirty="0" err="1" smtClean="0">
                <a:solidFill>
                  <a:schemeClr val="tx2"/>
                </a:solidFill>
              </a:rPr>
              <a:t>Améliorer</a:t>
            </a:r>
            <a:r>
              <a:rPr lang="en-GB" dirty="0" smtClean="0">
                <a:solidFill>
                  <a:schemeClr val="tx2"/>
                </a:solidFill>
              </a:rPr>
              <a:t> </a:t>
            </a:r>
            <a:r>
              <a:rPr lang="en-GB" dirty="0" err="1" smtClean="0">
                <a:solidFill>
                  <a:schemeClr val="tx2"/>
                </a:solidFill>
              </a:rPr>
              <a:t>l’efficacité</a:t>
            </a:r>
            <a:r>
              <a:rPr lang="en-GB" dirty="0" smtClean="0">
                <a:solidFill>
                  <a:schemeClr val="tx2"/>
                </a:solidFill>
              </a:rPr>
              <a:t> </a:t>
            </a:r>
            <a:r>
              <a:rPr lang="en-GB" dirty="0" err="1" smtClean="0">
                <a:solidFill>
                  <a:schemeClr val="tx2"/>
                </a:solidFill>
              </a:rPr>
              <a:t>opérationnelle</a:t>
            </a:r>
            <a:endParaRPr lang="en-GB" dirty="0">
              <a:solidFill>
                <a:schemeClr val="tx2"/>
              </a:solidFill>
            </a:endParaRPr>
          </a:p>
        </p:txBody>
      </p:sp>
      <p:sp>
        <p:nvSpPr>
          <p:cNvPr id="20" name="Rectangle à coins arrondis 19"/>
          <p:cNvSpPr/>
          <p:nvPr/>
        </p:nvSpPr>
        <p:spPr bwMode="auto">
          <a:xfrm>
            <a:off x="303119" y="1554318"/>
            <a:ext cx="5278532" cy="4434656"/>
          </a:xfrm>
          <a:prstGeom prst="roundRect">
            <a:avLst>
              <a:gd name="adj" fmla="val 8006"/>
            </a:avLst>
          </a:prstGeom>
          <a:noFill/>
          <a:ln w="25400">
            <a:solidFill>
              <a:schemeClr val="accent2"/>
            </a:solidFill>
          </a:ln>
          <a:extLst/>
        </p:spPr>
        <p:txBody>
          <a:bodyPr wrap="square" lIns="0" tIns="0" rIns="0" bIns="0" numCol="1" spcCol="0" rtlCol="0" anchor="t" anchorCtr="0">
            <a:noAutofit/>
          </a:bodyPr>
          <a:lstStyle/>
          <a:p>
            <a:pPr algn="ctr"/>
            <a:endParaRPr lang="fr-FR" sz="1400" b="1" dirty="0" smtClean="0">
              <a:solidFill>
                <a:schemeClr val="bg1"/>
              </a:solidFill>
              <a:latin typeface="Arial"/>
              <a:cs typeface="Arial"/>
              <a:sym typeface="Arial"/>
            </a:endParaRPr>
          </a:p>
        </p:txBody>
      </p:sp>
      <p:sp>
        <p:nvSpPr>
          <p:cNvPr id="27" name="Rectangle 26"/>
          <p:cNvSpPr/>
          <p:nvPr/>
        </p:nvSpPr>
        <p:spPr>
          <a:xfrm>
            <a:off x="309561" y="1849379"/>
            <a:ext cx="5272089" cy="3441968"/>
          </a:xfrm>
          <a:prstGeom prst="rect">
            <a:avLst/>
          </a:prstGeom>
        </p:spPr>
        <p:txBody>
          <a:bodyPr wrap="square">
            <a:spAutoFit/>
          </a:bodyPr>
          <a:lstStyle/>
          <a:p>
            <a:pPr marL="216000" lvl="1" indent="-216000">
              <a:spcBef>
                <a:spcPts val="600"/>
              </a:spcBef>
              <a:buClr>
                <a:srgbClr val="008D53"/>
              </a:buClr>
              <a:buFont typeface="Arial" panose="020B0604020202020204" pitchFamily="34" charset="0"/>
              <a:buChar char="►"/>
            </a:pPr>
            <a:r>
              <a:rPr lang="en-US" b="1" dirty="0" smtClean="0">
                <a:solidFill>
                  <a:srgbClr val="000000"/>
                </a:solidFill>
              </a:rPr>
              <a:t>Industrialiser &amp; </a:t>
            </a:r>
            <a:r>
              <a:rPr lang="en-US" b="1" dirty="0" err="1" smtClean="0">
                <a:solidFill>
                  <a:srgbClr val="000000"/>
                </a:solidFill>
              </a:rPr>
              <a:t>mutualiser</a:t>
            </a:r>
            <a:r>
              <a:rPr lang="en-US" b="1" dirty="0" smtClean="0">
                <a:solidFill>
                  <a:srgbClr val="000000"/>
                </a:solidFill>
              </a:rPr>
              <a:t> les </a:t>
            </a:r>
            <a:r>
              <a:rPr lang="en-US" b="1" dirty="0" err="1" smtClean="0">
                <a:solidFill>
                  <a:srgbClr val="000000"/>
                </a:solidFill>
              </a:rPr>
              <a:t>processus</a:t>
            </a:r>
            <a:r>
              <a:rPr lang="en-US" b="1" dirty="0" smtClean="0">
                <a:solidFill>
                  <a:srgbClr val="000000"/>
                </a:solidFill>
              </a:rPr>
              <a:t> </a:t>
            </a:r>
            <a:r>
              <a:rPr lang="en-US" b="1" dirty="0" err="1" smtClean="0">
                <a:solidFill>
                  <a:srgbClr val="000000"/>
                </a:solidFill>
              </a:rPr>
              <a:t>dans</a:t>
            </a:r>
            <a:r>
              <a:rPr lang="en-US" b="1" dirty="0" smtClean="0">
                <a:solidFill>
                  <a:srgbClr val="000000"/>
                </a:solidFill>
              </a:rPr>
              <a:t> </a:t>
            </a:r>
            <a:r>
              <a:rPr lang="en-US" b="1" dirty="0" err="1" smtClean="0">
                <a:solidFill>
                  <a:srgbClr val="000000"/>
                </a:solidFill>
              </a:rPr>
              <a:t>tous</a:t>
            </a:r>
            <a:r>
              <a:rPr lang="en-US" b="1" dirty="0" smtClean="0">
                <a:solidFill>
                  <a:srgbClr val="000000"/>
                </a:solidFill>
              </a:rPr>
              <a:t/>
            </a:r>
            <a:br>
              <a:rPr lang="en-US" b="1" dirty="0" smtClean="0">
                <a:solidFill>
                  <a:srgbClr val="000000"/>
                </a:solidFill>
              </a:rPr>
            </a:br>
            <a:r>
              <a:rPr lang="en-US" b="1" dirty="0" smtClean="0">
                <a:solidFill>
                  <a:srgbClr val="000000"/>
                </a:solidFill>
              </a:rPr>
              <a:t>les métiers</a:t>
            </a:r>
          </a:p>
          <a:p>
            <a:pPr marL="177800" lvl="1" eaLnBrk="0" hangingPunct="0">
              <a:spcBef>
                <a:spcPts val="400"/>
              </a:spcBef>
              <a:buClr>
                <a:srgbClr val="FF8601"/>
              </a:buClr>
              <a:buSzPct val="80000"/>
            </a:pPr>
            <a:endParaRPr lang="en-US" sz="600" dirty="0" smtClean="0">
              <a:solidFill>
                <a:schemeClr val="tx2"/>
              </a:solidFill>
            </a:endParaRPr>
          </a:p>
          <a:p>
            <a:pPr marL="177800" lvl="1" eaLnBrk="0" hangingPunct="0">
              <a:spcBef>
                <a:spcPts val="400"/>
              </a:spcBef>
              <a:buClr>
                <a:srgbClr val="FF8601"/>
              </a:buClr>
              <a:buSzPct val="80000"/>
            </a:pPr>
            <a:endParaRPr lang="en-US" sz="600" dirty="0">
              <a:solidFill>
                <a:schemeClr val="tx2"/>
              </a:solidFill>
            </a:endParaRPr>
          </a:p>
          <a:p>
            <a:pPr marL="216000" lvl="1" indent="-216000" eaLnBrk="0" hangingPunct="0">
              <a:spcBef>
                <a:spcPts val="600"/>
              </a:spcBef>
              <a:buClr>
                <a:srgbClr val="008D53"/>
              </a:buClr>
              <a:buSzPct val="100000"/>
              <a:buFont typeface="Arial" panose="020B0604020202020204" pitchFamily="34" charset="0"/>
              <a:buChar char="►"/>
            </a:pPr>
            <a:r>
              <a:rPr lang="en-US" b="1" dirty="0" err="1" smtClean="0">
                <a:solidFill>
                  <a:schemeClr val="tx2"/>
                </a:solidFill>
              </a:rPr>
              <a:t>Rationaliser</a:t>
            </a:r>
            <a:r>
              <a:rPr lang="en-US" b="1" dirty="0" smtClean="0">
                <a:solidFill>
                  <a:schemeClr val="tx2"/>
                </a:solidFill>
              </a:rPr>
              <a:t> </a:t>
            </a:r>
            <a:r>
              <a:rPr lang="en-US" b="1" dirty="0" err="1" smtClean="0">
                <a:solidFill>
                  <a:schemeClr val="tx2"/>
                </a:solidFill>
              </a:rPr>
              <a:t>l’offre</a:t>
            </a:r>
            <a:r>
              <a:rPr lang="en-US" b="1" dirty="0" smtClean="0">
                <a:solidFill>
                  <a:schemeClr val="tx2"/>
                </a:solidFill>
              </a:rPr>
              <a:t> </a:t>
            </a:r>
            <a:r>
              <a:rPr lang="en-US" b="1" dirty="0" err="1" smtClean="0">
                <a:solidFill>
                  <a:schemeClr val="tx2"/>
                </a:solidFill>
              </a:rPr>
              <a:t>produits</a:t>
            </a:r>
            <a:r>
              <a:rPr lang="en-US" b="1" dirty="0" smtClean="0">
                <a:solidFill>
                  <a:schemeClr val="tx2"/>
                </a:solidFill>
              </a:rPr>
              <a:t> (Asset Management, Assurance)</a:t>
            </a:r>
          </a:p>
          <a:p>
            <a:pPr marL="635000" lvl="2" eaLnBrk="0" hangingPunct="0">
              <a:spcBef>
                <a:spcPts val="400"/>
              </a:spcBef>
              <a:buClr>
                <a:srgbClr val="FF8601"/>
              </a:buClr>
              <a:buSzPct val="80000"/>
            </a:pPr>
            <a:endParaRPr lang="en-US" sz="600" dirty="0" smtClean="0">
              <a:solidFill>
                <a:schemeClr val="tx2"/>
              </a:solidFill>
            </a:endParaRPr>
          </a:p>
          <a:p>
            <a:pPr marL="635000" lvl="2" eaLnBrk="0" hangingPunct="0">
              <a:spcBef>
                <a:spcPts val="400"/>
              </a:spcBef>
              <a:buClr>
                <a:srgbClr val="FF8601"/>
              </a:buClr>
              <a:buSzPct val="80000"/>
            </a:pPr>
            <a:endParaRPr lang="en-US" sz="600" dirty="0">
              <a:solidFill>
                <a:schemeClr val="tx2"/>
              </a:solidFill>
            </a:endParaRPr>
          </a:p>
          <a:p>
            <a:pPr marL="216000" lvl="1" indent="-216000">
              <a:spcBef>
                <a:spcPts val="600"/>
              </a:spcBef>
              <a:buClr>
                <a:srgbClr val="008D53"/>
              </a:buClr>
              <a:buFont typeface="Arial" panose="020B0604020202020204" pitchFamily="34" charset="0"/>
              <a:buChar char="►"/>
            </a:pPr>
            <a:r>
              <a:rPr lang="en-US" b="1" dirty="0" err="1" smtClean="0">
                <a:solidFill>
                  <a:srgbClr val="000000"/>
                </a:solidFill>
              </a:rPr>
              <a:t>Mettre</a:t>
            </a:r>
            <a:r>
              <a:rPr lang="en-US" b="1" dirty="0" smtClean="0">
                <a:solidFill>
                  <a:srgbClr val="000000"/>
                </a:solidFill>
              </a:rPr>
              <a:t> </a:t>
            </a:r>
            <a:r>
              <a:rPr lang="en-US" b="1" dirty="0" err="1" smtClean="0">
                <a:solidFill>
                  <a:srgbClr val="000000"/>
                </a:solidFill>
              </a:rPr>
              <a:t>en</a:t>
            </a:r>
            <a:r>
              <a:rPr lang="en-US" b="1" dirty="0" smtClean="0">
                <a:solidFill>
                  <a:srgbClr val="000000"/>
                </a:solidFill>
              </a:rPr>
              <a:t> oeuvre des initiatives </a:t>
            </a:r>
            <a:r>
              <a:rPr lang="en-US" b="1" dirty="0" err="1" smtClean="0">
                <a:solidFill>
                  <a:srgbClr val="000000"/>
                </a:solidFill>
              </a:rPr>
              <a:t>digitales</a:t>
            </a:r>
            <a:r>
              <a:rPr lang="en-US" b="1" dirty="0" smtClean="0">
                <a:solidFill>
                  <a:srgbClr val="000000"/>
                </a:solidFill>
              </a:rPr>
              <a:t> </a:t>
            </a:r>
            <a:r>
              <a:rPr lang="en-US" b="1" dirty="0" err="1" smtClean="0">
                <a:solidFill>
                  <a:srgbClr val="000000"/>
                </a:solidFill>
              </a:rPr>
              <a:t>spécifiques</a:t>
            </a:r>
            <a:r>
              <a:rPr lang="en-US" b="1" dirty="0" smtClean="0">
                <a:solidFill>
                  <a:srgbClr val="000000"/>
                </a:solidFill>
              </a:rPr>
              <a:t> à </a:t>
            </a:r>
            <a:r>
              <a:rPr lang="en-US" b="1" dirty="0" err="1" smtClean="0">
                <a:solidFill>
                  <a:srgbClr val="000000"/>
                </a:solidFill>
              </a:rPr>
              <a:t>chacun</a:t>
            </a:r>
            <a:r>
              <a:rPr lang="en-US" b="1" dirty="0" smtClean="0">
                <a:solidFill>
                  <a:srgbClr val="000000"/>
                </a:solidFill>
              </a:rPr>
              <a:t> des métiers (distribution et acquisitions clients, </a:t>
            </a:r>
            <a:r>
              <a:rPr lang="en-US" b="1" dirty="0" err="1" smtClean="0">
                <a:solidFill>
                  <a:srgbClr val="000000"/>
                </a:solidFill>
              </a:rPr>
              <a:t>gestion</a:t>
            </a:r>
            <a:r>
              <a:rPr lang="en-US" b="1" dirty="0" smtClean="0">
                <a:solidFill>
                  <a:srgbClr val="000000"/>
                </a:solidFill>
              </a:rPr>
              <a:t> du cycle de vie des </a:t>
            </a:r>
            <a:r>
              <a:rPr lang="en-US" b="1" dirty="0" err="1" smtClean="0">
                <a:solidFill>
                  <a:srgbClr val="000000"/>
                </a:solidFill>
              </a:rPr>
              <a:t>produits</a:t>
            </a:r>
            <a:r>
              <a:rPr lang="en-US" b="1" dirty="0" smtClean="0">
                <a:solidFill>
                  <a:srgbClr val="000000"/>
                </a:solidFill>
              </a:rPr>
              <a:t> </a:t>
            </a:r>
            <a:r>
              <a:rPr lang="en-US" b="1" i="1" dirty="0" smtClean="0">
                <a:solidFill>
                  <a:srgbClr val="000000"/>
                </a:solidFill>
              </a:rPr>
              <a:t>full digital</a:t>
            </a:r>
            <a:r>
              <a:rPr lang="en-US" b="1" dirty="0" smtClean="0">
                <a:solidFill>
                  <a:srgbClr val="000000"/>
                </a:solidFill>
              </a:rPr>
              <a:t> …)</a:t>
            </a:r>
          </a:p>
          <a:p>
            <a:pPr marL="216000" lvl="1" indent="-216000">
              <a:spcBef>
                <a:spcPts val="600"/>
              </a:spcBef>
              <a:buClr>
                <a:srgbClr val="008D53"/>
              </a:buClr>
              <a:buFont typeface="Arial" panose="020B0604020202020204" pitchFamily="34" charset="0"/>
              <a:buChar char="►"/>
            </a:pPr>
            <a:endParaRPr lang="en-GB" sz="600" dirty="0" smtClean="0">
              <a:solidFill>
                <a:schemeClr val="tx2"/>
              </a:solidFill>
            </a:endParaRPr>
          </a:p>
          <a:p>
            <a:pPr marL="216000" lvl="1" indent="-216000">
              <a:spcBef>
                <a:spcPts val="600"/>
              </a:spcBef>
              <a:buClr>
                <a:srgbClr val="008D53"/>
              </a:buClr>
              <a:buFont typeface="Arial" panose="020B0604020202020204" pitchFamily="34" charset="0"/>
              <a:buChar char="►"/>
            </a:pPr>
            <a:endParaRPr lang="en-GB" sz="600" dirty="0">
              <a:solidFill>
                <a:schemeClr val="tx2"/>
              </a:solidFill>
            </a:endParaRPr>
          </a:p>
          <a:p>
            <a:pPr marL="216000" lvl="1" indent="-216000">
              <a:spcBef>
                <a:spcPts val="600"/>
              </a:spcBef>
              <a:buClr>
                <a:srgbClr val="008D53"/>
              </a:buClr>
              <a:buFont typeface="Arial" panose="020B0604020202020204" pitchFamily="34" charset="0"/>
              <a:buChar char="►"/>
            </a:pPr>
            <a:r>
              <a:rPr lang="en-US" b="1" dirty="0" smtClean="0">
                <a:solidFill>
                  <a:srgbClr val="000000"/>
                </a:solidFill>
              </a:rPr>
              <a:t>Amplifier les </a:t>
            </a:r>
            <a:r>
              <a:rPr lang="en-US" b="1" dirty="0" err="1" smtClean="0">
                <a:solidFill>
                  <a:srgbClr val="000000"/>
                </a:solidFill>
              </a:rPr>
              <a:t>mesures</a:t>
            </a:r>
            <a:r>
              <a:rPr lang="en-US" b="1" dirty="0" smtClean="0">
                <a:solidFill>
                  <a:srgbClr val="000000"/>
                </a:solidFill>
              </a:rPr>
              <a:t> de </a:t>
            </a:r>
            <a:r>
              <a:rPr lang="en-US" b="1" dirty="0" err="1" smtClean="0">
                <a:solidFill>
                  <a:srgbClr val="000000"/>
                </a:solidFill>
              </a:rPr>
              <a:t>réduction</a:t>
            </a:r>
            <a:r>
              <a:rPr lang="en-US" b="1" dirty="0" smtClean="0">
                <a:solidFill>
                  <a:srgbClr val="000000"/>
                </a:solidFill>
              </a:rPr>
              <a:t> des </a:t>
            </a:r>
            <a:r>
              <a:rPr lang="en-US" b="1" dirty="0" err="1" smtClean="0">
                <a:solidFill>
                  <a:srgbClr val="000000"/>
                </a:solidFill>
              </a:rPr>
              <a:t>coûts</a:t>
            </a:r>
            <a:r>
              <a:rPr lang="en-US" b="1" dirty="0" smtClean="0">
                <a:solidFill>
                  <a:srgbClr val="000000"/>
                </a:solidFill>
              </a:rPr>
              <a:t> </a:t>
            </a:r>
          </a:p>
          <a:p>
            <a:pPr marL="449263" lvl="1" indent="-271463" eaLnBrk="0" hangingPunct="0">
              <a:spcBef>
                <a:spcPts val="400"/>
              </a:spcBef>
              <a:buClr>
                <a:srgbClr val="FF8601"/>
              </a:buClr>
              <a:buSzPct val="80000"/>
              <a:buFont typeface="Wingdings" panose="05000000000000000000" pitchFamily="2" charset="2"/>
              <a:buChar char="n"/>
            </a:pPr>
            <a:r>
              <a:rPr lang="en-GB" dirty="0" err="1" smtClean="0">
                <a:solidFill>
                  <a:schemeClr val="tx2"/>
                </a:solidFill>
              </a:rPr>
              <a:t>Mesures</a:t>
            </a:r>
            <a:r>
              <a:rPr lang="en-GB" dirty="0" smtClean="0">
                <a:solidFill>
                  <a:schemeClr val="tx2"/>
                </a:solidFill>
              </a:rPr>
              <a:t> </a:t>
            </a:r>
            <a:r>
              <a:rPr lang="en-GB" dirty="0" err="1" smtClean="0">
                <a:solidFill>
                  <a:schemeClr val="tx2"/>
                </a:solidFill>
              </a:rPr>
              <a:t>additionnelles</a:t>
            </a:r>
            <a:r>
              <a:rPr lang="en-GB" dirty="0" smtClean="0">
                <a:solidFill>
                  <a:schemeClr val="tx2"/>
                </a:solidFill>
              </a:rPr>
              <a:t> </a:t>
            </a:r>
            <a:r>
              <a:rPr lang="en-GB" dirty="0" err="1" smtClean="0">
                <a:solidFill>
                  <a:schemeClr val="tx2"/>
                </a:solidFill>
              </a:rPr>
              <a:t>d’adaptation</a:t>
            </a:r>
            <a:r>
              <a:rPr lang="en-GB" dirty="0" smtClean="0">
                <a:solidFill>
                  <a:schemeClr val="tx2"/>
                </a:solidFill>
              </a:rPr>
              <a:t> </a:t>
            </a:r>
            <a:r>
              <a:rPr lang="en-GB" dirty="0" err="1" smtClean="0">
                <a:solidFill>
                  <a:schemeClr val="tx2"/>
                </a:solidFill>
              </a:rPr>
              <a:t>dans</a:t>
            </a:r>
            <a:r>
              <a:rPr lang="en-GB" dirty="0" smtClean="0">
                <a:solidFill>
                  <a:schemeClr val="tx2"/>
                </a:solidFill>
              </a:rPr>
              <a:t> </a:t>
            </a:r>
            <a:r>
              <a:rPr lang="en-GB" dirty="0" err="1" smtClean="0">
                <a:solidFill>
                  <a:schemeClr val="tx2"/>
                </a:solidFill>
              </a:rPr>
              <a:t>l’Asset</a:t>
            </a:r>
            <a:r>
              <a:rPr lang="en-GB" dirty="0" smtClean="0">
                <a:solidFill>
                  <a:schemeClr val="tx2"/>
                </a:solidFill>
              </a:rPr>
              <a:t> Management</a:t>
            </a:r>
            <a:endParaRPr lang="en-US" dirty="0">
              <a:solidFill>
                <a:schemeClr val="tx2"/>
              </a:solidFill>
            </a:endParaRPr>
          </a:p>
        </p:txBody>
      </p:sp>
      <p:sp>
        <p:nvSpPr>
          <p:cNvPr id="48" name="Rectangle 47"/>
          <p:cNvSpPr/>
          <p:nvPr/>
        </p:nvSpPr>
        <p:spPr>
          <a:xfrm>
            <a:off x="5952409" y="5429250"/>
            <a:ext cx="2934416" cy="540000"/>
          </a:xfrm>
          <a:prstGeom prst="rect">
            <a:avLst/>
          </a:prstGeom>
          <a:noFill/>
          <a:ln w="19050">
            <a:solidFill>
              <a:schemeClr val="accent1"/>
            </a:solidFill>
          </a:ln>
        </p:spPr>
        <p:txBody>
          <a:bodyPr wrap="square" tIns="0" bIns="0" anchor="ctr">
            <a:noAutofit/>
          </a:bodyPr>
          <a:lstStyle/>
          <a:p>
            <a:pPr>
              <a:lnSpc>
                <a:spcPts val="1440"/>
              </a:lnSpc>
              <a:spcBef>
                <a:spcPts val="0"/>
              </a:spcBef>
              <a:buClr>
                <a:schemeClr val="tx2"/>
              </a:buClr>
              <a:buSzPct val="110000"/>
            </a:pPr>
            <a:r>
              <a:rPr lang="en-GB" sz="1300" b="1" dirty="0">
                <a:solidFill>
                  <a:schemeClr val="accent1"/>
                </a:solidFill>
                <a:ea typeface="KaiTi" panose="02010609060101010101" pitchFamily="49" charset="-122"/>
                <a:sym typeface="Wingdings" panose="05000000000000000000" pitchFamily="2" charset="2"/>
              </a:rPr>
              <a:t> </a:t>
            </a:r>
            <a:r>
              <a:rPr lang="en-GB" sz="1300" b="1" dirty="0" smtClean="0">
                <a:solidFill>
                  <a:schemeClr val="accent1"/>
                </a:solidFill>
                <a:ea typeface="KaiTi" panose="02010609060101010101" pitchFamily="49" charset="-122"/>
                <a:sym typeface="Wingdings" panose="05000000000000000000" pitchFamily="2" charset="2"/>
              </a:rPr>
              <a:t>     </a:t>
            </a:r>
            <a:r>
              <a:rPr lang="en-GB" sz="1300" b="1" dirty="0" err="1" smtClean="0">
                <a:solidFill>
                  <a:schemeClr val="accent1"/>
                </a:solidFill>
                <a:ea typeface="KaiTi" panose="02010609060101010101" pitchFamily="49" charset="-122"/>
                <a:sym typeface="Wingdings" panose="05000000000000000000" pitchFamily="2" charset="2"/>
              </a:rPr>
              <a:t>Effet</a:t>
            </a:r>
            <a:r>
              <a:rPr lang="en-GB" sz="1300" b="1" dirty="0" smtClean="0">
                <a:solidFill>
                  <a:schemeClr val="accent1"/>
                </a:solidFill>
                <a:ea typeface="KaiTi" panose="02010609060101010101" pitchFamily="49" charset="-122"/>
                <a:sym typeface="Wingdings" panose="05000000000000000000" pitchFamily="2" charset="2"/>
              </a:rPr>
              <a:t> de </a:t>
            </a:r>
            <a:r>
              <a:rPr lang="en-GB" sz="1300" b="1" dirty="0" err="1" smtClean="0">
                <a:solidFill>
                  <a:schemeClr val="accent1"/>
                </a:solidFill>
                <a:ea typeface="KaiTi" panose="02010609060101010101" pitchFamily="49" charset="-122"/>
                <a:sym typeface="Wingdings" panose="05000000000000000000" pitchFamily="2" charset="2"/>
              </a:rPr>
              <a:t>ciseau</a:t>
            </a:r>
            <a:r>
              <a:rPr lang="en-GB" sz="1300" b="1" dirty="0" smtClean="0">
                <a:solidFill>
                  <a:schemeClr val="accent1"/>
                </a:solidFill>
                <a:ea typeface="KaiTi" panose="02010609060101010101" pitchFamily="49" charset="-122"/>
                <a:sym typeface="Wingdings" panose="05000000000000000000" pitchFamily="2" charset="2"/>
              </a:rPr>
              <a:t> </a:t>
            </a:r>
            <a:r>
              <a:rPr lang="en-GB" sz="1300" b="1" dirty="0" err="1" smtClean="0">
                <a:solidFill>
                  <a:schemeClr val="accent1"/>
                </a:solidFill>
                <a:ea typeface="KaiTi" panose="02010609060101010101" pitchFamily="49" charset="-122"/>
                <a:sym typeface="Wingdings" panose="05000000000000000000" pitchFamily="2" charset="2"/>
              </a:rPr>
              <a:t>positif</a:t>
            </a:r>
            <a:r>
              <a:rPr lang="en-GB" sz="1300" b="1" dirty="0" smtClean="0">
                <a:solidFill>
                  <a:schemeClr val="accent1"/>
                </a:solidFill>
                <a:ea typeface="KaiTi" panose="02010609060101010101" pitchFamily="49" charset="-122"/>
                <a:sym typeface="Wingdings" panose="05000000000000000000" pitchFamily="2" charset="2"/>
              </a:rPr>
              <a:t> </a:t>
            </a:r>
            <a:r>
              <a:rPr lang="en-GB" sz="1300" b="1" dirty="0" smtClean="0">
                <a:solidFill>
                  <a:schemeClr val="accent1"/>
                </a:solidFill>
                <a:ea typeface="KaiTi" panose="02010609060101010101" pitchFamily="49" charset="-122"/>
              </a:rPr>
              <a:t>: +1,0 </a:t>
            </a:r>
            <a:r>
              <a:rPr lang="en-GB" sz="1300" b="1" dirty="0" err="1" smtClean="0">
                <a:solidFill>
                  <a:schemeClr val="accent1"/>
                </a:solidFill>
                <a:ea typeface="KaiTi" panose="02010609060101010101" pitchFamily="49" charset="-122"/>
              </a:rPr>
              <a:t>pt</a:t>
            </a:r>
            <a:r>
              <a:rPr lang="en-GB" sz="1300" b="1" dirty="0" smtClean="0">
                <a:solidFill>
                  <a:schemeClr val="accent1"/>
                </a:solidFill>
                <a:ea typeface="KaiTi" panose="02010609060101010101" pitchFamily="49" charset="-122"/>
              </a:rPr>
              <a:t> </a:t>
            </a:r>
            <a:endParaRPr lang="en-GB" sz="1300" b="1" dirty="0">
              <a:solidFill>
                <a:schemeClr val="accent1"/>
              </a:solidFill>
              <a:ea typeface="KaiTi" panose="02010609060101010101" pitchFamily="49" charset="-122"/>
            </a:endParaRPr>
          </a:p>
        </p:txBody>
      </p:sp>
      <p:sp>
        <p:nvSpPr>
          <p:cNvPr id="36" name="Isosceles Triangle 1"/>
          <p:cNvSpPr/>
          <p:nvPr/>
        </p:nvSpPr>
        <p:spPr>
          <a:xfrm rot="5400000">
            <a:off x="5071445" y="3622339"/>
            <a:ext cx="1397478" cy="220012"/>
          </a:xfrm>
          <a:prstGeom prst="triangle">
            <a:avLst/>
          </a:prstGeom>
          <a:solidFill>
            <a:schemeClr val="bg1">
              <a:lumMod val="85000"/>
            </a:schemeClr>
          </a:solidFill>
          <a:ln w="19050" algn="ctr">
            <a:solidFill>
              <a:schemeClr val="bg1"/>
            </a:solidFill>
            <a:miter lim="800000"/>
            <a:headEnd/>
            <a:tailEnd/>
          </a:ln>
        </p:spPr>
        <p:txBody>
          <a:bodyPr lIns="35963" tIns="0" rIns="0" bIns="0" anchor="ctr"/>
          <a:lstStyle/>
          <a:p>
            <a:pPr algn="ctr"/>
            <a:endParaRPr lang="fr-FR" dirty="0">
              <a:latin typeface="Arial" panose="020B0604020202020204" pitchFamily="34" charset="0"/>
            </a:endParaRPr>
          </a:p>
        </p:txBody>
      </p:sp>
      <p:pic>
        <p:nvPicPr>
          <p:cNvPr id="3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573" y="5525494"/>
            <a:ext cx="3619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9"/>
          <p:cNvSpPr>
            <a:spLocks noChangeArrowheads="1"/>
          </p:cNvSpPr>
          <p:nvPr/>
        </p:nvSpPr>
        <p:spPr bwMode="auto">
          <a:xfrm>
            <a:off x="6408842" y="1451421"/>
            <a:ext cx="1968280" cy="288000"/>
          </a:xfrm>
          <a:prstGeom prst="rect">
            <a:avLst/>
          </a:prstGeom>
          <a:solidFill>
            <a:schemeClr val="bg1"/>
          </a:solidFill>
          <a:ln w="9525" algn="ctr">
            <a:solidFill>
              <a:schemeClr val="accent1"/>
            </a:solidFill>
            <a:miter lim="800000"/>
            <a:headEnd/>
            <a:tailEnd/>
          </a:ln>
          <a:extLst/>
        </p:spPr>
        <p:txBody>
          <a:bodyPr lIns="90000" tIns="46800" rIns="90000" bIns="46800" anchor="ctr" anchorCtr="0">
            <a:noAutofit/>
          </a:bodyPr>
          <a:lstStyle/>
          <a:p>
            <a:pPr marL="0" indent="0" algn="ctr">
              <a:lnSpc>
                <a:spcPts val="1920"/>
              </a:lnSpc>
              <a:spcBef>
                <a:spcPts val="600"/>
              </a:spcBef>
              <a:spcAft>
                <a:spcPts val="600"/>
              </a:spcAft>
              <a:buSzPct val="115000"/>
              <a:buNone/>
            </a:pPr>
            <a:r>
              <a:rPr lang="fr-FR" sz="1200" b="1" dirty="0" smtClean="0">
                <a:solidFill>
                  <a:schemeClr val="tx2"/>
                </a:solidFill>
              </a:rPr>
              <a:t>1S19</a:t>
            </a:r>
            <a:endParaRPr lang="fr-FR" sz="1200" b="1" dirty="0">
              <a:solidFill>
                <a:schemeClr val="tx2"/>
              </a:solidFill>
            </a:endParaRPr>
          </a:p>
        </p:txBody>
      </p:sp>
      <p:sp>
        <p:nvSpPr>
          <p:cNvPr id="38" name="Rectangle 37"/>
          <p:cNvSpPr/>
          <p:nvPr/>
        </p:nvSpPr>
        <p:spPr>
          <a:xfrm>
            <a:off x="6350668" y="2302027"/>
            <a:ext cx="2026454" cy="846386"/>
          </a:xfrm>
          <a:prstGeom prst="rect">
            <a:avLst/>
          </a:prstGeom>
        </p:spPr>
        <p:txBody>
          <a:bodyPr wrap="square">
            <a:spAutoFit/>
          </a:bodyPr>
          <a:lstStyle/>
          <a:p>
            <a:pPr marL="0" lvl="1">
              <a:spcBef>
                <a:spcPts val="0"/>
              </a:spcBef>
              <a:buClr>
                <a:srgbClr val="008D53"/>
              </a:buClr>
            </a:pPr>
            <a:r>
              <a:rPr lang="en-GB" sz="1100" b="1" i="1" dirty="0" smtClean="0">
                <a:solidFill>
                  <a:schemeClr val="accent1"/>
                </a:solidFill>
              </a:rPr>
              <a:t>Economies </a:t>
            </a:r>
            <a:r>
              <a:rPr lang="en-GB" sz="1100" b="1" i="1" dirty="0" err="1" smtClean="0">
                <a:solidFill>
                  <a:schemeClr val="accent1"/>
                </a:solidFill>
              </a:rPr>
              <a:t>récurrentes</a:t>
            </a:r>
            <a:r>
              <a:rPr lang="en-GB" sz="1100" b="1" i="1" dirty="0" smtClean="0">
                <a:solidFill>
                  <a:schemeClr val="accent1"/>
                </a:solidFill>
              </a:rPr>
              <a:t>: </a:t>
            </a:r>
            <a:r>
              <a:rPr lang="en-GB" sz="1100" b="1" i="1" u="sng" dirty="0" smtClean="0">
                <a:solidFill>
                  <a:schemeClr val="accent1"/>
                </a:solidFill>
              </a:rPr>
              <a:t/>
            </a:r>
            <a:br>
              <a:rPr lang="en-GB" sz="1100" b="1" i="1" u="sng" dirty="0" smtClean="0">
                <a:solidFill>
                  <a:schemeClr val="accent1"/>
                </a:solidFill>
              </a:rPr>
            </a:br>
            <a:endParaRPr lang="en-GB" sz="500" b="1" i="1" u="sng" dirty="0" smtClean="0">
              <a:solidFill>
                <a:schemeClr val="accent1"/>
              </a:solidFill>
            </a:endParaRPr>
          </a:p>
          <a:p>
            <a:pPr marL="0" lvl="1">
              <a:spcBef>
                <a:spcPts val="0"/>
              </a:spcBef>
              <a:buClr>
                <a:srgbClr val="008D53"/>
              </a:buClr>
            </a:pPr>
            <a:r>
              <a:rPr lang="en-GB" sz="1100" b="1" i="1" dirty="0" smtClean="0">
                <a:solidFill>
                  <a:schemeClr val="tx2"/>
                </a:solidFill>
              </a:rPr>
              <a:t>97 M€ </a:t>
            </a:r>
            <a:r>
              <a:rPr lang="en-GB" sz="1100" b="1" i="1" dirty="0" err="1" smtClean="0">
                <a:solidFill>
                  <a:schemeClr val="tx2"/>
                </a:solidFill>
              </a:rPr>
              <a:t>réalisés</a:t>
            </a:r>
            <a:r>
              <a:rPr lang="en-GB" sz="1100" b="1" i="1" dirty="0" smtClean="0">
                <a:solidFill>
                  <a:schemeClr val="tx2"/>
                </a:solidFill>
              </a:rPr>
              <a:t> au 1S19 </a:t>
            </a:r>
            <a:br>
              <a:rPr lang="en-GB" sz="1100" b="1" i="1" dirty="0" smtClean="0">
                <a:solidFill>
                  <a:schemeClr val="tx2"/>
                </a:solidFill>
              </a:rPr>
            </a:br>
            <a:r>
              <a:rPr lang="en-GB" sz="1100" i="1" dirty="0" smtClean="0">
                <a:solidFill>
                  <a:schemeClr val="tx2"/>
                </a:solidFill>
              </a:rPr>
              <a:t>(388 M€ </a:t>
            </a:r>
            <a:r>
              <a:rPr lang="en-GB" sz="1100" i="1" dirty="0" err="1" smtClean="0">
                <a:solidFill>
                  <a:schemeClr val="tx2"/>
                </a:solidFill>
              </a:rPr>
              <a:t>depuis</a:t>
            </a:r>
            <a:r>
              <a:rPr lang="en-GB" sz="1100" i="1" dirty="0" smtClean="0">
                <a:solidFill>
                  <a:schemeClr val="tx2"/>
                </a:solidFill>
              </a:rPr>
              <a:t> le </a:t>
            </a:r>
            <a:r>
              <a:rPr lang="en-GB" sz="1100" i="1" dirty="0" err="1" smtClean="0">
                <a:solidFill>
                  <a:schemeClr val="tx2"/>
                </a:solidFill>
              </a:rPr>
              <a:t>lancement</a:t>
            </a:r>
            <a:r>
              <a:rPr lang="en-GB" sz="1100" i="1" dirty="0" smtClean="0">
                <a:solidFill>
                  <a:schemeClr val="tx2"/>
                </a:solidFill>
              </a:rPr>
              <a:t> du plan de transformation)</a:t>
            </a:r>
          </a:p>
        </p:txBody>
      </p:sp>
      <p:sp>
        <p:nvSpPr>
          <p:cNvPr id="41" name="Rectangle 40"/>
          <p:cNvSpPr/>
          <p:nvPr/>
        </p:nvSpPr>
        <p:spPr>
          <a:xfrm>
            <a:off x="6592396" y="3732345"/>
            <a:ext cx="2548541" cy="1000274"/>
          </a:xfrm>
          <a:prstGeom prst="rect">
            <a:avLst/>
          </a:prstGeom>
        </p:spPr>
        <p:txBody>
          <a:bodyPr wrap="square">
            <a:spAutoFit/>
          </a:bodyPr>
          <a:lstStyle/>
          <a:p>
            <a:pPr marL="449263" lvl="1" indent="-271463" eaLnBrk="0" hangingPunct="0">
              <a:spcBef>
                <a:spcPts val="400"/>
              </a:spcBef>
              <a:buClr>
                <a:srgbClr val="FF8601"/>
              </a:buClr>
              <a:buSzPct val="80000"/>
              <a:buFont typeface="Wingdings" pitchFamily="2" charset="2"/>
              <a:buChar char="n"/>
            </a:pPr>
            <a:r>
              <a:rPr lang="en-US" sz="1200" b="1" dirty="0" smtClean="0">
                <a:solidFill>
                  <a:schemeClr val="tx2"/>
                </a:solidFill>
              </a:rPr>
              <a:t>Personal Finance : </a:t>
            </a:r>
            <a:br>
              <a:rPr lang="en-US" sz="1200" b="1" dirty="0" smtClean="0">
                <a:solidFill>
                  <a:schemeClr val="tx2"/>
                </a:solidFill>
              </a:rPr>
            </a:br>
            <a:r>
              <a:rPr lang="fr-FR" sz="1200" b="1" dirty="0" smtClean="0">
                <a:solidFill>
                  <a:srgbClr val="000000"/>
                </a:solidFill>
              </a:rPr>
              <a:t>49 </a:t>
            </a:r>
            <a:r>
              <a:rPr lang="fr-FR" sz="1200" b="1" dirty="0">
                <a:solidFill>
                  <a:srgbClr val="000000"/>
                </a:solidFill>
              </a:rPr>
              <a:t>millions d’opérations </a:t>
            </a:r>
            <a:r>
              <a:rPr lang="fr-FR" sz="1200" b="1" dirty="0" smtClean="0">
                <a:solidFill>
                  <a:srgbClr val="000000"/>
                </a:solidFill>
              </a:rPr>
              <a:t/>
            </a:r>
            <a:br>
              <a:rPr lang="fr-FR" sz="1200" b="1" dirty="0" smtClean="0">
                <a:solidFill>
                  <a:srgbClr val="000000"/>
                </a:solidFill>
              </a:rPr>
            </a:br>
            <a:r>
              <a:rPr lang="fr-FR" sz="1200" i="1" dirty="0" smtClean="0">
                <a:solidFill>
                  <a:srgbClr val="000000"/>
                </a:solidFill>
              </a:rPr>
              <a:t>self </a:t>
            </a:r>
            <a:r>
              <a:rPr lang="fr-FR" sz="1200" i="1" dirty="0">
                <a:solidFill>
                  <a:srgbClr val="000000"/>
                </a:solidFill>
              </a:rPr>
              <a:t>care</a:t>
            </a:r>
            <a:r>
              <a:rPr lang="fr-FR" sz="1200" dirty="0">
                <a:solidFill>
                  <a:srgbClr val="000000"/>
                </a:solidFill>
              </a:rPr>
              <a:t> réalisées par les clients (&gt;79% du total)</a:t>
            </a:r>
          </a:p>
          <a:p>
            <a:pPr marL="0" lvl="1">
              <a:spcBef>
                <a:spcPts val="0"/>
              </a:spcBef>
              <a:buClr>
                <a:srgbClr val="008D53"/>
              </a:buClr>
            </a:pPr>
            <a:endParaRPr lang="en-US" sz="1100" dirty="0">
              <a:solidFill>
                <a:schemeClr val="tx2"/>
              </a:solidFill>
            </a:endParaRPr>
          </a:p>
        </p:txBody>
      </p:sp>
      <p:pic>
        <p:nvPicPr>
          <p:cNvPr id="42" name="Picture 32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777" y="3845049"/>
            <a:ext cx="535781"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833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gray">
          <a:xfrm>
            <a:off x="648000" y="73025"/>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a:lstStyle>
          <a:p>
            <a:pPr eaLnBrk="1" hangingPunct="1">
              <a:defRPr/>
            </a:pPr>
            <a:r>
              <a:rPr lang="fr-FR" kern="0" dirty="0" smtClean="0">
                <a:solidFill>
                  <a:schemeClr val="tx2"/>
                </a:solidFill>
              </a:rPr>
              <a:t/>
            </a:r>
            <a:br>
              <a:rPr lang="fr-FR" kern="0" dirty="0" smtClean="0">
                <a:solidFill>
                  <a:schemeClr val="tx2"/>
                </a:solidFill>
              </a:rPr>
            </a:br>
            <a:r>
              <a:rPr lang="fr-FR" dirty="0" err="1">
                <a:solidFill>
                  <a:schemeClr val="tx2"/>
                </a:solidFill>
              </a:rPr>
              <a:t>Corporate</a:t>
            </a:r>
            <a:r>
              <a:rPr lang="fr-FR" dirty="0">
                <a:solidFill>
                  <a:schemeClr val="tx2"/>
                </a:solidFill>
              </a:rPr>
              <a:t> and </a:t>
            </a:r>
            <a:r>
              <a:rPr lang="fr-FR" dirty="0" err="1">
                <a:solidFill>
                  <a:schemeClr val="tx2"/>
                </a:solidFill>
              </a:rPr>
              <a:t>Institutional</a:t>
            </a:r>
            <a:r>
              <a:rPr lang="fr-FR" dirty="0">
                <a:solidFill>
                  <a:schemeClr val="tx2"/>
                </a:solidFill>
              </a:rPr>
              <a:t> </a:t>
            </a:r>
            <a:r>
              <a:rPr lang="fr-FR" dirty="0" smtClean="0">
                <a:solidFill>
                  <a:schemeClr val="tx2"/>
                </a:solidFill>
              </a:rPr>
              <a:t>Banking - 1S19</a:t>
            </a:r>
            <a:endParaRPr lang="fr-FR" kern="1200" dirty="0">
              <a:solidFill>
                <a:srgbClr val="000000"/>
              </a:solidFill>
              <a:latin typeface="Arial Narrow"/>
              <a:ea typeface="+mn-ea"/>
              <a:cs typeface="Arial" charset="0"/>
            </a:endParaRPr>
          </a:p>
        </p:txBody>
      </p:sp>
      <p:grpSp>
        <p:nvGrpSpPr>
          <p:cNvPr id="4" name="Groupe 3"/>
          <p:cNvGrpSpPr>
            <a:grpSpLocks noChangeAspect="1"/>
          </p:cNvGrpSpPr>
          <p:nvPr/>
        </p:nvGrpSpPr>
        <p:grpSpPr>
          <a:xfrm>
            <a:off x="226960" y="1561279"/>
            <a:ext cx="8780233" cy="3173716"/>
            <a:chOff x="1163776" y="1449598"/>
            <a:chExt cx="7256389" cy="2622905"/>
          </a:xfrm>
        </p:grpSpPr>
        <p:grpSp>
          <p:nvGrpSpPr>
            <p:cNvPr id="2" name="Groupe 1"/>
            <p:cNvGrpSpPr/>
            <p:nvPr/>
          </p:nvGrpSpPr>
          <p:grpSpPr>
            <a:xfrm>
              <a:off x="1163776" y="1551132"/>
              <a:ext cx="3054206" cy="2521371"/>
              <a:chOff x="1163776" y="1551132"/>
              <a:chExt cx="3054206" cy="2521371"/>
            </a:xfrm>
          </p:grpSpPr>
          <p:graphicFrame>
            <p:nvGraphicFramePr>
              <p:cNvPr id="69" name="Object 21"/>
              <p:cNvGraphicFramePr>
                <a:graphicFrameLocks noChangeAspect="1"/>
              </p:cNvGraphicFramePr>
              <p:nvPr>
                <p:extLst>
                  <p:ext uri="{D42A27DB-BD31-4B8C-83A1-F6EECF244321}">
                    <p14:modId xmlns:p14="http://schemas.microsoft.com/office/powerpoint/2010/main" val="391749808"/>
                  </p:ext>
                </p:extLst>
              </p:nvPr>
            </p:nvGraphicFramePr>
            <p:xfrm>
              <a:off x="1265982" y="2073102"/>
              <a:ext cx="2952000" cy="1999401"/>
            </p:xfrm>
            <a:graphic>
              <a:graphicData uri="http://schemas.openxmlformats.org/drawingml/2006/chart">
                <c:chart xmlns:c="http://schemas.openxmlformats.org/drawingml/2006/chart" xmlns:r="http://schemas.openxmlformats.org/officeDocument/2006/relationships" r:id="rId3"/>
              </a:graphicData>
            </a:graphic>
          </p:graphicFrame>
          <p:sp>
            <p:nvSpPr>
              <p:cNvPr id="70" name="Rectangle 16"/>
              <p:cNvSpPr>
                <a:spLocks noChangeArrowheads="1"/>
              </p:cNvSpPr>
              <p:nvPr/>
            </p:nvSpPr>
            <p:spPr bwMode="auto">
              <a:xfrm>
                <a:off x="1265983" y="1551132"/>
                <a:ext cx="2858983" cy="324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p>
                <a:pPr marL="180975"/>
                <a:r>
                  <a:rPr lang="fr-FR" b="1" dirty="0" smtClean="0">
                    <a:solidFill>
                      <a:srgbClr val="000000"/>
                    </a:solidFill>
                  </a:rPr>
                  <a:t>Revenus</a:t>
                </a:r>
                <a:endParaRPr lang="fr-FR" dirty="0">
                  <a:solidFill>
                    <a:srgbClr val="000000"/>
                  </a:solidFill>
                </a:endParaRPr>
              </a:p>
            </p:txBody>
          </p:sp>
          <p:sp>
            <p:nvSpPr>
              <p:cNvPr id="71" name="Text Box 17"/>
              <p:cNvSpPr txBox="1">
                <a:spLocks noChangeArrowheads="1"/>
              </p:cNvSpPr>
              <p:nvPr/>
            </p:nvSpPr>
            <p:spPr bwMode="auto">
              <a:xfrm>
                <a:off x="1265983" y="1884174"/>
                <a:ext cx="5175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fr-FR" sz="800" i="1" dirty="0" smtClean="0">
                    <a:solidFill>
                      <a:srgbClr val="333333"/>
                    </a:solidFill>
                  </a:rPr>
                  <a:t>€m</a:t>
                </a:r>
                <a:endParaRPr lang="fr-FR" sz="800" i="1" dirty="0">
                  <a:solidFill>
                    <a:srgbClr val="333333"/>
                  </a:solidFill>
                </a:endParaRPr>
              </a:p>
            </p:txBody>
          </p:sp>
          <p:sp>
            <p:nvSpPr>
              <p:cNvPr id="72" name="Freeform 15"/>
              <p:cNvSpPr>
                <a:spLocks/>
              </p:cNvSpPr>
              <p:nvPr/>
            </p:nvSpPr>
            <p:spPr bwMode="gray">
              <a:xfrm>
                <a:off x="1265983" y="1807394"/>
                <a:ext cx="2916000" cy="1803795"/>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Lst>
                <a:ahLst/>
                <a:cxnLst>
                  <a:cxn ang="T6">
                    <a:pos x="T0" y="T1"/>
                  </a:cxn>
                  <a:cxn ang="T7">
                    <a:pos x="T2" y="T3"/>
                  </a:cxn>
                  <a:cxn ang="T8">
                    <a:pos x="T4" y="T5"/>
                  </a:cxn>
                </a:cxnLst>
                <a:rect l="0" t="0" r="r" b="b"/>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rgbClr val="333333"/>
                  </a:solidFill>
                </a:endParaRPr>
              </a:p>
            </p:txBody>
          </p:sp>
          <p:pic>
            <p:nvPicPr>
              <p:cNvPr id="73"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776" y="1611458"/>
                <a:ext cx="21748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Accolade fermante 83"/>
              <p:cNvSpPr/>
              <p:nvPr/>
            </p:nvSpPr>
            <p:spPr bwMode="auto">
              <a:xfrm rot="16200000">
                <a:off x="1749100" y="1884379"/>
                <a:ext cx="184035" cy="897982"/>
              </a:xfrm>
              <a:prstGeom prst="rightBrace">
                <a:avLst>
                  <a:gd name="adj1" fmla="val 8333"/>
                  <a:gd name="adj2" fmla="val 50000"/>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85" name="Line 5"/>
              <p:cNvSpPr>
                <a:spLocks noChangeShapeType="1"/>
              </p:cNvSpPr>
              <p:nvPr/>
            </p:nvSpPr>
            <p:spPr bwMode="auto">
              <a:xfrm flipV="1">
                <a:off x="2262398" y="2057857"/>
                <a:ext cx="1169978" cy="159757"/>
              </a:xfrm>
              <a:prstGeom prst="line">
                <a:avLst/>
              </a:prstGeom>
              <a:noFill/>
              <a:ln w="31750">
                <a:solidFill>
                  <a:schemeClr val="accent1"/>
                </a:solidFill>
                <a:round/>
                <a:headEnd/>
                <a:tailEnd type="triangle" w="med" len="med"/>
              </a:ln>
            </p:spPr>
            <p:txBody>
              <a:bodyPr wrap="square" lIns="90000" tIns="46800" rIns="90000" bIns="46800">
                <a:spAutoFit/>
              </a:bodyPr>
              <a:lstStyle/>
              <a:p>
                <a:endParaRPr lang="fr-FR">
                  <a:solidFill>
                    <a:schemeClr val="tx2"/>
                  </a:solidFill>
                </a:endParaRPr>
              </a:p>
            </p:txBody>
          </p:sp>
          <p:sp>
            <p:nvSpPr>
              <p:cNvPr id="86" name="AutoShape 6"/>
              <p:cNvSpPr>
                <a:spLocks noChangeArrowheads="1"/>
              </p:cNvSpPr>
              <p:nvPr/>
            </p:nvSpPr>
            <p:spPr bwMode="auto">
              <a:xfrm>
                <a:off x="2508466" y="2048332"/>
                <a:ext cx="578938" cy="230188"/>
              </a:xfrm>
              <a:prstGeom prst="roundRect">
                <a:avLst>
                  <a:gd name="adj" fmla="val 50000"/>
                </a:avLst>
              </a:prstGeom>
              <a:solidFill>
                <a:schemeClr val="accent1"/>
              </a:solidFill>
              <a:ln w="9525">
                <a:noFill/>
                <a:round/>
                <a:headEnd/>
                <a:tailEnd/>
              </a:ln>
            </p:spPr>
            <p:txBody>
              <a:bodyPr wrap="none" lIns="0" tIns="46800" rIns="0" bIns="46800" anchor="ctr"/>
              <a:lstStyle/>
              <a:p>
                <a:pPr algn="ctr"/>
                <a:r>
                  <a:rPr lang="en-GB" sz="1100" b="1" dirty="0" smtClean="0">
                    <a:solidFill>
                      <a:srgbClr val="FFFFFF"/>
                    </a:solidFill>
                    <a:latin typeface="Arial Narrow" pitchFamily="34" charset="0"/>
                  </a:rPr>
                  <a:t>+3,8</a:t>
                </a:r>
                <a:r>
                  <a:rPr lang="en-GB" sz="1000" b="1" dirty="0" smtClean="0">
                    <a:solidFill>
                      <a:srgbClr val="FFFFFF"/>
                    </a:solidFill>
                    <a:latin typeface="Arial Narrow" pitchFamily="34" charset="0"/>
                  </a:rPr>
                  <a:t>%</a:t>
                </a:r>
                <a:endParaRPr lang="en-GB" sz="1000" b="1" dirty="0">
                  <a:solidFill>
                    <a:srgbClr val="FFFFFF"/>
                  </a:solidFill>
                  <a:latin typeface="Arial Narrow" pitchFamily="34" charset="0"/>
                </a:endParaRPr>
              </a:p>
            </p:txBody>
          </p:sp>
          <p:sp>
            <p:nvSpPr>
              <p:cNvPr id="88" name="Text Box 30"/>
              <p:cNvSpPr txBox="1">
                <a:spLocks noChangeArrowheads="1"/>
              </p:cNvSpPr>
              <p:nvPr/>
            </p:nvSpPr>
            <p:spPr bwMode="auto">
              <a:xfrm>
                <a:off x="3504623" y="1844551"/>
                <a:ext cx="491990" cy="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fr-FR" sz="1050" b="1" dirty="0" smtClean="0">
                    <a:solidFill>
                      <a:schemeClr val="tx2"/>
                    </a:solidFill>
                    <a:latin typeface="Arial Narrow" pitchFamily="34" charset="0"/>
                  </a:rPr>
                  <a:t>1S19</a:t>
                </a:r>
                <a:endParaRPr lang="fr-FR" sz="1050" b="1" dirty="0">
                  <a:solidFill>
                    <a:schemeClr val="tx2"/>
                  </a:solidFill>
                  <a:latin typeface="Arial Narrow" pitchFamily="34" charset="0"/>
                </a:endParaRPr>
              </a:p>
            </p:txBody>
          </p:sp>
          <p:sp>
            <p:nvSpPr>
              <p:cNvPr id="89" name="Text Box 30"/>
              <p:cNvSpPr txBox="1">
                <a:spLocks noChangeArrowheads="1"/>
              </p:cNvSpPr>
              <p:nvPr/>
            </p:nvSpPr>
            <p:spPr bwMode="auto">
              <a:xfrm>
                <a:off x="1616278" y="2009686"/>
                <a:ext cx="493192" cy="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fr-FR" sz="1050" b="1" dirty="0" smtClean="0">
                    <a:solidFill>
                      <a:schemeClr val="tx2"/>
                    </a:solidFill>
                    <a:latin typeface="Arial Narrow" pitchFamily="34" charset="0"/>
                  </a:rPr>
                  <a:t>1S18</a:t>
                </a:r>
                <a:endParaRPr lang="fr-FR" sz="1050" b="1" dirty="0">
                  <a:solidFill>
                    <a:schemeClr val="tx2"/>
                  </a:solidFill>
                  <a:latin typeface="Arial Narrow" pitchFamily="34" charset="0"/>
                </a:endParaRPr>
              </a:p>
            </p:txBody>
          </p:sp>
          <p:sp>
            <p:nvSpPr>
              <p:cNvPr id="90" name="Accolade fermante 89"/>
              <p:cNvSpPr/>
              <p:nvPr/>
            </p:nvSpPr>
            <p:spPr bwMode="auto">
              <a:xfrm rot="16200000">
                <a:off x="3654100" y="1770079"/>
                <a:ext cx="184035" cy="897982"/>
              </a:xfrm>
              <a:prstGeom prst="rightBrace">
                <a:avLst>
                  <a:gd name="adj1" fmla="val 8333"/>
                  <a:gd name="adj2" fmla="val 50000"/>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grpSp>
        <p:grpSp>
          <p:nvGrpSpPr>
            <p:cNvPr id="3" name="Groupe 2"/>
            <p:cNvGrpSpPr/>
            <p:nvPr/>
          </p:nvGrpSpPr>
          <p:grpSpPr>
            <a:xfrm>
              <a:off x="5281240" y="1449598"/>
              <a:ext cx="3138925" cy="2573197"/>
              <a:chOff x="5281240" y="1449598"/>
              <a:chExt cx="3138925" cy="2573197"/>
            </a:xfrm>
          </p:grpSpPr>
          <p:graphicFrame>
            <p:nvGraphicFramePr>
              <p:cNvPr id="32" name="Object 3"/>
              <p:cNvGraphicFramePr>
                <a:graphicFrameLocks/>
              </p:cNvGraphicFramePr>
              <p:nvPr>
                <p:extLst>
                  <p:ext uri="{D42A27DB-BD31-4B8C-83A1-F6EECF244321}">
                    <p14:modId xmlns:p14="http://schemas.microsoft.com/office/powerpoint/2010/main" val="3844685001"/>
                  </p:ext>
                </p:extLst>
              </p:nvPr>
            </p:nvGraphicFramePr>
            <p:xfrm>
              <a:off x="5483085" y="1749361"/>
              <a:ext cx="2900055" cy="2072655"/>
            </p:xfrm>
            <a:graphic>
              <a:graphicData uri="http://schemas.openxmlformats.org/drawingml/2006/chart">
                <c:chart xmlns:c="http://schemas.openxmlformats.org/drawingml/2006/chart" xmlns:r="http://schemas.openxmlformats.org/officeDocument/2006/relationships" r:id="rId5"/>
              </a:graphicData>
            </a:graphic>
          </p:graphicFrame>
          <p:sp>
            <p:nvSpPr>
              <p:cNvPr id="33" name="Rectangle 10"/>
              <p:cNvSpPr>
                <a:spLocks noChangeArrowheads="1"/>
              </p:cNvSpPr>
              <p:nvPr/>
            </p:nvSpPr>
            <p:spPr bwMode="auto">
              <a:xfrm>
                <a:off x="5378065" y="1449598"/>
                <a:ext cx="3041350" cy="324000"/>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p>
                <a:pPr marL="180975"/>
                <a:r>
                  <a:rPr lang="fr-FR" b="1" dirty="0" smtClean="0">
                    <a:solidFill>
                      <a:schemeClr val="tx2"/>
                    </a:solidFill>
                  </a:rPr>
                  <a:t>Revenus de Global </a:t>
                </a:r>
                <a:r>
                  <a:rPr lang="fr-FR" b="1" dirty="0" err="1" smtClean="0">
                    <a:solidFill>
                      <a:schemeClr val="tx2"/>
                    </a:solidFill>
                  </a:rPr>
                  <a:t>Markets</a:t>
                </a:r>
                <a:endParaRPr lang="en-GB" b="1" dirty="0">
                  <a:solidFill>
                    <a:schemeClr val="tx2"/>
                  </a:solidFill>
                </a:endParaRPr>
              </a:p>
            </p:txBody>
          </p:sp>
          <p:sp>
            <p:nvSpPr>
              <p:cNvPr id="34" name="Text Box 7"/>
              <p:cNvSpPr txBox="1">
                <a:spLocks noChangeArrowheads="1"/>
              </p:cNvSpPr>
              <p:nvPr/>
            </p:nvSpPr>
            <p:spPr bwMode="auto">
              <a:xfrm>
                <a:off x="5386192" y="1772617"/>
                <a:ext cx="5413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en-GB" sz="800" i="1" dirty="0" smtClean="0">
                    <a:solidFill>
                      <a:schemeClr val="tx2"/>
                    </a:solidFill>
                  </a:rPr>
                  <a:t>€m</a:t>
                </a:r>
                <a:endParaRPr lang="en-GB" sz="800" i="1" dirty="0">
                  <a:solidFill>
                    <a:schemeClr val="tx2"/>
                  </a:solidFill>
                </a:endParaRPr>
              </a:p>
            </p:txBody>
          </p:sp>
          <p:sp>
            <p:nvSpPr>
              <p:cNvPr id="35" name="Freeform 14"/>
              <p:cNvSpPr>
                <a:spLocks/>
              </p:cNvSpPr>
              <p:nvPr/>
            </p:nvSpPr>
            <p:spPr bwMode="gray">
              <a:xfrm>
                <a:off x="5379565" y="1559718"/>
                <a:ext cx="3040600" cy="2051472"/>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Lst>
                <a:ahLst/>
                <a:cxnLst>
                  <a:cxn ang="T6">
                    <a:pos x="T0" y="T1"/>
                  </a:cxn>
                  <a:cxn ang="T7">
                    <a:pos x="T2" y="T3"/>
                  </a:cxn>
                  <a:cxn ang="T8">
                    <a:pos x="T4" y="T5"/>
                  </a:cxn>
                </a:cxnLst>
                <a:rect l="0" t="0" r="r" b="b"/>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chemeClr val="tx2"/>
                  </a:solidFill>
                </a:endParaRPr>
              </a:p>
            </p:txBody>
          </p:sp>
          <p:pic>
            <p:nvPicPr>
              <p:cNvPr id="36"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240" y="1501987"/>
                <a:ext cx="2174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30"/>
              <p:cNvSpPr txBox="1">
                <a:spLocks noChangeArrowheads="1"/>
              </p:cNvSpPr>
              <p:nvPr/>
            </p:nvSpPr>
            <p:spPr bwMode="auto">
              <a:xfrm>
                <a:off x="6967597" y="2863339"/>
                <a:ext cx="386765" cy="26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fr-FR" sz="1050" b="1" dirty="0" smtClean="0">
                    <a:solidFill>
                      <a:schemeClr val="tx2"/>
                    </a:solidFill>
                    <a:latin typeface="Arial Narrow" pitchFamily="34" charset="0"/>
                  </a:rPr>
                  <a:t>650</a:t>
                </a:r>
                <a:endParaRPr lang="fr-FR" sz="1050" b="1" dirty="0">
                  <a:solidFill>
                    <a:schemeClr val="tx2"/>
                  </a:solidFill>
                  <a:latin typeface="Arial Narrow" pitchFamily="34" charset="0"/>
                </a:endParaRPr>
              </a:p>
            </p:txBody>
          </p:sp>
          <p:sp>
            <p:nvSpPr>
              <p:cNvPr id="38" name="Text Box 30"/>
              <p:cNvSpPr txBox="1">
                <a:spLocks noChangeArrowheads="1"/>
              </p:cNvSpPr>
              <p:nvPr/>
            </p:nvSpPr>
            <p:spPr bwMode="auto">
              <a:xfrm>
                <a:off x="6013100" y="2238420"/>
                <a:ext cx="461363" cy="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fr-FR" sz="1050" b="1" dirty="0" smtClean="0">
                    <a:solidFill>
                      <a:schemeClr val="tx2"/>
                    </a:solidFill>
                    <a:latin typeface="Arial Narrow" pitchFamily="34" charset="0"/>
                  </a:rPr>
                  <a:t>1 447</a:t>
                </a:r>
                <a:endParaRPr lang="fr-FR" sz="1050" b="1" dirty="0">
                  <a:solidFill>
                    <a:schemeClr val="tx2"/>
                  </a:solidFill>
                  <a:latin typeface="Arial Narrow" pitchFamily="34" charset="0"/>
                </a:endParaRPr>
              </a:p>
            </p:txBody>
          </p:sp>
          <p:sp>
            <p:nvSpPr>
              <p:cNvPr id="39" name="Text Box 30"/>
              <p:cNvSpPr txBox="1">
                <a:spLocks noChangeArrowheads="1"/>
              </p:cNvSpPr>
              <p:nvPr/>
            </p:nvSpPr>
            <p:spPr bwMode="auto">
              <a:xfrm>
                <a:off x="5519908" y="2198847"/>
                <a:ext cx="461363" cy="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eaLnBrk="1" hangingPunct="1"/>
                <a:r>
                  <a:rPr lang="fr-FR" sz="1050" b="1" dirty="0" smtClean="0">
                    <a:solidFill>
                      <a:schemeClr val="tx2"/>
                    </a:solidFill>
                    <a:latin typeface="Arial Narrow" pitchFamily="34" charset="0"/>
                  </a:rPr>
                  <a:t>1 498</a:t>
                </a:r>
                <a:endParaRPr lang="fr-FR" sz="1050" b="1" dirty="0">
                  <a:solidFill>
                    <a:schemeClr val="tx2"/>
                  </a:solidFill>
                  <a:latin typeface="Arial Narrow" pitchFamily="34" charset="0"/>
                </a:endParaRPr>
              </a:p>
            </p:txBody>
          </p:sp>
          <p:sp>
            <p:nvSpPr>
              <p:cNvPr id="40" name="Rectangle 16"/>
              <p:cNvSpPr>
                <a:spLocks noChangeArrowheads="1"/>
              </p:cNvSpPr>
              <p:nvPr/>
            </p:nvSpPr>
            <p:spPr bwMode="auto">
              <a:xfrm>
                <a:off x="5718802" y="3860118"/>
                <a:ext cx="71437" cy="71437"/>
              </a:xfrm>
              <a:prstGeom prst="rect">
                <a:avLst/>
              </a:prstGeom>
              <a:solidFill>
                <a:schemeClr val="hlink"/>
              </a:solidFill>
              <a:ln w="9525" algn="ctr">
                <a:solidFill>
                  <a:schemeClr val="tx1"/>
                </a:solidFill>
                <a:miter lim="800000"/>
                <a:headEnd/>
                <a:tailEnd/>
              </a:ln>
            </p:spPr>
            <p:txBody>
              <a:bodyPr wrap="none" anchor="ctr"/>
              <a:lstStyle/>
              <a:p>
                <a:endParaRPr lang="en-US">
                  <a:solidFill>
                    <a:srgbClr val="333333"/>
                  </a:solidFill>
                </a:endParaRPr>
              </a:p>
            </p:txBody>
          </p:sp>
          <p:sp>
            <p:nvSpPr>
              <p:cNvPr id="41" name="Rectangle 17"/>
              <p:cNvSpPr>
                <a:spLocks noChangeArrowheads="1"/>
              </p:cNvSpPr>
              <p:nvPr/>
            </p:nvSpPr>
            <p:spPr bwMode="auto">
              <a:xfrm>
                <a:off x="7440303" y="3860117"/>
                <a:ext cx="71437" cy="71438"/>
              </a:xfrm>
              <a:prstGeom prst="rect">
                <a:avLst/>
              </a:prstGeom>
              <a:solidFill>
                <a:srgbClr val="FF6600"/>
              </a:solidFill>
              <a:ln w="9525" algn="ctr">
                <a:solidFill>
                  <a:schemeClr val="tx1"/>
                </a:solidFill>
                <a:miter lim="800000"/>
                <a:headEnd/>
                <a:tailEnd/>
              </a:ln>
            </p:spPr>
            <p:txBody>
              <a:bodyPr wrap="none" anchor="ctr"/>
              <a:lstStyle/>
              <a:p>
                <a:endParaRPr lang="en-US">
                  <a:solidFill>
                    <a:srgbClr val="333333"/>
                  </a:solidFill>
                </a:endParaRPr>
              </a:p>
            </p:txBody>
          </p:sp>
          <p:sp>
            <p:nvSpPr>
              <p:cNvPr id="42" name="Rectangle 15"/>
              <p:cNvSpPr>
                <a:spLocks noChangeArrowheads="1"/>
              </p:cNvSpPr>
              <p:nvPr/>
            </p:nvSpPr>
            <p:spPr bwMode="auto">
              <a:xfrm>
                <a:off x="5761152" y="3768879"/>
                <a:ext cx="14510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nchorCtr="0">
                <a:spAutoFit/>
              </a:bodyPr>
              <a:lstStyle/>
              <a:p>
                <a:r>
                  <a:rPr lang="fr-FR" sz="1050" b="1" dirty="0" smtClean="0">
                    <a:solidFill>
                      <a:srgbClr val="333333"/>
                    </a:solidFill>
                    <a:latin typeface="Arial Narrow" pitchFamily="34" charset="0"/>
                  </a:rPr>
                  <a:t>Equity &amp; Prime Services</a:t>
                </a:r>
                <a:endParaRPr lang="fr-FR" sz="1050" b="1" dirty="0">
                  <a:solidFill>
                    <a:srgbClr val="333333"/>
                  </a:solidFill>
                  <a:latin typeface="Arial Narrow" pitchFamily="34" charset="0"/>
                </a:endParaRPr>
              </a:p>
            </p:txBody>
          </p:sp>
          <p:sp>
            <p:nvSpPr>
              <p:cNvPr id="43" name="Rectangle 21"/>
              <p:cNvSpPr>
                <a:spLocks noChangeArrowheads="1"/>
              </p:cNvSpPr>
              <p:nvPr/>
            </p:nvSpPr>
            <p:spPr bwMode="auto">
              <a:xfrm>
                <a:off x="7482653" y="3768879"/>
                <a:ext cx="4427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nchorCtr="0">
                <a:spAutoFit/>
              </a:bodyPr>
              <a:lstStyle/>
              <a:p>
                <a:r>
                  <a:rPr lang="fr-FR" sz="1050" b="1" dirty="0" smtClean="0">
                    <a:solidFill>
                      <a:srgbClr val="333333"/>
                    </a:solidFill>
                    <a:latin typeface="Arial Narrow" pitchFamily="34" charset="0"/>
                  </a:rPr>
                  <a:t>FICC</a:t>
                </a:r>
                <a:endParaRPr lang="fr-FR" sz="1050" b="1" dirty="0">
                  <a:solidFill>
                    <a:srgbClr val="333333"/>
                  </a:solidFill>
                  <a:latin typeface="Arial Narrow" pitchFamily="34" charset="0"/>
                </a:endParaRPr>
              </a:p>
            </p:txBody>
          </p:sp>
          <p:sp>
            <p:nvSpPr>
              <p:cNvPr id="44" name="Text Box 30"/>
              <p:cNvSpPr txBox="1">
                <a:spLocks noChangeArrowheads="1"/>
              </p:cNvSpPr>
              <p:nvPr/>
            </p:nvSpPr>
            <p:spPr bwMode="auto">
              <a:xfrm>
                <a:off x="7408457" y="2182433"/>
                <a:ext cx="474461" cy="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fr-FR" sz="1050" b="1" dirty="0" smtClean="0">
                    <a:solidFill>
                      <a:schemeClr val="tx2"/>
                    </a:solidFill>
                    <a:latin typeface="Arial Narrow" pitchFamily="34" charset="0"/>
                  </a:rPr>
                  <a:t>1 523</a:t>
                </a:r>
                <a:endParaRPr lang="fr-FR" sz="1050" b="1" dirty="0">
                  <a:solidFill>
                    <a:schemeClr val="tx2"/>
                  </a:solidFill>
                  <a:latin typeface="Arial Narrow" pitchFamily="34" charset="0"/>
                </a:endParaRPr>
              </a:p>
            </p:txBody>
          </p:sp>
          <p:sp>
            <p:nvSpPr>
              <p:cNvPr id="45" name="Text Box 30"/>
              <p:cNvSpPr txBox="1">
                <a:spLocks noChangeArrowheads="1"/>
              </p:cNvSpPr>
              <p:nvPr/>
            </p:nvSpPr>
            <p:spPr bwMode="auto">
              <a:xfrm>
                <a:off x="6398069" y="2481587"/>
                <a:ext cx="474461" cy="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fr-FR" sz="1050" b="1" dirty="0" smtClean="0">
                    <a:solidFill>
                      <a:schemeClr val="tx2"/>
                    </a:solidFill>
                    <a:latin typeface="Arial Narrow" pitchFamily="34" charset="0"/>
                  </a:rPr>
                  <a:t>1 132</a:t>
                </a:r>
                <a:endParaRPr lang="fr-FR" sz="1050" b="1" dirty="0">
                  <a:solidFill>
                    <a:schemeClr val="tx2"/>
                  </a:solidFill>
                  <a:latin typeface="Arial Narrow" pitchFamily="34" charset="0"/>
                </a:endParaRPr>
              </a:p>
            </p:txBody>
          </p:sp>
          <p:sp>
            <p:nvSpPr>
              <p:cNvPr id="46" name="Text Box 30"/>
              <p:cNvSpPr txBox="1">
                <a:spLocks noChangeArrowheads="1"/>
              </p:cNvSpPr>
              <p:nvPr/>
            </p:nvSpPr>
            <p:spPr bwMode="auto">
              <a:xfrm>
                <a:off x="7822846" y="2291895"/>
                <a:ext cx="474461" cy="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fr-FR" sz="1050" b="1" dirty="0" smtClean="0">
                    <a:solidFill>
                      <a:schemeClr val="tx2"/>
                    </a:solidFill>
                    <a:latin typeface="Arial Narrow" pitchFamily="34" charset="0"/>
                  </a:rPr>
                  <a:t>1 409</a:t>
                </a:r>
                <a:endParaRPr lang="fr-FR" sz="1050" b="1" dirty="0">
                  <a:solidFill>
                    <a:schemeClr val="tx2"/>
                  </a:solidFill>
                  <a:latin typeface="Arial Narrow" pitchFamily="34" charset="0"/>
                </a:endParaRPr>
              </a:p>
            </p:txBody>
          </p:sp>
          <p:sp>
            <p:nvSpPr>
              <p:cNvPr id="47" name="Accolade fermante 46"/>
              <p:cNvSpPr/>
              <p:nvPr/>
            </p:nvSpPr>
            <p:spPr bwMode="auto">
              <a:xfrm rot="16200000">
                <a:off x="5883411" y="1757180"/>
                <a:ext cx="184035" cy="897982"/>
              </a:xfrm>
              <a:prstGeom prst="rightBrace">
                <a:avLst>
                  <a:gd name="adj1" fmla="val 8333"/>
                  <a:gd name="adj2" fmla="val 50000"/>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48" name="Line 5"/>
              <p:cNvSpPr>
                <a:spLocks noChangeShapeType="1"/>
              </p:cNvSpPr>
              <p:nvPr/>
            </p:nvSpPr>
            <p:spPr bwMode="auto">
              <a:xfrm flipV="1">
                <a:off x="6396709" y="1930658"/>
                <a:ext cx="1169978" cy="159757"/>
              </a:xfrm>
              <a:prstGeom prst="line">
                <a:avLst/>
              </a:prstGeom>
              <a:noFill/>
              <a:ln w="31750">
                <a:solidFill>
                  <a:schemeClr val="accent1"/>
                </a:solidFill>
                <a:round/>
                <a:headEnd/>
                <a:tailEnd type="triangle" w="med" len="med"/>
              </a:ln>
            </p:spPr>
            <p:txBody>
              <a:bodyPr wrap="square" lIns="90000" tIns="46800" rIns="90000" bIns="46800">
                <a:spAutoFit/>
              </a:bodyPr>
              <a:lstStyle/>
              <a:p>
                <a:endParaRPr lang="fr-FR">
                  <a:solidFill>
                    <a:schemeClr val="tx2"/>
                  </a:solidFill>
                </a:endParaRPr>
              </a:p>
            </p:txBody>
          </p:sp>
          <p:sp>
            <p:nvSpPr>
              <p:cNvPr id="49" name="AutoShape 6"/>
              <p:cNvSpPr>
                <a:spLocks noChangeArrowheads="1"/>
              </p:cNvSpPr>
              <p:nvPr/>
            </p:nvSpPr>
            <p:spPr bwMode="auto">
              <a:xfrm>
                <a:off x="6642777" y="1921133"/>
                <a:ext cx="578938" cy="230188"/>
              </a:xfrm>
              <a:prstGeom prst="roundRect">
                <a:avLst>
                  <a:gd name="adj" fmla="val 50000"/>
                </a:avLst>
              </a:prstGeom>
              <a:solidFill>
                <a:schemeClr val="accent1"/>
              </a:solidFill>
              <a:ln w="9525">
                <a:noFill/>
                <a:round/>
                <a:headEnd/>
                <a:tailEnd/>
              </a:ln>
            </p:spPr>
            <p:txBody>
              <a:bodyPr wrap="none" lIns="0" tIns="46800" rIns="0" bIns="46800" anchor="ctr"/>
              <a:lstStyle/>
              <a:p>
                <a:pPr algn="ctr"/>
                <a:r>
                  <a:rPr lang="en-GB" sz="1100" b="1" dirty="0" smtClean="0">
                    <a:solidFill>
                      <a:srgbClr val="FFFFFF"/>
                    </a:solidFill>
                    <a:latin typeface="Arial Narrow" pitchFamily="34" charset="0"/>
                  </a:rPr>
                  <a:t>+1,4</a:t>
                </a:r>
                <a:r>
                  <a:rPr lang="en-GB" sz="1000" b="1" dirty="0" smtClean="0">
                    <a:solidFill>
                      <a:srgbClr val="FFFFFF"/>
                    </a:solidFill>
                    <a:latin typeface="Arial Narrow" pitchFamily="34" charset="0"/>
                  </a:rPr>
                  <a:t>%*</a:t>
                </a:r>
                <a:endParaRPr lang="en-GB" sz="1000" b="1" dirty="0">
                  <a:solidFill>
                    <a:srgbClr val="FFFFFF"/>
                  </a:solidFill>
                  <a:latin typeface="Arial Narrow" pitchFamily="34" charset="0"/>
                </a:endParaRPr>
              </a:p>
            </p:txBody>
          </p:sp>
          <p:sp>
            <p:nvSpPr>
              <p:cNvPr id="51" name="Text Box 30"/>
              <p:cNvSpPr txBox="1">
                <a:spLocks noChangeArrowheads="1"/>
              </p:cNvSpPr>
              <p:nvPr/>
            </p:nvSpPr>
            <p:spPr bwMode="auto">
              <a:xfrm>
                <a:off x="7631062" y="1831652"/>
                <a:ext cx="491990" cy="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fr-FR" sz="1050" b="1" dirty="0" smtClean="0">
                    <a:solidFill>
                      <a:schemeClr val="tx2"/>
                    </a:solidFill>
                    <a:latin typeface="Arial Narrow" pitchFamily="34" charset="0"/>
                  </a:rPr>
                  <a:t>1S19</a:t>
                </a:r>
                <a:endParaRPr lang="fr-FR" sz="1050" b="1" dirty="0">
                  <a:solidFill>
                    <a:schemeClr val="tx2"/>
                  </a:solidFill>
                  <a:latin typeface="Arial Narrow" pitchFamily="34" charset="0"/>
                </a:endParaRPr>
              </a:p>
            </p:txBody>
          </p:sp>
          <p:sp>
            <p:nvSpPr>
              <p:cNvPr id="53" name="Text Box 30"/>
              <p:cNvSpPr txBox="1">
                <a:spLocks noChangeArrowheads="1"/>
              </p:cNvSpPr>
              <p:nvPr/>
            </p:nvSpPr>
            <p:spPr bwMode="auto">
              <a:xfrm>
                <a:off x="5750589" y="1882487"/>
                <a:ext cx="493192" cy="2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fr-FR" sz="1050" b="1" dirty="0" smtClean="0">
                    <a:solidFill>
                      <a:schemeClr val="tx2"/>
                    </a:solidFill>
                    <a:latin typeface="Arial Narrow" pitchFamily="34" charset="0"/>
                  </a:rPr>
                  <a:t>1S18</a:t>
                </a:r>
                <a:endParaRPr lang="fr-FR" sz="1050" b="1" dirty="0">
                  <a:solidFill>
                    <a:schemeClr val="tx2"/>
                  </a:solidFill>
                  <a:latin typeface="Arial Narrow" pitchFamily="34" charset="0"/>
                </a:endParaRPr>
              </a:p>
            </p:txBody>
          </p:sp>
          <p:sp>
            <p:nvSpPr>
              <p:cNvPr id="54" name="Accolade fermante 53"/>
              <p:cNvSpPr/>
              <p:nvPr/>
            </p:nvSpPr>
            <p:spPr bwMode="auto">
              <a:xfrm rot="16200000">
                <a:off x="7788411" y="1757180"/>
                <a:ext cx="184035" cy="897982"/>
              </a:xfrm>
              <a:prstGeom prst="rightBrace">
                <a:avLst>
                  <a:gd name="adj1" fmla="val 8333"/>
                  <a:gd name="adj2" fmla="val 50000"/>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grpSp>
      </p:grpSp>
      <p:sp>
        <p:nvSpPr>
          <p:cNvPr id="52" name="Rectangle 51"/>
          <p:cNvSpPr/>
          <p:nvPr/>
        </p:nvSpPr>
        <p:spPr>
          <a:xfrm>
            <a:off x="226960" y="5097154"/>
            <a:ext cx="8545565" cy="565032"/>
          </a:xfrm>
          <a:prstGeom prst="rect">
            <a:avLst/>
          </a:prstGeom>
          <a:noFill/>
          <a:ln w="19050">
            <a:noFill/>
          </a:ln>
        </p:spPr>
        <p:txBody>
          <a:bodyPr wrap="square" tIns="72000" bIns="72000" anchor="ctr">
            <a:noAutofit/>
          </a:bodyPr>
          <a:lstStyle/>
          <a:p>
            <a:pPr marL="171450" indent="-171450" algn="ctr">
              <a:lnSpc>
                <a:spcPts val="1800"/>
              </a:lnSpc>
              <a:spcBef>
                <a:spcPts val="0"/>
              </a:spcBef>
              <a:buClr>
                <a:schemeClr val="tx2"/>
              </a:buClr>
              <a:buSzPct val="110000"/>
              <a:buFont typeface="Wingdings" panose="05000000000000000000" pitchFamily="2" charset="2"/>
              <a:buChar char="è"/>
            </a:pPr>
            <a:r>
              <a:rPr lang="en-GB" sz="1800" b="1" dirty="0" smtClean="0">
                <a:solidFill>
                  <a:schemeClr val="tx2"/>
                </a:solidFill>
                <a:ea typeface="KaiTi" panose="02010609060101010101" pitchFamily="49" charset="-122"/>
              </a:rPr>
              <a:t>   </a:t>
            </a:r>
            <a:r>
              <a:rPr lang="en-GB" sz="1800" b="1" dirty="0" err="1" smtClean="0">
                <a:solidFill>
                  <a:schemeClr val="tx2"/>
                </a:solidFill>
                <a:ea typeface="KaiTi" panose="02010609060101010101" pitchFamily="49" charset="-122"/>
              </a:rPr>
              <a:t>Revenus</a:t>
            </a:r>
            <a:r>
              <a:rPr lang="en-GB" sz="1800" b="1" dirty="0" smtClean="0">
                <a:solidFill>
                  <a:schemeClr val="tx2"/>
                </a:solidFill>
                <a:ea typeface="KaiTi" panose="02010609060101010101" pitchFamily="49" charset="-122"/>
              </a:rPr>
              <a:t> de CIB au 1S19 : +3,8% / 1S18</a:t>
            </a:r>
            <a:br>
              <a:rPr lang="en-GB" sz="1800" b="1" dirty="0" smtClean="0">
                <a:solidFill>
                  <a:schemeClr val="tx2"/>
                </a:solidFill>
                <a:ea typeface="KaiTi" panose="02010609060101010101" pitchFamily="49" charset="-122"/>
              </a:rPr>
            </a:br>
            <a:r>
              <a:rPr lang="en-GB" sz="1200" dirty="0">
                <a:solidFill>
                  <a:schemeClr val="tx2"/>
                </a:solidFill>
              </a:rPr>
              <a:t>    </a:t>
            </a:r>
            <a:r>
              <a:rPr lang="en-GB" sz="1200" dirty="0" smtClean="0">
                <a:solidFill>
                  <a:schemeClr val="tx2"/>
                </a:solidFill>
              </a:rPr>
              <a:t> </a:t>
            </a:r>
            <a:r>
              <a:rPr lang="en-GB" dirty="0" err="1" smtClean="0">
                <a:solidFill>
                  <a:schemeClr val="tx2"/>
                </a:solidFill>
              </a:rPr>
              <a:t>En</a:t>
            </a:r>
            <a:r>
              <a:rPr lang="en-GB" dirty="0" smtClean="0">
                <a:solidFill>
                  <a:schemeClr val="tx2"/>
                </a:solidFill>
              </a:rPr>
              <a:t> </a:t>
            </a:r>
            <a:r>
              <a:rPr lang="en-GB" dirty="0" err="1" smtClean="0">
                <a:solidFill>
                  <a:schemeClr val="tx2"/>
                </a:solidFill>
              </a:rPr>
              <a:t>hausse</a:t>
            </a:r>
            <a:r>
              <a:rPr lang="en-GB" dirty="0" smtClean="0">
                <a:solidFill>
                  <a:schemeClr val="tx2"/>
                </a:solidFill>
              </a:rPr>
              <a:t> </a:t>
            </a:r>
            <a:r>
              <a:rPr lang="en-GB" dirty="0" err="1" smtClean="0">
                <a:solidFill>
                  <a:schemeClr val="tx2"/>
                </a:solidFill>
              </a:rPr>
              <a:t>dans</a:t>
            </a:r>
            <a:r>
              <a:rPr lang="en-GB" dirty="0" smtClean="0">
                <a:solidFill>
                  <a:schemeClr val="tx2"/>
                </a:solidFill>
              </a:rPr>
              <a:t> les 3 </a:t>
            </a:r>
            <a:r>
              <a:rPr lang="en-GB" dirty="0" err="1" smtClean="0">
                <a:solidFill>
                  <a:schemeClr val="tx2"/>
                </a:solidFill>
              </a:rPr>
              <a:t>lignes</a:t>
            </a:r>
            <a:r>
              <a:rPr lang="en-GB" dirty="0" smtClean="0">
                <a:solidFill>
                  <a:schemeClr val="tx2"/>
                </a:solidFill>
              </a:rPr>
              <a:t> de </a:t>
            </a:r>
            <a:r>
              <a:rPr lang="en-GB" dirty="0" err="1" smtClean="0">
                <a:solidFill>
                  <a:schemeClr val="tx2"/>
                </a:solidFill>
              </a:rPr>
              <a:t>métiers</a:t>
            </a:r>
            <a:r>
              <a:rPr lang="en-GB" dirty="0" smtClean="0">
                <a:solidFill>
                  <a:schemeClr val="tx2"/>
                </a:solidFill>
              </a:rPr>
              <a:t> (Global Markets, Corporate Banking et Securities Services</a:t>
            </a:r>
            <a:r>
              <a:rPr lang="en-GB" sz="1200" dirty="0" smtClean="0">
                <a:solidFill>
                  <a:schemeClr val="tx2"/>
                </a:solidFill>
              </a:rPr>
              <a:t>)</a:t>
            </a:r>
            <a:endParaRPr lang="en-GB" sz="1200" dirty="0">
              <a:solidFill>
                <a:schemeClr val="tx2"/>
              </a:solidFill>
            </a:endParaRPr>
          </a:p>
        </p:txBody>
      </p:sp>
      <p:sp>
        <p:nvSpPr>
          <p:cNvPr id="55" name="Text Box 27"/>
          <p:cNvSpPr txBox="1">
            <a:spLocks noChangeArrowheads="1"/>
          </p:cNvSpPr>
          <p:nvPr/>
        </p:nvSpPr>
        <p:spPr bwMode="auto">
          <a:xfrm>
            <a:off x="219075" y="6261297"/>
            <a:ext cx="8926090"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r" eaLnBrk="1" hangingPunct="1">
              <a:spcBef>
                <a:spcPct val="50000"/>
              </a:spcBef>
            </a:pPr>
            <a:r>
              <a:rPr lang="fr-FR" sz="800" i="1" dirty="0" smtClean="0">
                <a:solidFill>
                  <a:schemeClr val="tx2"/>
                </a:solidFill>
                <a:latin typeface="+mj-lt"/>
              </a:rPr>
              <a:t>* Hors </a:t>
            </a:r>
            <a:r>
              <a:rPr lang="fr-FR" sz="800" i="1" dirty="0">
                <a:solidFill>
                  <a:schemeClr val="tx2"/>
                </a:solidFill>
                <a:latin typeface="+mj-lt"/>
              </a:rPr>
              <a:t>effet de </a:t>
            </a:r>
            <a:r>
              <a:rPr lang="fr-FR" sz="800" i="1" dirty="0" smtClean="0">
                <a:solidFill>
                  <a:schemeClr val="tx2"/>
                </a:solidFill>
                <a:latin typeface="+mj-lt"/>
              </a:rPr>
              <a:t>la création de Capital </a:t>
            </a:r>
            <a:r>
              <a:rPr lang="fr-FR" sz="800" i="1" dirty="0" err="1" smtClean="0">
                <a:solidFill>
                  <a:schemeClr val="tx2"/>
                </a:solidFill>
                <a:latin typeface="+mj-lt"/>
              </a:rPr>
              <a:t>Markets</a:t>
            </a:r>
            <a:r>
              <a:rPr lang="fr-FR" sz="800" i="1" dirty="0" smtClean="0">
                <a:solidFill>
                  <a:schemeClr val="tx2"/>
                </a:solidFill>
                <a:latin typeface="+mj-lt"/>
              </a:rPr>
              <a:t> (transfert de 53 M€ de revenus de Global </a:t>
            </a:r>
            <a:r>
              <a:rPr lang="fr-FR" sz="800" i="1" dirty="0" err="1" smtClean="0">
                <a:solidFill>
                  <a:schemeClr val="tx2"/>
                </a:solidFill>
                <a:latin typeface="+mj-lt"/>
              </a:rPr>
              <a:t>Markets</a:t>
            </a:r>
            <a:r>
              <a:rPr lang="fr-FR" sz="800" i="1" dirty="0" smtClean="0">
                <a:solidFill>
                  <a:schemeClr val="tx2"/>
                </a:solidFill>
                <a:latin typeface="+mj-lt"/>
              </a:rPr>
              <a:t> FICC à </a:t>
            </a:r>
            <a:r>
              <a:rPr lang="fr-FR" sz="800" i="1" dirty="0" err="1" smtClean="0">
                <a:solidFill>
                  <a:schemeClr val="tx2"/>
                </a:solidFill>
                <a:latin typeface="+mj-lt"/>
              </a:rPr>
              <a:t>Corporate</a:t>
            </a:r>
            <a:r>
              <a:rPr lang="fr-FR" sz="800" i="1" dirty="0" smtClean="0">
                <a:solidFill>
                  <a:schemeClr val="tx2"/>
                </a:solidFill>
                <a:latin typeface="+mj-lt"/>
              </a:rPr>
              <a:t> Banking au 1S19)</a:t>
            </a:r>
            <a:endParaRPr lang="fr-FR" sz="800" i="1" dirty="0">
              <a:solidFill>
                <a:schemeClr val="tx2"/>
              </a:solidFill>
              <a:latin typeface="+mj-lt"/>
            </a:endParaRPr>
          </a:p>
        </p:txBody>
      </p:sp>
    </p:spTree>
    <p:extLst>
      <p:ext uri="{BB962C8B-B14F-4D97-AF65-F5344CB8AC3E}">
        <p14:creationId xmlns:p14="http://schemas.microsoft.com/office/powerpoint/2010/main" val="1918721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ColumnContent"/>
          <p:cNvSpPr>
            <a:spLocks noChangeArrowheads="1"/>
          </p:cNvSpPr>
          <p:nvPr/>
        </p:nvSpPr>
        <p:spPr bwMode="gray">
          <a:xfrm>
            <a:off x="381539" y="2038381"/>
            <a:ext cx="5167002" cy="3191643"/>
          </a:xfrm>
          <a:prstGeom prst="rect">
            <a:avLst/>
          </a:prstGeom>
        </p:spPr>
        <p:txBody>
          <a:bodyPr wrap="square">
            <a:spAutoFit/>
          </a:bodyPr>
          <a:lstStyle/>
          <a:p>
            <a:pPr marL="216000" indent="-216000" eaLnBrk="0" hangingPunct="0">
              <a:lnSpc>
                <a:spcPct val="90000"/>
              </a:lnSpc>
              <a:spcBef>
                <a:spcPts val="600"/>
              </a:spcBef>
              <a:buClr>
                <a:srgbClr val="008D53"/>
              </a:buClr>
              <a:buSzPct val="100000"/>
              <a:buFont typeface="Arial" panose="020B0604020202020204" pitchFamily="34" charset="0"/>
              <a:buChar char="►"/>
            </a:pPr>
            <a:r>
              <a:rPr lang="en-US" b="1" dirty="0" smtClean="0">
                <a:solidFill>
                  <a:srgbClr val="000000"/>
                </a:solidFill>
              </a:rPr>
              <a:t>Continuer </a:t>
            </a:r>
            <a:r>
              <a:rPr lang="en-US" b="1" dirty="0" err="1" smtClean="0">
                <a:solidFill>
                  <a:srgbClr val="000000"/>
                </a:solidFill>
              </a:rPr>
              <a:t>l’industrialisation</a:t>
            </a:r>
            <a:r>
              <a:rPr lang="en-US" b="1" dirty="0" smtClean="0">
                <a:solidFill>
                  <a:srgbClr val="000000"/>
                </a:solidFill>
              </a:rPr>
              <a:t> pour </a:t>
            </a:r>
            <a:r>
              <a:rPr lang="en-US" b="1" dirty="0" err="1" smtClean="0">
                <a:solidFill>
                  <a:srgbClr val="000000"/>
                </a:solidFill>
              </a:rPr>
              <a:t>réduire</a:t>
            </a:r>
            <a:r>
              <a:rPr lang="en-US" b="1" dirty="0" smtClean="0">
                <a:solidFill>
                  <a:srgbClr val="000000"/>
                </a:solidFill>
              </a:rPr>
              <a:t> les </a:t>
            </a:r>
            <a:r>
              <a:rPr lang="en-US" b="1" dirty="0" err="1" smtClean="0">
                <a:solidFill>
                  <a:srgbClr val="000000"/>
                </a:solidFill>
              </a:rPr>
              <a:t>coûts</a:t>
            </a:r>
            <a:endParaRPr lang="en-GB" b="1" dirty="0" smtClean="0">
              <a:solidFill>
                <a:srgbClr val="000000"/>
              </a:solidFill>
            </a:endParaRPr>
          </a:p>
          <a:p>
            <a:pPr marL="468000" lvl="1" indent="-298450" eaLnBrk="0" hangingPunct="0">
              <a:lnSpc>
                <a:spcPct val="90000"/>
              </a:lnSpc>
              <a:spcBef>
                <a:spcPct val="40000"/>
              </a:spcBef>
              <a:buClr>
                <a:schemeClr val="folHlink"/>
              </a:buClr>
              <a:buSzPct val="80000"/>
              <a:buFont typeface="Wingdings" pitchFamily="2" charset="2"/>
              <a:buChar char="n"/>
            </a:pPr>
            <a:r>
              <a:rPr lang="en-US" dirty="0" smtClean="0">
                <a:solidFill>
                  <a:schemeClr val="tx2"/>
                </a:solidFill>
              </a:rPr>
              <a:t>120 M€ </a:t>
            </a:r>
            <a:r>
              <a:rPr lang="en-US" dirty="0" err="1" smtClean="0">
                <a:solidFill>
                  <a:schemeClr val="tx2"/>
                </a:solidFill>
              </a:rPr>
              <a:t>d’économies</a:t>
            </a:r>
            <a:r>
              <a:rPr lang="en-US" dirty="0" smtClean="0">
                <a:solidFill>
                  <a:schemeClr val="tx2"/>
                </a:solidFill>
              </a:rPr>
              <a:t> </a:t>
            </a:r>
            <a:r>
              <a:rPr lang="en-US" dirty="0" err="1" smtClean="0">
                <a:solidFill>
                  <a:schemeClr val="tx2"/>
                </a:solidFill>
              </a:rPr>
              <a:t>récurrentes</a:t>
            </a:r>
            <a:r>
              <a:rPr lang="en-US" dirty="0" smtClean="0">
                <a:solidFill>
                  <a:schemeClr val="tx2"/>
                </a:solidFill>
              </a:rPr>
              <a:t> au 1S19 </a:t>
            </a:r>
          </a:p>
          <a:p>
            <a:pPr marL="468000" lvl="1" indent="-298450" eaLnBrk="0" hangingPunct="0">
              <a:lnSpc>
                <a:spcPct val="90000"/>
              </a:lnSpc>
              <a:spcBef>
                <a:spcPct val="40000"/>
              </a:spcBef>
              <a:buClr>
                <a:schemeClr val="folHlink"/>
              </a:buClr>
              <a:buSzPct val="80000"/>
              <a:buFont typeface="Wingdings" pitchFamily="2" charset="2"/>
              <a:buChar char="n"/>
            </a:pPr>
            <a:r>
              <a:rPr lang="en-US" dirty="0" smtClean="0">
                <a:solidFill>
                  <a:schemeClr val="tx2"/>
                </a:solidFill>
              </a:rPr>
              <a:t>850 M€ </a:t>
            </a:r>
            <a:r>
              <a:rPr lang="en-US" dirty="0" err="1" smtClean="0">
                <a:solidFill>
                  <a:schemeClr val="tx2"/>
                </a:solidFill>
              </a:rPr>
              <a:t>d’économies</a:t>
            </a:r>
            <a:r>
              <a:rPr lang="en-US" dirty="0" smtClean="0">
                <a:solidFill>
                  <a:schemeClr val="tx2"/>
                </a:solidFill>
              </a:rPr>
              <a:t> </a:t>
            </a:r>
            <a:r>
              <a:rPr lang="en-US" dirty="0" err="1" smtClean="0">
                <a:solidFill>
                  <a:schemeClr val="tx2"/>
                </a:solidFill>
              </a:rPr>
              <a:t>récurrentes</a:t>
            </a:r>
            <a:r>
              <a:rPr lang="en-US" dirty="0" smtClean="0">
                <a:solidFill>
                  <a:schemeClr val="tx2"/>
                </a:solidFill>
              </a:rPr>
              <a:t> </a:t>
            </a:r>
            <a:r>
              <a:rPr lang="en-US" dirty="0" err="1" smtClean="0">
                <a:solidFill>
                  <a:schemeClr val="tx2"/>
                </a:solidFill>
              </a:rPr>
              <a:t>attendues</a:t>
            </a:r>
            <a:r>
              <a:rPr lang="en-US" dirty="0" smtClean="0">
                <a:solidFill>
                  <a:schemeClr val="tx2"/>
                </a:solidFill>
              </a:rPr>
              <a:t> </a:t>
            </a:r>
            <a:r>
              <a:rPr lang="en-US" dirty="0" err="1" smtClean="0">
                <a:solidFill>
                  <a:schemeClr val="tx2"/>
                </a:solidFill>
              </a:rPr>
              <a:t>en</a:t>
            </a:r>
            <a:r>
              <a:rPr lang="en-US" dirty="0" smtClean="0">
                <a:solidFill>
                  <a:schemeClr val="tx2"/>
                </a:solidFill>
              </a:rPr>
              <a:t> 2019 et </a:t>
            </a:r>
            <a:r>
              <a:rPr lang="en-US" dirty="0" err="1" smtClean="0">
                <a:solidFill>
                  <a:schemeClr val="tx2"/>
                </a:solidFill>
              </a:rPr>
              <a:t>en</a:t>
            </a:r>
            <a:r>
              <a:rPr lang="en-US" dirty="0" smtClean="0">
                <a:solidFill>
                  <a:schemeClr val="tx2"/>
                </a:solidFill>
              </a:rPr>
              <a:t> 2020</a:t>
            </a:r>
          </a:p>
          <a:p>
            <a:pPr marL="468000" lvl="1" indent="-298450" eaLnBrk="0" hangingPunct="0">
              <a:lnSpc>
                <a:spcPct val="90000"/>
              </a:lnSpc>
              <a:spcBef>
                <a:spcPct val="40000"/>
              </a:spcBef>
              <a:buClr>
                <a:schemeClr val="folHlink"/>
              </a:buClr>
              <a:buSzPct val="80000"/>
              <a:buFont typeface="Wingdings" pitchFamily="2" charset="2"/>
              <a:buChar char="n"/>
            </a:pPr>
            <a:endParaRPr lang="en-US" sz="800" dirty="0" smtClean="0">
              <a:solidFill>
                <a:schemeClr val="tx2"/>
              </a:solidFill>
            </a:endParaRPr>
          </a:p>
          <a:p>
            <a:pPr marL="468000" lvl="1" indent="-298450" eaLnBrk="0" hangingPunct="0">
              <a:lnSpc>
                <a:spcPct val="90000"/>
              </a:lnSpc>
              <a:spcBef>
                <a:spcPct val="40000"/>
              </a:spcBef>
              <a:buClr>
                <a:schemeClr val="folHlink"/>
              </a:buClr>
              <a:buSzPct val="80000"/>
              <a:buFont typeface="Wingdings" pitchFamily="2" charset="2"/>
              <a:buChar char="n"/>
            </a:pPr>
            <a:endParaRPr lang="en-US" sz="800" dirty="0">
              <a:solidFill>
                <a:schemeClr val="tx2"/>
              </a:solidFill>
            </a:endParaRPr>
          </a:p>
          <a:p>
            <a:pPr marL="216000" indent="-216000">
              <a:spcBef>
                <a:spcPts val="600"/>
              </a:spcBef>
              <a:buClr>
                <a:srgbClr val="008D53"/>
              </a:buClr>
              <a:buFont typeface="Arial" panose="020B0604020202020204" pitchFamily="34" charset="0"/>
              <a:buChar char="►"/>
            </a:pPr>
            <a:r>
              <a:rPr lang="en-US" b="1" dirty="0" smtClean="0">
                <a:solidFill>
                  <a:schemeClr val="tx2"/>
                </a:solidFill>
              </a:rPr>
              <a:t>Impact </a:t>
            </a:r>
            <a:r>
              <a:rPr lang="en-US" b="1" dirty="0" err="1" smtClean="0">
                <a:solidFill>
                  <a:schemeClr val="tx2"/>
                </a:solidFill>
              </a:rPr>
              <a:t>positif</a:t>
            </a:r>
            <a:r>
              <a:rPr lang="en-US" b="1" dirty="0" smtClean="0">
                <a:solidFill>
                  <a:schemeClr val="tx2"/>
                </a:solidFill>
              </a:rPr>
              <a:t> du </a:t>
            </a:r>
            <a:r>
              <a:rPr lang="en-US" b="1" dirty="0" err="1" smtClean="0">
                <a:solidFill>
                  <a:schemeClr val="tx2"/>
                </a:solidFill>
              </a:rPr>
              <a:t>repositionnement</a:t>
            </a:r>
            <a:r>
              <a:rPr lang="en-US" b="1" dirty="0" smtClean="0">
                <a:solidFill>
                  <a:schemeClr val="tx2"/>
                </a:solidFill>
              </a:rPr>
              <a:t> de FICC</a:t>
            </a:r>
            <a:endParaRPr lang="en-GB" b="1" dirty="0" smtClean="0">
              <a:solidFill>
                <a:srgbClr val="000000"/>
              </a:solidFill>
            </a:endParaRPr>
          </a:p>
          <a:p>
            <a:pPr marL="468000" lvl="1" indent="-298450" eaLnBrk="0" hangingPunct="0">
              <a:lnSpc>
                <a:spcPct val="90000"/>
              </a:lnSpc>
              <a:spcBef>
                <a:spcPct val="40000"/>
              </a:spcBef>
              <a:buClr>
                <a:schemeClr val="folHlink"/>
              </a:buClr>
              <a:buSzPct val="80000"/>
              <a:buFont typeface="Wingdings" pitchFamily="2" charset="2"/>
              <a:buChar char="n"/>
            </a:pPr>
            <a:r>
              <a:rPr lang="en-US" dirty="0" err="1" smtClean="0">
                <a:solidFill>
                  <a:schemeClr val="tx2"/>
                </a:solidFill>
              </a:rPr>
              <a:t>Développement</a:t>
            </a:r>
            <a:r>
              <a:rPr lang="en-US" dirty="0" smtClean="0">
                <a:solidFill>
                  <a:schemeClr val="tx2"/>
                </a:solidFill>
              </a:rPr>
              <a:t> des </a:t>
            </a:r>
            <a:r>
              <a:rPr lang="en-US" dirty="0" err="1" smtClean="0">
                <a:solidFill>
                  <a:schemeClr val="tx2"/>
                </a:solidFill>
              </a:rPr>
              <a:t>plateformes</a:t>
            </a:r>
            <a:r>
              <a:rPr lang="en-US" dirty="0" smtClean="0">
                <a:solidFill>
                  <a:schemeClr val="tx2"/>
                </a:solidFill>
              </a:rPr>
              <a:t> </a:t>
            </a:r>
            <a:r>
              <a:rPr lang="en-US" dirty="0" err="1" smtClean="0">
                <a:solidFill>
                  <a:schemeClr val="tx2"/>
                </a:solidFill>
              </a:rPr>
              <a:t>électroniques</a:t>
            </a:r>
            <a:r>
              <a:rPr lang="en-US" dirty="0" smtClean="0">
                <a:solidFill>
                  <a:schemeClr val="tx2"/>
                </a:solidFill>
              </a:rPr>
              <a:t>, </a:t>
            </a:r>
            <a:r>
              <a:rPr lang="en-US" dirty="0" err="1" smtClean="0">
                <a:solidFill>
                  <a:schemeClr val="tx2"/>
                </a:solidFill>
              </a:rPr>
              <a:t>arrêt</a:t>
            </a:r>
            <a:r>
              <a:rPr lang="en-US" dirty="0" smtClean="0">
                <a:solidFill>
                  <a:schemeClr val="tx2"/>
                </a:solidFill>
              </a:rPr>
              <a:t> des </a:t>
            </a:r>
            <a:r>
              <a:rPr lang="en-US" dirty="0" err="1" smtClean="0">
                <a:solidFill>
                  <a:schemeClr val="tx2"/>
                </a:solidFill>
              </a:rPr>
              <a:t>activités</a:t>
            </a:r>
            <a:r>
              <a:rPr lang="en-US" dirty="0" smtClean="0">
                <a:solidFill>
                  <a:schemeClr val="tx2"/>
                </a:solidFill>
              </a:rPr>
              <a:t> pour </a:t>
            </a:r>
            <a:r>
              <a:rPr lang="en-US" dirty="0" err="1" smtClean="0">
                <a:solidFill>
                  <a:schemeClr val="tx2"/>
                </a:solidFill>
              </a:rPr>
              <a:t>compte</a:t>
            </a:r>
            <a:r>
              <a:rPr lang="en-US" dirty="0" smtClean="0">
                <a:solidFill>
                  <a:schemeClr val="tx2"/>
                </a:solidFill>
              </a:rPr>
              <a:t> </a:t>
            </a:r>
            <a:r>
              <a:rPr lang="en-US" dirty="0" err="1" smtClean="0">
                <a:solidFill>
                  <a:schemeClr val="tx2"/>
                </a:solidFill>
              </a:rPr>
              <a:t>propre</a:t>
            </a:r>
            <a:r>
              <a:rPr lang="en-US" dirty="0" smtClean="0">
                <a:solidFill>
                  <a:schemeClr val="tx2"/>
                </a:solidFill>
              </a:rPr>
              <a:t> </a:t>
            </a:r>
            <a:r>
              <a:rPr lang="en-US" dirty="0" err="1" smtClean="0">
                <a:solidFill>
                  <a:schemeClr val="tx2"/>
                </a:solidFill>
              </a:rPr>
              <a:t>d’Opera</a:t>
            </a:r>
            <a:r>
              <a:rPr lang="en-US" dirty="0" smtClean="0">
                <a:solidFill>
                  <a:schemeClr val="tx2"/>
                </a:solidFill>
              </a:rPr>
              <a:t> Trading et des </a:t>
            </a:r>
            <a:r>
              <a:rPr lang="en-US" dirty="0" err="1" smtClean="0">
                <a:solidFill>
                  <a:schemeClr val="tx2"/>
                </a:solidFill>
              </a:rPr>
              <a:t>dérivés</a:t>
            </a:r>
            <a:r>
              <a:rPr lang="en-US" dirty="0" smtClean="0">
                <a:solidFill>
                  <a:schemeClr val="tx2"/>
                </a:solidFill>
              </a:rPr>
              <a:t> sur </a:t>
            </a:r>
            <a:r>
              <a:rPr lang="en-US" dirty="0" err="1" smtClean="0">
                <a:solidFill>
                  <a:schemeClr val="tx2"/>
                </a:solidFill>
              </a:rPr>
              <a:t>matières</a:t>
            </a:r>
            <a:r>
              <a:rPr lang="en-US" dirty="0" smtClean="0">
                <a:solidFill>
                  <a:schemeClr val="tx2"/>
                </a:solidFill>
              </a:rPr>
              <a:t> premières aux </a:t>
            </a:r>
            <a:r>
              <a:rPr lang="en-US" dirty="0" err="1" smtClean="0">
                <a:solidFill>
                  <a:schemeClr val="tx2"/>
                </a:solidFill>
              </a:rPr>
              <a:t>Etats</a:t>
            </a:r>
            <a:r>
              <a:rPr lang="en-US" dirty="0" smtClean="0">
                <a:solidFill>
                  <a:schemeClr val="tx2"/>
                </a:solidFill>
              </a:rPr>
              <a:t>-Unis</a:t>
            </a:r>
          </a:p>
          <a:p>
            <a:pPr marL="468000" lvl="1" indent="-298450" eaLnBrk="0" hangingPunct="0">
              <a:lnSpc>
                <a:spcPct val="90000"/>
              </a:lnSpc>
              <a:spcBef>
                <a:spcPct val="40000"/>
              </a:spcBef>
              <a:buClr>
                <a:schemeClr val="folHlink"/>
              </a:buClr>
              <a:buSzPct val="80000"/>
              <a:buFont typeface="Wingdings" pitchFamily="2" charset="2"/>
              <a:buChar char="n"/>
            </a:pPr>
            <a:endParaRPr lang="en-US" sz="800" dirty="0" smtClean="0">
              <a:solidFill>
                <a:schemeClr val="tx2"/>
              </a:solidFill>
            </a:endParaRPr>
          </a:p>
          <a:p>
            <a:pPr marL="468000" lvl="1" indent="-298450" eaLnBrk="0" hangingPunct="0">
              <a:lnSpc>
                <a:spcPct val="90000"/>
              </a:lnSpc>
              <a:spcBef>
                <a:spcPct val="40000"/>
              </a:spcBef>
              <a:buClr>
                <a:schemeClr val="folHlink"/>
              </a:buClr>
              <a:buSzPct val="80000"/>
              <a:buFont typeface="Wingdings" pitchFamily="2" charset="2"/>
              <a:buChar char="n"/>
            </a:pPr>
            <a:endParaRPr lang="en-US" sz="800" dirty="0">
              <a:solidFill>
                <a:schemeClr val="tx2"/>
              </a:solidFill>
            </a:endParaRPr>
          </a:p>
          <a:p>
            <a:pPr marL="216000" lvl="1" indent="-216000" eaLnBrk="0" hangingPunct="0">
              <a:lnSpc>
                <a:spcPct val="90000"/>
              </a:lnSpc>
              <a:spcBef>
                <a:spcPts val="600"/>
              </a:spcBef>
              <a:buClr>
                <a:srgbClr val="008D53"/>
              </a:buClr>
              <a:buSzPct val="100000"/>
              <a:buFont typeface="Arial" panose="020B0604020202020204" pitchFamily="34" charset="0"/>
              <a:buChar char="►"/>
            </a:pPr>
            <a:r>
              <a:rPr lang="en-GB" b="1" dirty="0" err="1" smtClean="0">
                <a:solidFill>
                  <a:srgbClr val="000000"/>
                </a:solidFill>
              </a:rPr>
              <a:t>Privilégier</a:t>
            </a:r>
            <a:r>
              <a:rPr lang="en-GB" b="1" dirty="0" smtClean="0">
                <a:solidFill>
                  <a:srgbClr val="000000"/>
                </a:solidFill>
              </a:rPr>
              <a:t> </a:t>
            </a:r>
            <a:r>
              <a:rPr lang="en-GB" b="1" dirty="0" err="1" smtClean="0">
                <a:solidFill>
                  <a:srgbClr val="000000"/>
                </a:solidFill>
              </a:rPr>
              <a:t>une</a:t>
            </a:r>
            <a:r>
              <a:rPr lang="en-GB" b="1" dirty="0" smtClean="0">
                <a:solidFill>
                  <a:srgbClr val="000000"/>
                </a:solidFill>
              </a:rPr>
              <a:t> </a:t>
            </a:r>
            <a:r>
              <a:rPr lang="en-GB" b="1" dirty="0" err="1" smtClean="0">
                <a:solidFill>
                  <a:srgbClr val="000000"/>
                </a:solidFill>
              </a:rPr>
              <a:t>croissance</a:t>
            </a:r>
            <a:r>
              <a:rPr lang="en-GB" b="1" dirty="0" smtClean="0">
                <a:solidFill>
                  <a:srgbClr val="000000"/>
                </a:solidFill>
              </a:rPr>
              <a:t> rentable</a:t>
            </a:r>
            <a:endParaRPr lang="en-GB" b="1" dirty="0">
              <a:solidFill>
                <a:srgbClr val="000000"/>
              </a:solidFill>
            </a:endParaRPr>
          </a:p>
          <a:p>
            <a:pPr marL="468000" lvl="1" indent="-298450" eaLnBrk="0" hangingPunct="0">
              <a:lnSpc>
                <a:spcPct val="90000"/>
              </a:lnSpc>
              <a:spcBef>
                <a:spcPct val="40000"/>
              </a:spcBef>
              <a:buClr>
                <a:schemeClr val="folHlink"/>
              </a:buClr>
              <a:buSzPct val="80000"/>
              <a:buFont typeface="Wingdings" pitchFamily="2" charset="2"/>
              <a:buChar char="n"/>
            </a:pPr>
            <a:r>
              <a:rPr lang="en-US" dirty="0" smtClean="0">
                <a:solidFill>
                  <a:schemeClr val="tx2"/>
                </a:solidFill>
              </a:rPr>
              <a:t>Forte </a:t>
            </a:r>
            <a:r>
              <a:rPr lang="en-US" dirty="0" err="1" smtClean="0">
                <a:solidFill>
                  <a:schemeClr val="tx2"/>
                </a:solidFill>
              </a:rPr>
              <a:t>amélioration</a:t>
            </a:r>
            <a:r>
              <a:rPr lang="en-US" dirty="0" smtClean="0">
                <a:solidFill>
                  <a:schemeClr val="tx2"/>
                </a:solidFill>
              </a:rPr>
              <a:t> de </a:t>
            </a:r>
            <a:r>
              <a:rPr lang="en-US" dirty="0" err="1" smtClean="0">
                <a:solidFill>
                  <a:schemeClr val="tx2"/>
                </a:solidFill>
              </a:rPr>
              <a:t>l’efficacité</a:t>
            </a:r>
            <a:r>
              <a:rPr lang="en-US" dirty="0" smtClean="0">
                <a:solidFill>
                  <a:schemeClr val="tx2"/>
                </a:solidFill>
              </a:rPr>
              <a:t> </a:t>
            </a:r>
            <a:r>
              <a:rPr lang="en-US" dirty="0" err="1" smtClean="0">
                <a:solidFill>
                  <a:schemeClr val="tx2"/>
                </a:solidFill>
              </a:rPr>
              <a:t>opérationnelle</a:t>
            </a:r>
            <a:endParaRPr lang="en-US" dirty="0" smtClean="0">
              <a:solidFill>
                <a:schemeClr val="tx2"/>
              </a:solidFill>
            </a:endParaRPr>
          </a:p>
        </p:txBody>
      </p:sp>
      <p:sp>
        <p:nvSpPr>
          <p:cNvPr id="68" name="Rectangle à coins arrondis 67"/>
          <p:cNvSpPr/>
          <p:nvPr/>
        </p:nvSpPr>
        <p:spPr bwMode="auto">
          <a:xfrm>
            <a:off x="362507" y="1712291"/>
            <a:ext cx="5076000" cy="3869360"/>
          </a:xfrm>
          <a:prstGeom prst="roundRect">
            <a:avLst>
              <a:gd name="adj" fmla="val 5795"/>
            </a:avLst>
          </a:prstGeom>
          <a:noFill/>
          <a:ln w="25400">
            <a:solidFill>
              <a:schemeClr val="accent2"/>
            </a:solidFill>
          </a:ln>
          <a:extLst/>
        </p:spPr>
        <p:txBody>
          <a:bodyPr wrap="square" lIns="0" tIns="0" rIns="0" bIns="0" numCol="1" spcCol="0" rtlCol="0" anchor="t" anchorCtr="0">
            <a:noAutofit/>
          </a:bodyPr>
          <a:lstStyle/>
          <a:p>
            <a:pPr lvl="1"/>
            <a:endParaRPr lang="fr-FR" dirty="0"/>
          </a:p>
        </p:txBody>
      </p:sp>
      <p:sp>
        <p:nvSpPr>
          <p:cNvPr id="74" name="Rectangle 2"/>
          <p:cNvSpPr txBox="1">
            <a:spLocks noChangeArrowheads="1"/>
          </p:cNvSpPr>
          <p:nvPr/>
        </p:nvSpPr>
        <p:spPr bwMode="gray">
          <a:xfrm>
            <a:off x="648000" y="130175"/>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a:lstStyle>
          <a:p>
            <a:pPr eaLnBrk="1" hangingPunct="1">
              <a:defRPr/>
            </a:pPr>
            <a:r>
              <a:rPr lang="fr-FR" kern="0" dirty="0" smtClean="0">
                <a:solidFill>
                  <a:schemeClr val="tx2"/>
                </a:solidFill>
              </a:rPr>
              <a:t/>
            </a:r>
            <a:br>
              <a:rPr lang="fr-FR" kern="0" dirty="0" smtClean="0">
                <a:solidFill>
                  <a:schemeClr val="tx2"/>
                </a:solidFill>
              </a:rPr>
            </a:br>
            <a:r>
              <a:rPr lang="fr-FR" dirty="0" err="1">
                <a:solidFill>
                  <a:schemeClr val="tx2"/>
                </a:solidFill>
              </a:rPr>
              <a:t>Corporate</a:t>
            </a:r>
            <a:r>
              <a:rPr lang="fr-FR" dirty="0">
                <a:solidFill>
                  <a:schemeClr val="tx2"/>
                </a:solidFill>
              </a:rPr>
              <a:t> and </a:t>
            </a:r>
            <a:r>
              <a:rPr lang="fr-FR" dirty="0" err="1">
                <a:solidFill>
                  <a:schemeClr val="tx2"/>
                </a:solidFill>
              </a:rPr>
              <a:t>Institutional</a:t>
            </a:r>
            <a:r>
              <a:rPr lang="fr-FR" dirty="0">
                <a:solidFill>
                  <a:schemeClr val="tx2"/>
                </a:solidFill>
              </a:rPr>
              <a:t> </a:t>
            </a:r>
            <a:r>
              <a:rPr lang="fr-FR" dirty="0" smtClean="0">
                <a:solidFill>
                  <a:schemeClr val="tx2"/>
                </a:solidFill>
              </a:rPr>
              <a:t>Banking</a:t>
            </a:r>
            <a:endParaRPr lang="fr-FR" dirty="0">
              <a:solidFill>
                <a:srgbClr val="000000"/>
              </a:solidFill>
              <a:latin typeface="Arial Narrow"/>
              <a:ea typeface="+mn-ea"/>
              <a:cs typeface="Arial" charset="0"/>
            </a:endParaRPr>
          </a:p>
          <a:p>
            <a:pPr eaLnBrk="1" hangingPunct="1">
              <a:defRPr/>
            </a:pPr>
            <a:r>
              <a:rPr lang="fr-FR" kern="1200" dirty="0" smtClean="0">
                <a:solidFill>
                  <a:srgbClr val="000000"/>
                </a:solidFill>
                <a:latin typeface="Arial Narrow"/>
                <a:ea typeface="+mn-ea"/>
                <a:cs typeface="Arial" charset="0"/>
              </a:rPr>
              <a:t>Amplifier les efforts de transformation</a:t>
            </a:r>
            <a:endParaRPr lang="fr-FR" kern="1200" dirty="0">
              <a:solidFill>
                <a:srgbClr val="000000"/>
              </a:solidFill>
              <a:latin typeface="Arial Narrow"/>
              <a:ea typeface="+mn-ea"/>
              <a:cs typeface="Arial" charset="0"/>
            </a:endParaRPr>
          </a:p>
        </p:txBody>
      </p:sp>
      <p:sp>
        <p:nvSpPr>
          <p:cNvPr id="37" name="Isosceles Triangle 1"/>
          <p:cNvSpPr/>
          <p:nvPr/>
        </p:nvSpPr>
        <p:spPr>
          <a:xfrm rot="5400000">
            <a:off x="4959808" y="3622339"/>
            <a:ext cx="1397478" cy="220012"/>
          </a:xfrm>
          <a:prstGeom prst="triangle">
            <a:avLst/>
          </a:prstGeom>
          <a:solidFill>
            <a:schemeClr val="bg1">
              <a:lumMod val="85000"/>
            </a:schemeClr>
          </a:solidFill>
          <a:ln w="19050" algn="ctr">
            <a:solidFill>
              <a:schemeClr val="bg1"/>
            </a:solidFill>
            <a:miter lim="800000"/>
            <a:headEnd/>
            <a:tailEnd/>
          </a:ln>
        </p:spPr>
        <p:txBody>
          <a:bodyPr lIns="35963" tIns="0" rIns="0" bIns="0" anchor="ctr"/>
          <a:lstStyle/>
          <a:p>
            <a:pPr algn="ctr"/>
            <a:endParaRPr lang="fr-FR" dirty="0">
              <a:latin typeface="Arial" panose="020B0604020202020204" pitchFamily="34" charset="0"/>
            </a:endParaRPr>
          </a:p>
        </p:txBody>
      </p:sp>
      <p:sp>
        <p:nvSpPr>
          <p:cNvPr id="44" name="Rectangle 43"/>
          <p:cNvSpPr/>
          <p:nvPr/>
        </p:nvSpPr>
        <p:spPr>
          <a:xfrm>
            <a:off x="5947950" y="2266950"/>
            <a:ext cx="3019142" cy="540000"/>
          </a:xfrm>
          <a:prstGeom prst="rect">
            <a:avLst/>
          </a:prstGeom>
          <a:noFill/>
          <a:ln w="19050">
            <a:solidFill>
              <a:schemeClr val="accent1"/>
            </a:solidFill>
          </a:ln>
        </p:spPr>
        <p:txBody>
          <a:bodyPr wrap="square" tIns="0" bIns="0" anchor="ctr">
            <a:noAutofit/>
          </a:bodyPr>
          <a:lstStyle/>
          <a:p>
            <a:pPr>
              <a:lnSpc>
                <a:spcPts val="1440"/>
              </a:lnSpc>
              <a:spcBef>
                <a:spcPts val="0"/>
              </a:spcBef>
              <a:buClr>
                <a:schemeClr val="tx2"/>
              </a:buClr>
              <a:buSzPct val="110000"/>
            </a:pPr>
            <a:r>
              <a:rPr lang="en-GB" sz="1300" b="1" dirty="0">
                <a:solidFill>
                  <a:schemeClr val="accent1"/>
                </a:solidFill>
                <a:ea typeface="KaiTi" panose="02010609060101010101" pitchFamily="49" charset="-122"/>
                <a:sym typeface="Wingdings" panose="05000000000000000000" pitchFamily="2" charset="2"/>
              </a:rPr>
              <a:t> </a:t>
            </a:r>
            <a:r>
              <a:rPr lang="en-GB" sz="1300" b="1" dirty="0" smtClean="0">
                <a:solidFill>
                  <a:schemeClr val="accent1"/>
                </a:solidFill>
                <a:ea typeface="KaiTi" panose="02010609060101010101" pitchFamily="49" charset="-122"/>
                <a:sym typeface="Wingdings" panose="05000000000000000000" pitchFamily="2" charset="2"/>
              </a:rPr>
              <a:t>  </a:t>
            </a:r>
            <a:r>
              <a:rPr lang="en-GB" sz="1300" b="1" dirty="0" err="1" smtClean="0">
                <a:solidFill>
                  <a:schemeClr val="accent1"/>
                </a:solidFill>
                <a:ea typeface="KaiTi" panose="02010609060101010101" pitchFamily="49" charset="-122"/>
                <a:sym typeface="Wingdings" panose="05000000000000000000" pitchFamily="2" charset="2"/>
              </a:rPr>
              <a:t>Effet</a:t>
            </a:r>
            <a:r>
              <a:rPr lang="en-GB" sz="1300" b="1" dirty="0" smtClean="0">
                <a:solidFill>
                  <a:schemeClr val="accent1"/>
                </a:solidFill>
                <a:ea typeface="KaiTi" panose="02010609060101010101" pitchFamily="49" charset="-122"/>
                <a:sym typeface="Wingdings" panose="05000000000000000000" pitchFamily="2" charset="2"/>
              </a:rPr>
              <a:t> de </a:t>
            </a:r>
            <a:r>
              <a:rPr lang="en-GB" sz="1300" b="1" dirty="0" err="1" smtClean="0">
                <a:solidFill>
                  <a:schemeClr val="accent1"/>
                </a:solidFill>
                <a:ea typeface="KaiTi" panose="02010609060101010101" pitchFamily="49" charset="-122"/>
                <a:sym typeface="Wingdings" panose="05000000000000000000" pitchFamily="2" charset="2"/>
              </a:rPr>
              <a:t>ciseau</a:t>
            </a:r>
            <a:r>
              <a:rPr lang="en-GB" sz="1300" b="1" dirty="0" smtClean="0">
                <a:solidFill>
                  <a:schemeClr val="accent1"/>
                </a:solidFill>
                <a:ea typeface="KaiTi" panose="02010609060101010101" pitchFamily="49" charset="-122"/>
                <a:sym typeface="Wingdings" panose="05000000000000000000" pitchFamily="2" charset="2"/>
              </a:rPr>
              <a:t> </a:t>
            </a:r>
            <a:r>
              <a:rPr lang="en-GB" sz="1300" b="1" dirty="0" err="1" smtClean="0">
                <a:solidFill>
                  <a:schemeClr val="accent1"/>
                </a:solidFill>
                <a:ea typeface="KaiTi" panose="02010609060101010101" pitchFamily="49" charset="-122"/>
                <a:sym typeface="Wingdings" panose="05000000000000000000" pitchFamily="2" charset="2"/>
              </a:rPr>
              <a:t>positif</a:t>
            </a:r>
            <a:r>
              <a:rPr lang="en-GB" sz="1300" b="1" dirty="0" smtClean="0">
                <a:solidFill>
                  <a:schemeClr val="accent1"/>
                </a:solidFill>
                <a:ea typeface="KaiTi" panose="02010609060101010101" pitchFamily="49" charset="-122"/>
                <a:sym typeface="Wingdings" panose="05000000000000000000" pitchFamily="2" charset="2"/>
              </a:rPr>
              <a:t> :  </a:t>
            </a:r>
            <a:r>
              <a:rPr lang="en-GB" sz="1300" b="1" dirty="0" smtClean="0">
                <a:solidFill>
                  <a:schemeClr val="accent1"/>
                </a:solidFill>
                <a:ea typeface="KaiTi" panose="02010609060101010101" pitchFamily="49" charset="-122"/>
              </a:rPr>
              <a:t>+1,5 </a:t>
            </a:r>
            <a:r>
              <a:rPr lang="en-GB" sz="1300" b="1" dirty="0" err="1" smtClean="0">
                <a:solidFill>
                  <a:schemeClr val="accent1"/>
                </a:solidFill>
                <a:ea typeface="KaiTi" panose="02010609060101010101" pitchFamily="49" charset="-122"/>
              </a:rPr>
              <a:t>pt</a:t>
            </a:r>
            <a:r>
              <a:rPr lang="en-GB" sz="1300" b="1" dirty="0" smtClean="0">
                <a:solidFill>
                  <a:schemeClr val="accent1"/>
                </a:solidFill>
                <a:ea typeface="KaiTi" panose="02010609060101010101" pitchFamily="49" charset="-122"/>
              </a:rPr>
              <a:t> </a:t>
            </a:r>
            <a:endParaRPr lang="en-GB" sz="1300" b="1" dirty="0">
              <a:solidFill>
                <a:schemeClr val="accent1"/>
              </a:solidFill>
              <a:ea typeface="KaiTi" panose="02010609060101010101" pitchFamily="49" charset="-122"/>
            </a:endParaRPr>
          </a:p>
        </p:txBody>
      </p:sp>
      <p:graphicFrame>
        <p:nvGraphicFramePr>
          <p:cNvPr id="18" name="Object 21"/>
          <p:cNvGraphicFramePr>
            <a:graphicFrameLocks noChangeAspect="1"/>
          </p:cNvGraphicFramePr>
          <p:nvPr>
            <p:extLst>
              <p:ext uri="{D42A27DB-BD31-4B8C-83A1-F6EECF244321}">
                <p14:modId xmlns:p14="http://schemas.microsoft.com/office/powerpoint/2010/main" val="2477086521"/>
              </p:ext>
            </p:extLst>
          </p:nvPr>
        </p:nvGraphicFramePr>
        <p:xfrm>
          <a:off x="6057628" y="4081767"/>
          <a:ext cx="2915231" cy="1844187"/>
        </p:xfrm>
        <a:graphic>
          <a:graphicData uri="http://schemas.openxmlformats.org/drawingml/2006/chart">
            <c:chart xmlns:c="http://schemas.openxmlformats.org/drawingml/2006/chart" xmlns:r="http://schemas.openxmlformats.org/officeDocument/2006/relationships" r:id="rId3"/>
          </a:graphicData>
        </a:graphic>
      </p:graphicFrame>
      <p:sp>
        <p:nvSpPr>
          <p:cNvPr id="19" name="Freeform 15"/>
          <p:cNvSpPr>
            <a:spLocks/>
          </p:cNvSpPr>
          <p:nvPr/>
        </p:nvSpPr>
        <p:spPr bwMode="gray">
          <a:xfrm>
            <a:off x="6057627" y="3696219"/>
            <a:ext cx="2909465" cy="1799705"/>
          </a:xfrm>
          <a:custGeom>
            <a:avLst/>
            <a:gdLst>
              <a:gd name="T0" fmla="*/ 0 w 4944"/>
              <a:gd name="T1" fmla="*/ 0 h 590"/>
              <a:gd name="T2" fmla="*/ 0 w 4944"/>
              <a:gd name="T3" fmla="*/ 2147483647 h 590"/>
              <a:gd name="T4" fmla="*/ 2147483647 w 4944"/>
              <a:gd name="T5" fmla="*/ 2147483647 h 590"/>
              <a:gd name="T6" fmla="*/ 0 60000 65536"/>
              <a:gd name="T7" fmla="*/ 0 60000 65536"/>
              <a:gd name="T8" fmla="*/ 0 60000 65536"/>
            </a:gdLst>
            <a:ahLst/>
            <a:cxnLst>
              <a:cxn ang="T6">
                <a:pos x="T0" y="T1"/>
              </a:cxn>
              <a:cxn ang="T7">
                <a:pos x="T2" y="T3"/>
              </a:cxn>
              <a:cxn ang="T8">
                <a:pos x="T4" y="T5"/>
              </a:cxn>
            </a:cxnLst>
            <a:rect l="0" t="0" r="r" b="b"/>
            <a:pathLst>
              <a:path w="4944" h="590">
                <a:moveTo>
                  <a:pt x="0" y="0"/>
                </a:moveTo>
                <a:lnTo>
                  <a:pt x="0" y="590"/>
                </a:lnTo>
                <a:lnTo>
                  <a:pt x="4944" y="590"/>
                </a:lnTo>
              </a:path>
            </a:pathLst>
          </a:custGeom>
          <a:noFill/>
          <a:ln w="9525" cap="flat" cmpd="sng">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endParaRPr lang="fr-FR">
              <a:solidFill>
                <a:srgbClr val="333333"/>
              </a:solidFill>
            </a:endParaRPr>
          </a:p>
        </p:txBody>
      </p:sp>
      <p:sp>
        <p:nvSpPr>
          <p:cNvPr id="20" name="Rectangle 16"/>
          <p:cNvSpPr>
            <a:spLocks noChangeArrowheads="1"/>
          </p:cNvSpPr>
          <p:nvPr/>
        </p:nvSpPr>
        <p:spPr bwMode="auto">
          <a:xfrm>
            <a:off x="6051092" y="3485273"/>
            <a:ext cx="2324100" cy="324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p>
            <a:pPr marL="85725"/>
            <a:r>
              <a:rPr lang="fr-FR" b="1" dirty="0" smtClean="0">
                <a:solidFill>
                  <a:srgbClr val="000000"/>
                </a:solidFill>
              </a:rPr>
              <a:t>Résultat opérationnel</a:t>
            </a:r>
            <a:endParaRPr lang="fr-FR" dirty="0">
              <a:solidFill>
                <a:srgbClr val="000000"/>
              </a:solidFill>
            </a:endParaRPr>
          </a:p>
        </p:txBody>
      </p:sp>
      <p:sp>
        <p:nvSpPr>
          <p:cNvPr id="21" name="Text Box 17"/>
          <p:cNvSpPr txBox="1">
            <a:spLocks noChangeArrowheads="1"/>
          </p:cNvSpPr>
          <p:nvPr/>
        </p:nvSpPr>
        <p:spPr bwMode="auto">
          <a:xfrm>
            <a:off x="6100978" y="3823646"/>
            <a:ext cx="5175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r>
              <a:rPr lang="fr-FR" sz="800" i="1" dirty="0" smtClean="0">
                <a:solidFill>
                  <a:schemeClr val="tx2"/>
                </a:solidFill>
              </a:rPr>
              <a:t>M€</a:t>
            </a:r>
            <a:endParaRPr lang="fr-FR" sz="800" i="1" dirty="0">
              <a:solidFill>
                <a:schemeClr val="tx2"/>
              </a:solidFill>
            </a:endParaRPr>
          </a:p>
        </p:txBody>
      </p:sp>
      <p:pic>
        <p:nvPicPr>
          <p:cNvPr id="2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502" y="3548848"/>
            <a:ext cx="21748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ccolade fermante 22"/>
          <p:cNvSpPr/>
          <p:nvPr/>
        </p:nvSpPr>
        <p:spPr bwMode="auto">
          <a:xfrm rot="16200000">
            <a:off x="6523345" y="3721250"/>
            <a:ext cx="184035" cy="897982"/>
          </a:xfrm>
          <a:prstGeom prst="rightBrace">
            <a:avLst>
              <a:gd name="adj1" fmla="val 8333"/>
              <a:gd name="adj2" fmla="val 50000"/>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24" name="Line 5"/>
          <p:cNvSpPr>
            <a:spLocks noChangeShapeType="1"/>
          </p:cNvSpPr>
          <p:nvPr/>
        </p:nvSpPr>
        <p:spPr bwMode="auto">
          <a:xfrm flipV="1">
            <a:off x="7036643" y="3894728"/>
            <a:ext cx="1169978" cy="159757"/>
          </a:xfrm>
          <a:prstGeom prst="line">
            <a:avLst/>
          </a:prstGeom>
          <a:noFill/>
          <a:ln w="31750">
            <a:solidFill>
              <a:schemeClr val="accent1"/>
            </a:solidFill>
            <a:round/>
            <a:headEnd/>
            <a:tailEnd type="triangle" w="med" len="med"/>
          </a:ln>
        </p:spPr>
        <p:txBody>
          <a:bodyPr wrap="square" lIns="90000" tIns="46800" rIns="90000" bIns="46800">
            <a:spAutoFit/>
          </a:bodyPr>
          <a:lstStyle/>
          <a:p>
            <a:endParaRPr lang="fr-FR">
              <a:solidFill>
                <a:schemeClr val="tx2"/>
              </a:solidFill>
            </a:endParaRPr>
          </a:p>
        </p:txBody>
      </p:sp>
      <p:sp>
        <p:nvSpPr>
          <p:cNvPr id="25" name="AutoShape 6"/>
          <p:cNvSpPr>
            <a:spLocks noChangeArrowheads="1"/>
          </p:cNvSpPr>
          <p:nvPr/>
        </p:nvSpPr>
        <p:spPr bwMode="auto">
          <a:xfrm>
            <a:off x="7282711" y="3885203"/>
            <a:ext cx="578938" cy="230188"/>
          </a:xfrm>
          <a:prstGeom prst="roundRect">
            <a:avLst>
              <a:gd name="adj" fmla="val 50000"/>
            </a:avLst>
          </a:prstGeom>
          <a:solidFill>
            <a:schemeClr val="accent1"/>
          </a:solidFill>
          <a:ln w="9525">
            <a:noFill/>
            <a:round/>
            <a:headEnd/>
            <a:tailEnd/>
          </a:ln>
        </p:spPr>
        <p:txBody>
          <a:bodyPr wrap="none" lIns="0" tIns="46800" rIns="0" bIns="46800" anchor="ctr"/>
          <a:lstStyle/>
          <a:p>
            <a:pPr algn="ctr"/>
            <a:r>
              <a:rPr lang="en-GB" sz="1100" b="1" dirty="0" smtClean="0">
                <a:solidFill>
                  <a:srgbClr val="FFFFFF"/>
                </a:solidFill>
                <a:latin typeface="Arial Narrow" pitchFamily="34" charset="0"/>
              </a:rPr>
              <a:t>+3,8</a:t>
            </a:r>
            <a:r>
              <a:rPr lang="en-GB" sz="1000" b="1" dirty="0" smtClean="0">
                <a:solidFill>
                  <a:srgbClr val="FFFFFF"/>
                </a:solidFill>
                <a:latin typeface="Arial Narrow" pitchFamily="34" charset="0"/>
              </a:rPr>
              <a:t>%</a:t>
            </a:r>
            <a:endParaRPr lang="en-GB" sz="1000" b="1" dirty="0">
              <a:solidFill>
                <a:srgbClr val="FFFFFF"/>
              </a:solidFill>
              <a:latin typeface="Arial Narrow" pitchFamily="34" charset="0"/>
            </a:endParaRPr>
          </a:p>
        </p:txBody>
      </p:sp>
      <p:sp>
        <p:nvSpPr>
          <p:cNvPr id="26" name="Text Box 30"/>
          <p:cNvSpPr txBox="1">
            <a:spLocks noChangeArrowheads="1"/>
          </p:cNvSpPr>
          <p:nvPr/>
        </p:nvSpPr>
        <p:spPr bwMode="auto">
          <a:xfrm>
            <a:off x="8270996" y="3795722"/>
            <a:ext cx="491990" cy="2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fr-FR" sz="1050" b="1" dirty="0" smtClean="0">
                <a:solidFill>
                  <a:schemeClr val="tx2"/>
                </a:solidFill>
                <a:latin typeface="Arial Narrow" pitchFamily="34" charset="0"/>
              </a:rPr>
              <a:t>1S19</a:t>
            </a:r>
            <a:endParaRPr lang="fr-FR" sz="1050" b="1" dirty="0">
              <a:solidFill>
                <a:schemeClr val="tx2"/>
              </a:solidFill>
              <a:latin typeface="Arial Narrow" pitchFamily="34" charset="0"/>
            </a:endParaRPr>
          </a:p>
        </p:txBody>
      </p:sp>
      <p:sp>
        <p:nvSpPr>
          <p:cNvPr id="27" name="Text Box 30"/>
          <p:cNvSpPr txBox="1">
            <a:spLocks noChangeArrowheads="1"/>
          </p:cNvSpPr>
          <p:nvPr/>
        </p:nvSpPr>
        <p:spPr bwMode="auto">
          <a:xfrm>
            <a:off x="6390523" y="3846557"/>
            <a:ext cx="493192" cy="2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eaLnBrk="1" hangingPunct="1"/>
            <a:r>
              <a:rPr lang="fr-FR" sz="1050" b="1" dirty="0" smtClean="0">
                <a:solidFill>
                  <a:schemeClr val="tx2"/>
                </a:solidFill>
                <a:latin typeface="Arial Narrow" pitchFamily="34" charset="0"/>
              </a:rPr>
              <a:t>1S18</a:t>
            </a:r>
            <a:endParaRPr lang="fr-FR" sz="1050" b="1" dirty="0">
              <a:solidFill>
                <a:schemeClr val="tx2"/>
              </a:solidFill>
              <a:latin typeface="Arial Narrow" pitchFamily="34" charset="0"/>
            </a:endParaRPr>
          </a:p>
        </p:txBody>
      </p:sp>
      <p:sp>
        <p:nvSpPr>
          <p:cNvPr id="28" name="Accolade fermante 27"/>
          <p:cNvSpPr/>
          <p:nvPr/>
        </p:nvSpPr>
        <p:spPr bwMode="auto">
          <a:xfrm rot="16200000">
            <a:off x="8428345" y="3664100"/>
            <a:ext cx="184035" cy="897982"/>
          </a:xfrm>
          <a:prstGeom prst="rightBrace">
            <a:avLst>
              <a:gd name="adj1" fmla="val 8333"/>
              <a:gd name="adj2" fmla="val 50000"/>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29" name="Rectangle 9"/>
          <p:cNvSpPr>
            <a:spLocks noChangeArrowheads="1"/>
          </p:cNvSpPr>
          <p:nvPr/>
        </p:nvSpPr>
        <p:spPr bwMode="auto">
          <a:xfrm>
            <a:off x="6408842" y="1451421"/>
            <a:ext cx="1968280" cy="288000"/>
          </a:xfrm>
          <a:prstGeom prst="rect">
            <a:avLst/>
          </a:prstGeom>
          <a:solidFill>
            <a:schemeClr val="bg1"/>
          </a:solidFill>
          <a:ln w="9525" algn="ctr">
            <a:solidFill>
              <a:schemeClr val="accent1"/>
            </a:solidFill>
            <a:miter lim="800000"/>
            <a:headEnd/>
            <a:tailEnd/>
          </a:ln>
          <a:extLst/>
        </p:spPr>
        <p:txBody>
          <a:bodyPr lIns="90000" tIns="46800" rIns="90000" bIns="46800" anchor="ctr" anchorCtr="0">
            <a:noAutofit/>
          </a:bodyPr>
          <a:lstStyle/>
          <a:p>
            <a:pPr marL="0" indent="0" algn="ctr">
              <a:lnSpc>
                <a:spcPts val="1920"/>
              </a:lnSpc>
              <a:spcBef>
                <a:spcPts val="600"/>
              </a:spcBef>
              <a:spcAft>
                <a:spcPts val="600"/>
              </a:spcAft>
              <a:buSzPct val="115000"/>
              <a:buNone/>
            </a:pPr>
            <a:r>
              <a:rPr lang="fr-FR" sz="1200" b="1" dirty="0" smtClean="0">
                <a:solidFill>
                  <a:schemeClr val="tx2"/>
                </a:solidFill>
              </a:rPr>
              <a:t>1S19</a:t>
            </a:r>
            <a:endParaRPr lang="fr-FR" sz="1200" b="1" dirty="0">
              <a:solidFill>
                <a:schemeClr val="tx2"/>
              </a:solidFill>
            </a:endParaRPr>
          </a:p>
        </p:txBody>
      </p:sp>
    </p:spTree>
    <p:extLst>
      <p:ext uri="{BB962C8B-B14F-4D97-AF65-F5344CB8AC3E}">
        <p14:creationId xmlns:p14="http://schemas.microsoft.com/office/powerpoint/2010/main" val="3337536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2"/>
          <p:cNvSpPr txBox="1">
            <a:spLocks noChangeArrowheads="1"/>
          </p:cNvSpPr>
          <p:nvPr/>
        </p:nvSpPr>
        <p:spPr bwMode="gray">
          <a:xfrm>
            <a:off x="561974" y="158749"/>
            <a:ext cx="84970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a:lstStyle>
          <a:p>
            <a:pPr eaLnBrk="1" hangingPunct="1"/>
            <a:r>
              <a:rPr lang="en-GB" kern="0" dirty="0" smtClean="0">
                <a:solidFill>
                  <a:schemeClr val="tx2"/>
                </a:solidFill>
              </a:rPr>
              <a:t/>
            </a:r>
            <a:br>
              <a:rPr lang="en-GB" kern="0" dirty="0" smtClean="0">
                <a:solidFill>
                  <a:schemeClr val="tx2"/>
                </a:solidFill>
              </a:rPr>
            </a:br>
            <a:r>
              <a:rPr lang="en-GB" dirty="0" err="1">
                <a:solidFill>
                  <a:schemeClr val="tx2"/>
                </a:solidFill>
              </a:rPr>
              <a:t>Réussite</a:t>
            </a:r>
            <a:r>
              <a:rPr lang="en-GB" dirty="0">
                <a:solidFill>
                  <a:schemeClr val="tx2"/>
                </a:solidFill>
              </a:rPr>
              <a:t> de la transformation </a:t>
            </a:r>
            <a:r>
              <a:rPr lang="en-GB" dirty="0" err="1" smtClean="0">
                <a:solidFill>
                  <a:schemeClr val="tx2"/>
                </a:solidFill>
              </a:rPr>
              <a:t>digitale</a:t>
            </a:r>
            <a:r>
              <a:rPr lang="en-GB" dirty="0" smtClean="0">
                <a:solidFill>
                  <a:schemeClr val="tx2"/>
                </a:solidFill>
              </a:rPr>
              <a:t> </a:t>
            </a:r>
          </a:p>
          <a:p>
            <a:pPr eaLnBrk="1" hangingPunct="1"/>
            <a:r>
              <a:rPr lang="fr-FR" kern="0" dirty="0" smtClean="0">
                <a:solidFill>
                  <a:schemeClr val="tx2"/>
                </a:solidFill>
                <a:ea typeface="+mn-ea"/>
                <a:cs typeface="Arial" charset="0"/>
              </a:rPr>
              <a:t>Nouveaux usages et lancement de produits innovants</a:t>
            </a:r>
            <a:endParaRPr lang="en-GB" dirty="0">
              <a:solidFill>
                <a:srgbClr val="000000"/>
              </a:solidFill>
              <a:latin typeface="Arial Narrow"/>
              <a:ea typeface="+mn-ea"/>
              <a:cs typeface="Arial" charset="0"/>
            </a:endParaRPr>
          </a:p>
        </p:txBody>
      </p:sp>
      <p:sp>
        <p:nvSpPr>
          <p:cNvPr id="5" name="Rectangle à coins arrondis 4"/>
          <p:cNvSpPr/>
          <p:nvPr/>
        </p:nvSpPr>
        <p:spPr bwMode="auto">
          <a:xfrm>
            <a:off x="257176" y="1257299"/>
            <a:ext cx="8715374" cy="4948523"/>
          </a:xfrm>
          <a:prstGeom prst="roundRect">
            <a:avLst/>
          </a:prstGeom>
          <a:noFill/>
          <a:ln w="25400">
            <a:solidFill>
              <a:schemeClr val="accent2"/>
            </a:solidFill>
          </a:ln>
          <a:extLst/>
        </p:spPr>
        <p:txBody>
          <a:bodyPr wrap="square" lIns="0" tIns="0" rIns="0" bIns="0" numCol="1" spcCol="0" rtlCol="0" anchor="t" anchorCtr="0">
            <a:noAutofit/>
          </a:bodyPr>
          <a:lstStyle/>
          <a:p>
            <a:pPr algn="ctr"/>
            <a:endParaRPr lang="fr-FR" sz="1400" b="1" dirty="0" smtClean="0">
              <a:solidFill>
                <a:schemeClr val="bg1"/>
              </a:solidFill>
              <a:latin typeface="+mn-lt"/>
              <a:cs typeface="Arial"/>
              <a:sym typeface="Arial"/>
            </a:endParaRPr>
          </a:p>
        </p:txBody>
      </p:sp>
      <p:sp>
        <p:nvSpPr>
          <p:cNvPr id="6" name="Rectangle 5"/>
          <p:cNvSpPr/>
          <p:nvPr/>
        </p:nvSpPr>
        <p:spPr>
          <a:xfrm>
            <a:off x="428625" y="1775130"/>
            <a:ext cx="6008968" cy="4414029"/>
          </a:xfrm>
          <a:prstGeom prst="rect">
            <a:avLst/>
          </a:prstGeom>
        </p:spPr>
        <p:txBody>
          <a:bodyPr wrap="square">
            <a:spAutoFit/>
          </a:bodyPr>
          <a:lstStyle/>
          <a:p>
            <a:pPr marL="216000" lvl="1" indent="-216000" eaLnBrk="0" hangingPunct="0">
              <a:spcBef>
                <a:spcPts val="600"/>
              </a:spcBef>
              <a:buClr>
                <a:schemeClr val="accent1"/>
              </a:buClr>
              <a:buSzPct val="100000"/>
              <a:buFont typeface="Arial" panose="020B0604020202020204" pitchFamily="34" charset="0"/>
              <a:buChar char="►"/>
            </a:pPr>
            <a:r>
              <a:rPr lang="en-GB" sz="1800" b="1" dirty="0" err="1" smtClean="0">
                <a:solidFill>
                  <a:schemeClr val="tx2"/>
                </a:solidFill>
                <a:latin typeface="+mn-lt"/>
              </a:rPr>
              <a:t>LyfPay</a:t>
            </a:r>
            <a:r>
              <a:rPr lang="en-GB" sz="1800" b="1" dirty="0" smtClean="0">
                <a:solidFill>
                  <a:schemeClr val="tx2"/>
                </a:solidFill>
                <a:latin typeface="+mn-lt"/>
              </a:rPr>
              <a:t> : </a:t>
            </a:r>
            <a:r>
              <a:rPr lang="fr-FR" sz="1800" b="1" dirty="0">
                <a:solidFill>
                  <a:schemeClr val="tx2"/>
                </a:solidFill>
                <a:latin typeface="+mn-lt"/>
              </a:rPr>
              <a:t>solution de paiement mobile à valeur ajoutée </a:t>
            </a:r>
            <a:r>
              <a:rPr lang="fr-FR" sz="1800" b="1" dirty="0" smtClean="0">
                <a:solidFill>
                  <a:schemeClr val="tx2"/>
                </a:solidFill>
                <a:latin typeface="+mn-lt"/>
              </a:rPr>
              <a:t>au </a:t>
            </a:r>
            <a:r>
              <a:rPr lang="fr-FR" sz="1800" b="1" dirty="0">
                <a:solidFill>
                  <a:schemeClr val="tx2"/>
                </a:solidFill>
                <a:latin typeface="+mn-lt"/>
              </a:rPr>
              <a:t>service de la relation </a:t>
            </a:r>
            <a:r>
              <a:rPr lang="fr-FR" sz="1800" b="1" dirty="0" smtClean="0">
                <a:solidFill>
                  <a:schemeClr val="tx2"/>
                </a:solidFill>
                <a:latin typeface="+mn-lt"/>
              </a:rPr>
              <a:t>client</a:t>
            </a:r>
          </a:p>
          <a:p>
            <a:pPr marL="0" lvl="1" eaLnBrk="0" hangingPunct="0">
              <a:spcBef>
                <a:spcPts val="600"/>
              </a:spcBef>
              <a:buClr>
                <a:schemeClr val="accent1"/>
              </a:buClr>
              <a:buSzPct val="100000"/>
            </a:pPr>
            <a:endParaRPr lang="en-GB" sz="1050" b="1" dirty="0" smtClean="0">
              <a:solidFill>
                <a:schemeClr val="tx2"/>
              </a:solidFill>
              <a:latin typeface="+mn-lt"/>
            </a:endParaRPr>
          </a:p>
          <a:p>
            <a:pPr marL="449263" lvl="1" indent="-271463" eaLnBrk="0" hangingPunct="0">
              <a:spcBef>
                <a:spcPts val="400"/>
              </a:spcBef>
              <a:buClr>
                <a:srgbClr val="FF8601"/>
              </a:buClr>
              <a:buSzPct val="80000"/>
              <a:buFont typeface="Wingdings" panose="05000000000000000000" pitchFamily="2" charset="2"/>
              <a:buChar char="n"/>
            </a:pPr>
            <a:r>
              <a:rPr lang="en-GB" sz="1600" dirty="0" err="1" smtClean="0">
                <a:solidFill>
                  <a:schemeClr val="tx2"/>
                </a:solidFill>
              </a:rPr>
              <a:t>Lancée</a:t>
            </a:r>
            <a:r>
              <a:rPr lang="en-GB" sz="1600" dirty="0" smtClean="0">
                <a:solidFill>
                  <a:schemeClr val="tx2"/>
                </a:solidFill>
              </a:rPr>
              <a:t> </a:t>
            </a:r>
            <a:r>
              <a:rPr lang="en-GB" sz="1600" dirty="0" err="1" smtClean="0">
                <a:solidFill>
                  <a:schemeClr val="tx2"/>
                </a:solidFill>
              </a:rPr>
              <a:t>en</a:t>
            </a:r>
            <a:r>
              <a:rPr lang="en-GB" sz="1600" dirty="0" smtClean="0">
                <a:solidFill>
                  <a:schemeClr val="tx2"/>
                </a:solidFill>
              </a:rPr>
              <a:t> </a:t>
            </a:r>
            <a:r>
              <a:rPr lang="en-GB" sz="1600" dirty="0" err="1" smtClean="0">
                <a:solidFill>
                  <a:schemeClr val="tx2"/>
                </a:solidFill>
              </a:rPr>
              <a:t>mai</a:t>
            </a:r>
            <a:r>
              <a:rPr lang="en-GB" sz="1600" dirty="0" smtClean="0">
                <a:solidFill>
                  <a:schemeClr val="tx2"/>
                </a:solidFill>
              </a:rPr>
              <a:t> 2017</a:t>
            </a:r>
            <a:r>
              <a:rPr lang="en-GB" sz="1600" dirty="0">
                <a:solidFill>
                  <a:schemeClr val="tx2"/>
                </a:solidFill>
              </a:rPr>
              <a:t>, </a:t>
            </a:r>
            <a:r>
              <a:rPr lang="en-GB" sz="1600" dirty="0" smtClean="0">
                <a:solidFill>
                  <a:schemeClr val="tx2"/>
                </a:solidFill>
              </a:rPr>
              <a:t>déjà &gt; 2 </a:t>
            </a:r>
            <a:r>
              <a:rPr lang="en-GB" sz="1600" dirty="0">
                <a:solidFill>
                  <a:schemeClr val="tx2"/>
                </a:solidFill>
              </a:rPr>
              <a:t>M </a:t>
            </a:r>
            <a:r>
              <a:rPr lang="en-GB" sz="1600" dirty="0" smtClean="0">
                <a:solidFill>
                  <a:schemeClr val="tx2"/>
                </a:solidFill>
              </a:rPr>
              <a:t>de </a:t>
            </a:r>
            <a:r>
              <a:rPr lang="en-GB" sz="1600" dirty="0" err="1" smtClean="0">
                <a:solidFill>
                  <a:schemeClr val="tx2"/>
                </a:solidFill>
              </a:rPr>
              <a:t>téléchargements</a:t>
            </a:r>
            <a:r>
              <a:rPr lang="en-GB" sz="1600" dirty="0" smtClean="0">
                <a:solidFill>
                  <a:schemeClr val="tx2"/>
                </a:solidFill>
              </a:rPr>
              <a:t> de </a:t>
            </a:r>
            <a:r>
              <a:rPr lang="en-GB" sz="1600" dirty="0" err="1" smtClean="0">
                <a:solidFill>
                  <a:schemeClr val="tx2"/>
                </a:solidFill>
              </a:rPr>
              <a:t>l’App</a:t>
            </a:r>
            <a:r>
              <a:rPr lang="en-GB" sz="1600" dirty="0" smtClean="0">
                <a:solidFill>
                  <a:schemeClr val="tx2"/>
                </a:solidFill>
              </a:rPr>
              <a:t> (1</a:t>
            </a:r>
            <a:r>
              <a:rPr lang="en-GB" sz="1600" baseline="30000" dirty="0" smtClean="0">
                <a:solidFill>
                  <a:schemeClr val="tx2"/>
                </a:solidFill>
              </a:rPr>
              <a:t>ère</a:t>
            </a:r>
            <a:r>
              <a:rPr lang="en-GB" sz="1600" dirty="0" smtClean="0">
                <a:solidFill>
                  <a:schemeClr val="tx2"/>
                </a:solidFill>
              </a:rPr>
              <a:t> application </a:t>
            </a:r>
            <a:r>
              <a:rPr lang="en-GB" sz="1600" dirty="0" err="1" smtClean="0">
                <a:solidFill>
                  <a:schemeClr val="tx2"/>
                </a:solidFill>
              </a:rPr>
              <a:t>en</a:t>
            </a:r>
            <a:r>
              <a:rPr lang="en-GB" sz="1600" dirty="0" smtClean="0">
                <a:solidFill>
                  <a:schemeClr val="tx2"/>
                </a:solidFill>
              </a:rPr>
              <a:t> </a:t>
            </a:r>
            <a:r>
              <a:rPr lang="en-GB" sz="1600" dirty="0" err="1" smtClean="0">
                <a:solidFill>
                  <a:schemeClr val="tx2"/>
                </a:solidFill>
              </a:rPr>
              <a:t>juin</a:t>
            </a:r>
            <a:r>
              <a:rPr lang="en-GB" sz="1600" dirty="0" smtClean="0">
                <a:solidFill>
                  <a:schemeClr val="tx2"/>
                </a:solidFill>
              </a:rPr>
              <a:t> </a:t>
            </a:r>
            <a:r>
              <a:rPr lang="en-GB" sz="1600" dirty="0" err="1" smtClean="0">
                <a:solidFill>
                  <a:schemeClr val="tx2"/>
                </a:solidFill>
              </a:rPr>
              <a:t>en</a:t>
            </a:r>
            <a:r>
              <a:rPr lang="en-GB" sz="1600" dirty="0" smtClean="0">
                <a:solidFill>
                  <a:schemeClr val="tx2"/>
                </a:solidFill>
              </a:rPr>
              <a:t> France </a:t>
            </a:r>
            <a:r>
              <a:rPr lang="en-GB" sz="1600" dirty="0" err="1" smtClean="0">
                <a:solidFill>
                  <a:schemeClr val="tx2"/>
                </a:solidFill>
              </a:rPr>
              <a:t>dans</a:t>
            </a:r>
            <a:r>
              <a:rPr lang="en-GB" sz="1600" dirty="0" smtClean="0">
                <a:solidFill>
                  <a:schemeClr val="tx2"/>
                </a:solidFill>
              </a:rPr>
              <a:t> la </a:t>
            </a:r>
            <a:r>
              <a:rPr lang="en-GB" sz="1600" dirty="0" err="1" smtClean="0">
                <a:solidFill>
                  <a:schemeClr val="tx2"/>
                </a:solidFill>
              </a:rPr>
              <a:t>catégorie</a:t>
            </a:r>
            <a:r>
              <a:rPr lang="en-GB" sz="1600" dirty="0" smtClean="0">
                <a:solidFill>
                  <a:schemeClr val="tx2"/>
                </a:solidFill>
              </a:rPr>
              <a:t> “</a:t>
            </a:r>
            <a:r>
              <a:rPr lang="en-GB" sz="1600" dirty="0" err="1" smtClean="0">
                <a:solidFill>
                  <a:schemeClr val="tx2"/>
                </a:solidFill>
              </a:rPr>
              <a:t>paiement</a:t>
            </a:r>
            <a:r>
              <a:rPr lang="en-GB" sz="1600" dirty="0" smtClean="0">
                <a:solidFill>
                  <a:schemeClr val="tx2"/>
                </a:solidFill>
              </a:rPr>
              <a:t> mobile”)</a:t>
            </a:r>
          </a:p>
          <a:p>
            <a:pPr marL="177800" lvl="1" eaLnBrk="0" hangingPunct="0">
              <a:spcBef>
                <a:spcPts val="400"/>
              </a:spcBef>
              <a:buClr>
                <a:srgbClr val="FF8601"/>
              </a:buClr>
              <a:buSzPct val="80000"/>
            </a:pPr>
            <a:endParaRPr lang="en-GB" sz="1000" dirty="0">
              <a:solidFill>
                <a:schemeClr val="tx2"/>
              </a:solidFill>
            </a:endParaRPr>
          </a:p>
          <a:p>
            <a:pPr marL="449263" lvl="1" indent="-271463" eaLnBrk="0" hangingPunct="0">
              <a:spcBef>
                <a:spcPts val="400"/>
              </a:spcBef>
              <a:buClr>
                <a:srgbClr val="FF8601"/>
              </a:buClr>
              <a:buSzPct val="80000"/>
              <a:buFont typeface="Wingdings" panose="05000000000000000000" pitchFamily="2" charset="2"/>
              <a:buChar char="n"/>
            </a:pPr>
            <a:r>
              <a:rPr lang="en-GB" sz="1600" dirty="0" err="1" smtClean="0">
                <a:solidFill>
                  <a:schemeClr val="tx2"/>
                </a:solidFill>
              </a:rPr>
              <a:t>Développée</a:t>
            </a:r>
            <a:r>
              <a:rPr lang="en-GB" sz="1600" dirty="0" smtClean="0">
                <a:solidFill>
                  <a:schemeClr val="tx2"/>
                </a:solidFill>
              </a:rPr>
              <a:t> avec </a:t>
            </a:r>
            <a:r>
              <a:rPr lang="en-GB" sz="1600" dirty="0" err="1" smtClean="0">
                <a:solidFill>
                  <a:schemeClr val="tx2"/>
                </a:solidFill>
              </a:rPr>
              <a:t>Crédit</a:t>
            </a:r>
            <a:r>
              <a:rPr lang="en-GB" sz="1600" dirty="0" smtClean="0">
                <a:solidFill>
                  <a:schemeClr val="tx2"/>
                </a:solidFill>
              </a:rPr>
              <a:t> </a:t>
            </a:r>
            <a:r>
              <a:rPr lang="en-GB" sz="1600" dirty="0" err="1">
                <a:solidFill>
                  <a:schemeClr val="tx2"/>
                </a:solidFill>
              </a:rPr>
              <a:t>Mutuel</a:t>
            </a:r>
            <a:r>
              <a:rPr lang="en-GB" sz="1600" baseline="30000" dirty="0">
                <a:solidFill>
                  <a:schemeClr val="tx2"/>
                </a:solidFill>
              </a:rPr>
              <a:t>(1)</a:t>
            </a:r>
            <a:r>
              <a:rPr lang="en-GB" sz="1600" dirty="0">
                <a:solidFill>
                  <a:schemeClr val="tx2"/>
                </a:solidFill>
              </a:rPr>
              <a:t> </a:t>
            </a:r>
            <a:r>
              <a:rPr lang="fr-FR" sz="1600" dirty="0">
                <a:solidFill>
                  <a:schemeClr val="tx2"/>
                </a:solidFill>
              </a:rPr>
              <a:t>et </a:t>
            </a:r>
            <a:r>
              <a:rPr lang="fr-FR" sz="1600" dirty="0" smtClean="0">
                <a:solidFill>
                  <a:schemeClr val="tx2"/>
                </a:solidFill>
              </a:rPr>
              <a:t>des groupes</a:t>
            </a:r>
            <a:br>
              <a:rPr lang="fr-FR" sz="1600" dirty="0" smtClean="0">
                <a:solidFill>
                  <a:schemeClr val="tx2"/>
                </a:solidFill>
              </a:rPr>
            </a:br>
            <a:r>
              <a:rPr lang="fr-FR" sz="1600" dirty="0" smtClean="0">
                <a:solidFill>
                  <a:schemeClr val="tx2"/>
                </a:solidFill>
              </a:rPr>
              <a:t>de </a:t>
            </a:r>
            <a:r>
              <a:rPr lang="fr-FR" sz="1600" dirty="0">
                <a:solidFill>
                  <a:schemeClr val="tx2"/>
                </a:solidFill>
              </a:rPr>
              <a:t>distribution leaders tels que </a:t>
            </a:r>
            <a:r>
              <a:rPr lang="fr-FR" sz="1600" dirty="0" smtClean="0">
                <a:solidFill>
                  <a:schemeClr val="tx2"/>
                </a:solidFill>
              </a:rPr>
              <a:t>Casino </a:t>
            </a:r>
            <a:r>
              <a:rPr lang="fr-FR" sz="1600" dirty="0">
                <a:solidFill>
                  <a:schemeClr val="tx2"/>
                </a:solidFill>
              </a:rPr>
              <a:t>et </a:t>
            </a:r>
            <a:r>
              <a:rPr lang="fr-FR" sz="1600" dirty="0" smtClean="0">
                <a:solidFill>
                  <a:schemeClr val="tx2"/>
                </a:solidFill>
              </a:rPr>
              <a:t>Auchan</a:t>
            </a:r>
          </a:p>
          <a:p>
            <a:pPr marL="177800" lvl="1" eaLnBrk="0" hangingPunct="0">
              <a:spcBef>
                <a:spcPts val="400"/>
              </a:spcBef>
              <a:buClr>
                <a:srgbClr val="FF8601"/>
              </a:buClr>
              <a:buSzPct val="80000"/>
            </a:pPr>
            <a:endParaRPr lang="fr-FR" sz="1000" dirty="0" smtClean="0">
              <a:solidFill>
                <a:schemeClr val="tx2"/>
              </a:solidFill>
            </a:endParaRPr>
          </a:p>
          <a:p>
            <a:pPr marL="449263" lvl="1" indent="-271463" eaLnBrk="0" hangingPunct="0">
              <a:spcBef>
                <a:spcPts val="400"/>
              </a:spcBef>
              <a:buClr>
                <a:srgbClr val="FF8601"/>
              </a:buClr>
              <a:buSzPct val="80000"/>
              <a:buFont typeface="Wingdings" panose="05000000000000000000" pitchFamily="2" charset="2"/>
              <a:buChar char="n"/>
            </a:pPr>
            <a:r>
              <a:rPr lang="fr-FR" sz="1600" dirty="0" smtClean="0">
                <a:solidFill>
                  <a:schemeClr val="tx2"/>
                </a:solidFill>
              </a:rPr>
              <a:t>Enrichissement des services de </a:t>
            </a:r>
            <a:r>
              <a:rPr lang="fr-FR" sz="1600" dirty="0" err="1" smtClean="0">
                <a:solidFill>
                  <a:schemeClr val="tx2"/>
                </a:solidFill>
              </a:rPr>
              <a:t>Lyfpay</a:t>
            </a:r>
            <a:r>
              <a:rPr lang="fr-FR" sz="1600" dirty="0" smtClean="0">
                <a:solidFill>
                  <a:schemeClr val="tx2"/>
                </a:solidFill>
              </a:rPr>
              <a:t> avec le rachat de </a:t>
            </a:r>
            <a:r>
              <a:rPr lang="fr-FR" sz="1600" dirty="0" err="1" smtClean="0">
                <a:solidFill>
                  <a:schemeClr val="tx2"/>
                </a:solidFill>
              </a:rPr>
              <a:t>Neos</a:t>
            </a:r>
            <a:r>
              <a:rPr lang="fr-FR" sz="1600" dirty="0" smtClean="0">
                <a:solidFill>
                  <a:schemeClr val="tx2"/>
                </a:solidFill>
              </a:rPr>
              <a:t> (solution permettant de scanner directement les achats sans passer en caisse) et lancement d’un service de cagnotte gratuit</a:t>
            </a:r>
          </a:p>
          <a:p>
            <a:pPr marL="177800" lvl="1" eaLnBrk="0" hangingPunct="0">
              <a:spcBef>
                <a:spcPts val="400"/>
              </a:spcBef>
              <a:buClr>
                <a:srgbClr val="FF8601"/>
              </a:buClr>
              <a:buSzPct val="80000"/>
            </a:pPr>
            <a:endParaRPr lang="fr-FR" sz="1000" dirty="0">
              <a:solidFill>
                <a:schemeClr val="tx2"/>
              </a:solidFill>
            </a:endParaRPr>
          </a:p>
          <a:p>
            <a:pPr marL="449263" lvl="1" indent="-271463" eaLnBrk="0" hangingPunct="0">
              <a:spcBef>
                <a:spcPts val="400"/>
              </a:spcBef>
              <a:buClr>
                <a:srgbClr val="FF8601"/>
              </a:buClr>
              <a:buSzPct val="80000"/>
              <a:buFont typeface="Wingdings" panose="05000000000000000000" pitchFamily="2" charset="2"/>
              <a:buChar char="n"/>
            </a:pPr>
            <a:r>
              <a:rPr lang="en-GB" sz="1600" dirty="0" smtClean="0">
                <a:solidFill>
                  <a:schemeClr val="tx2"/>
                </a:solidFill>
              </a:rPr>
              <a:t>Ambition de </a:t>
            </a:r>
            <a:r>
              <a:rPr lang="fr-FR" sz="1600" dirty="0">
                <a:solidFill>
                  <a:schemeClr val="tx2"/>
                </a:solidFill>
              </a:rPr>
              <a:t>devenir la référence européenne des </a:t>
            </a:r>
            <a:r>
              <a:rPr lang="fr-FR" sz="1600" dirty="0" smtClean="0">
                <a:solidFill>
                  <a:schemeClr val="tx2"/>
                </a:solidFill>
              </a:rPr>
              <a:t>solutions de </a:t>
            </a:r>
            <a:r>
              <a:rPr lang="fr-FR" sz="1600" dirty="0">
                <a:solidFill>
                  <a:schemeClr val="tx2"/>
                </a:solidFill>
              </a:rPr>
              <a:t>paiement mobile à valeur ajoutée</a:t>
            </a:r>
            <a:endParaRPr lang="en-GB" sz="1600" dirty="0">
              <a:solidFill>
                <a:schemeClr val="tx2"/>
              </a:solidFill>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9042" y="1866569"/>
            <a:ext cx="2116522" cy="113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8345348" y="6215348"/>
            <a:ext cx="798652"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p>
            <a:pPr algn="r">
              <a:spcBef>
                <a:spcPct val="50000"/>
              </a:spcBef>
            </a:pPr>
            <a:r>
              <a:rPr lang="fr-FR" sz="800" i="1" baseline="30000" dirty="0">
                <a:solidFill>
                  <a:schemeClr val="tx2"/>
                </a:solidFill>
                <a:latin typeface="+mj-lt"/>
              </a:rPr>
              <a:t>(1)</a:t>
            </a:r>
            <a:r>
              <a:rPr lang="fr-FR" sz="800" i="1" dirty="0">
                <a:solidFill>
                  <a:schemeClr val="tx2"/>
                </a:solidFill>
                <a:latin typeface="+mj-lt"/>
              </a:rPr>
              <a:t> CM11-CIC</a:t>
            </a:r>
          </a:p>
        </p:txBody>
      </p:sp>
      <p:sp>
        <p:nvSpPr>
          <p:cNvPr id="24" name="Rectangle 9"/>
          <p:cNvSpPr>
            <a:spLocks noChangeArrowheads="1"/>
          </p:cNvSpPr>
          <p:nvPr/>
        </p:nvSpPr>
        <p:spPr bwMode="auto">
          <a:xfrm>
            <a:off x="6518034" y="3139134"/>
            <a:ext cx="2226640" cy="412128"/>
          </a:xfrm>
          <a:prstGeom prst="rect">
            <a:avLst/>
          </a:prstGeom>
          <a:noFill/>
          <a:ln w="9525" algn="ctr">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nchorCtr="0">
            <a:noAutofit/>
          </a:bodyPr>
          <a:lstStyle/>
          <a:p>
            <a:pPr marL="90488">
              <a:spcBef>
                <a:spcPct val="50000"/>
              </a:spcBef>
            </a:pPr>
            <a:r>
              <a:rPr lang="en-GB" sz="1200" b="1" dirty="0" err="1" smtClean="0">
                <a:solidFill>
                  <a:schemeClr val="tx2"/>
                </a:solidFill>
              </a:rPr>
              <a:t>Téléchargements</a:t>
            </a:r>
            <a:r>
              <a:rPr lang="en-GB" sz="1200" b="1" dirty="0" smtClean="0">
                <a:solidFill>
                  <a:schemeClr val="tx2"/>
                </a:solidFill>
              </a:rPr>
              <a:t> </a:t>
            </a:r>
            <a:r>
              <a:rPr lang="en-GB" sz="1200" b="1" dirty="0">
                <a:solidFill>
                  <a:schemeClr val="tx2"/>
                </a:solidFill>
              </a:rPr>
              <a:t>de </a:t>
            </a:r>
            <a:r>
              <a:rPr lang="en-GB" sz="1200" b="1" dirty="0" err="1">
                <a:solidFill>
                  <a:schemeClr val="tx2"/>
                </a:solidFill>
              </a:rPr>
              <a:t>l’App</a:t>
            </a:r>
            <a:endParaRPr lang="en-GB" sz="1200" b="1" dirty="0">
              <a:solidFill>
                <a:schemeClr val="tx2"/>
              </a:solidFill>
            </a:endParaRPr>
          </a:p>
        </p:txBody>
      </p:sp>
      <p:pic>
        <p:nvPicPr>
          <p:cNvPr id="2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489" y="3205991"/>
            <a:ext cx="291088" cy="2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3"/>
          <p:cNvGraphicFramePr>
            <a:graphicFrameLocks/>
          </p:cNvGraphicFramePr>
          <p:nvPr>
            <p:custDataLst>
              <p:tags r:id="rId1"/>
            </p:custDataLst>
            <p:extLst>
              <p:ext uri="{D42A27DB-BD31-4B8C-83A1-F6EECF244321}">
                <p14:modId xmlns:p14="http://schemas.microsoft.com/office/powerpoint/2010/main" val="4283544747"/>
              </p:ext>
            </p:extLst>
          </p:nvPr>
        </p:nvGraphicFramePr>
        <p:xfrm>
          <a:off x="6711448" y="3506957"/>
          <a:ext cx="2424729" cy="1341105"/>
        </p:xfrm>
        <a:graphic>
          <a:graphicData uri="http://schemas.openxmlformats.org/drawingml/2006/chart">
            <c:chart xmlns:c="http://schemas.openxmlformats.org/drawingml/2006/chart" xmlns:r="http://schemas.openxmlformats.org/officeDocument/2006/relationships" r:id="rId6"/>
          </a:graphicData>
        </a:graphic>
      </p:graphicFrame>
      <p:sp>
        <p:nvSpPr>
          <p:cNvPr id="15" name="ZoneTexte 14"/>
          <p:cNvSpPr txBox="1"/>
          <p:nvPr/>
        </p:nvSpPr>
        <p:spPr bwMode="gray">
          <a:xfrm>
            <a:off x="6598842" y="4681466"/>
            <a:ext cx="1159830" cy="23775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kumimoji="0" lang="fr-FR" sz="1050" b="1" i="0" u="none" strike="noStrike" kern="0" cap="none" spc="0" normalizeH="0" baseline="0" noProof="0" dirty="0" smtClean="0">
                <a:ln>
                  <a:noFill/>
                </a:ln>
                <a:solidFill>
                  <a:schemeClr val="tx1"/>
                </a:solidFill>
                <a:effectLst/>
                <a:uLnTx/>
                <a:uFillTx/>
                <a:latin typeface="+mj-lt"/>
                <a:ea typeface="+mn-ea"/>
                <a:cs typeface="+mn-cs"/>
              </a:rPr>
              <a:t>Mai 17</a:t>
            </a:r>
          </a:p>
        </p:txBody>
      </p:sp>
      <p:sp>
        <p:nvSpPr>
          <p:cNvPr id="20" name="ZoneTexte 19"/>
          <p:cNvSpPr txBox="1"/>
          <p:nvPr/>
        </p:nvSpPr>
        <p:spPr bwMode="gray">
          <a:xfrm>
            <a:off x="7890138" y="4681466"/>
            <a:ext cx="1159830" cy="23775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lang="fr-FR" sz="1050" b="1" kern="0" dirty="0" smtClean="0">
                <a:latin typeface="+mj-lt"/>
                <a:cs typeface="+mn-cs"/>
              </a:rPr>
              <a:t>Juin </a:t>
            </a:r>
            <a:r>
              <a:rPr kumimoji="0" lang="fr-FR" sz="1050" b="1" i="0" u="none" strike="noStrike" kern="0" cap="none" spc="0" normalizeH="0" baseline="0" noProof="0" dirty="0" smtClean="0">
                <a:ln>
                  <a:noFill/>
                </a:ln>
                <a:solidFill>
                  <a:schemeClr val="tx1"/>
                </a:solidFill>
                <a:effectLst/>
                <a:uLnTx/>
                <a:uFillTx/>
                <a:latin typeface="+mj-lt"/>
                <a:cs typeface="+mn-cs"/>
              </a:rPr>
              <a:t>19</a:t>
            </a:r>
          </a:p>
        </p:txBody>
      </p:sp>
      <p:sp>
        <p:nvSpPr>
          <p:cNvPr id="21" name="ZoneTexte 20"/>
          <p:cNvSpPr txBox="1"/>
          <p:nvPr/>
        </p:nvSpPr>
        <p:spPr bwMode="gray">
          <a:xfrm>
            <a:off x="7186273" y="3998217"/>
            <a:ext cx="1228056"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defPPr>
              <a:defRPr lang="fr-FR"/>
            </a:defPPr>
            <a:lvl1pPr marL="85725">
              <a:defRPr sz="1200" b="1">
                <a:solidFill>
                  <a:schemeClr val="tx2"/>
                </a:solidFill>
              </a:defRPr>
            </a:lvl1pPr>
          </a:lstStyle>
          <a:p>
            <a:pPr algn="ctr"/>
            <a:r>
              <a:rPr lang="fr-FR" dirty="0"/>
              <a:t>1,3M</a:t>
            </a:r>
          </a:p>
        </p:txBody>
      </p:sp>
      <p:sp>
        <p:nvSpPr>
          <p:cNvPr id="23" name="ZoneTexte 22"/>
          <p:cNvSpPr txBox="1"/>
          <p:nvPr/>
        </p:nvSpPr>
        <p:spPr bwMode="gray">
          <a:xfrm>
            <a:off x="7267785" y="4681466"/>
            <a:ext cx="1159830" cy="23775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ctr" defTabSz="914400" rtl="0" eaLnBrk="0" fontAlgn="base" latinLnBrk="0" hangingPunct="0">
              <a:lnSpc>
                <a:spcPct val="90000"/>
              </a:lnSpc>
              <a:spcBef>
                <a:spcPts val="700"/>
              </a:spcBef>
              <a:spcAft>
                <a:spcPct val="0"/>
              </a:spcAft>
              <a:buClr>
                <a:schemeClr val="accent1"/>
              </a:buClr>
              <a:buSzTx/>
              <a:tabLst/>
            </a:pPr>
            <a:r>
              <a:rPr lang="fr-FR" sz="1050" b="1" kern="0" dirty="0" smtClean="0">
                <a:latin typeface="+mj-lt"/>
                <a:cs typeface="+mn-cs"/>
              </a:rPr>
              <a:t>Déc.18</a:t>
            </a:r>
            <a:endParaRPr kumimoji="0" lang="fr-FR" sz="1050" b="1" i="0" u="none" strike="noStrike" kern="0" cap="none" spc="0" normalizeH="0" baseline="0" noProof="0" dirty="0" smtClean="0">
              <a:ln>
                <a:noFill/>
              </a:ln>
              <a:solidFill>
                <a:schemeClr val="tx1"/>
              </a:solidFill>
              <a:effectLst/>
              <a:uLnTx/>
              <a:uFillTx/>
              <a:latin typeface="+mj-lt"/>
              <a:cs typeface="+mn-cs"/>
            </a:endParaRPr>
          </a:p>
        </p:txBody>
      </p:sp>
      <p:cxnSp>
        <p:nvCxnSpPr>
          <p:cNvPr id="26" name="Connecteur droit avec flèche 25"/>
          <p:cNvCxnSpPr/>
          <p:nvPr/>
        </p:nvCxnSpPr>
        <p:spPr bwMode="auto">
          <a:xfrm flipV="1">
            <a:off x="7178757" y="3675966"/>
            <a:ext cx="1075879" cy="476015"/>
          </a:xfrm>
          <a:prstGeom prst="straightConnector1">
            <a:avLst/>
          </a:prstGeom>
          <a:noFill/>
          <a:ln w="12700" cap="flat" cmpd="sng" algn="ctr">
            <a:solidFill>
              <a:schemeClr val="accent1"/>
            </a:solidFill>
            <a:prstDash val="solid"/>
            <a:round/>
            <a:headEnd type="none" w="med" len="med"/>
            <a:tailEnd type="arrow"/>
          </a:ln>
          <a:effectLst/>
        </p:spPr>
      </p:cxnSp>
      <p:sp>
        <p:nvSpPr>
          <p:cNvPr id="27" name="Rectangle 16"/>
          <p:cNvSpPr>
            <a:spLocks noChangeArrowheads="1"/>
          </p:cNvSpPr>
          <p:nvPr/>
        </p:nvSpPr>
        <p:spPr bwMode="auto">
          <a:xfrm>
            <a:off x="6486525" y="4160943"/>
            <a:ext cx="1368711" cy="5664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p>
            <a:pPr marL="85725"/>
            <a:r>
              <a:rPr lang="en-GB" sz="1200" b="1" dirty="0" err="1" smtClean="0">
                <a:solidFill>
                  <a:schemeClr val="tx2"/>
                </a:solidFill>
              </a:rPr>
              <a:t>Lancement</a:t>
            </a:r>
            <a:endParaRPr lang="en-GB" sz="1200" dirty="0">
              <a:solidFill>
                <a:schemeClr val="tx2"/>
              </a:solidFill>
            </a:endParaRPr>
          </a:p>
        </p:txBody>
      </p:sp>
      <p:sp>
        <p:nvSpPr>
          <p:cNvPr id="16" name="ZoneTexte 15"/>
          <p:cNvSpPr txBox="1"/>
          <p:nvPr/>
        </p:nvSpPr>
        <p:spPr bwMode="gray">
          <a:xfrm>
            <a:off x="7800301" y="3675966"/>
            <a:ext cx="1228056"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nchorCtr="0">
            <a:noAutofit/>
          </a:bodyPr>
          <a:lstStyle>
            <a:defPPr>
              <a:defRPr lang="fr-FR"/>
            </a:defPPr>
            <a:lvl1pPr marL="85725">
              <a:defRPr sz="1200" b="1">
                <a:solidFill>
                  <a:schemeClr val="tx2"/>
                </a:solidFill>
              </a:defRPr>
            </a:lvl1pPr>
          </a:lstStyle>
          <a:p>
            <a:pPr algn="ctr"/>
            <a:r>
              <a:rPr lang="fr-FR" dirty="0" smtClean="0"/>
              <a:t>&gt; 2M</a:t>
            </a:r>
            <a:endParaRPr lang="fr-FR" dirty="0"/>
          </a:p>
        </p:txBody>
      </p:sp>
    </p:spTree>
    <p:extLst>
      <p:ext uri="{BB962C8B-B14F-4D97-AF65-F5344CB8AC3E}">
        <p14:creationId xmlns:p14="http://schemas.microsoft.com/office/powerpoint/2010/main" val="2888724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2"/>
          <p:cNvSpPr txBox="1">
            <a:spLocks noChangeArrowheads="1"/>
          </p:cNvSpPr>
          <p:nvPr/>
        </p:nvSpPr>
        <p:spPr bwMode="gray">
          <a:xfrm>
            <a:off x="724200" y="130175"/>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a:lstStyle>
          <a:p>
            <a:pPr eaLnBrk="1" hangingPunct="1"/>
            <a:r>
              <a:rPr lang="fr-FR" kern="0" dirty="0" smtClean="0">
                <a:solidFill>
                  <a:srgbClr val="000000"/>
                </a:solidFill>
              </a:rPr>
              <a:t/>
            </a:r>
            <a:br>
              <a:rPr lang="fr-FR" kern="0" dirty="0" smtClean="0">
                <a:solidFill>
                  <a:srgbClr val="000000"/>
                </a:solidFill>
              </a:rPr>
            </a:br>
            <a:r>
              <a:rPr lang="fr-FR" kern="0" dirty="0" smtClean="0">
                <a:solidFill>
                  <a:srgbClr val="000000"/>
                </a:solidFill>
              </a:rPr>
              <a:t>Succès de Nickel</a:t>
            </a:r>
          </a:p>
          <a:p>
            <a:pPr eaLnBrk="1" hangingPunct="1"/>
            <a:r>
              <a:rPr lang="fr-FR" kern="0" dirty="0" smtClean="0">
                <a:solidFill>
                  <a:srgbClr val="000000"/>
                </a:solidFill>
                <a:ea typeface="+mn-ea"/>
              </a:rPr>
              <a:t>Nouveau service de tenue de compte et de paiement</a:t>
            </a:r>
            <a:endParaRPr lang="fr-FR" dirty="0">
              <a:solidFill>
                <a:srgbClr val="000000"/>
              </a:solidFill>
              <a:ea typeface="+mn-ea"/>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217" y="1823612"/>
            <a:ext cx="1369946"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803261" y="1614774"/>
            <a:ext cx="5297032" cy="841256"/>
          </a:xfrm>
          <a:prstGeom prst="rect">
            <a:avLst/>
          </a:prstGeom>
        </p:spPr>
        <p:txBody>
          <a:bodyPr wrap="square">
            <a:spAutoFit/>
          </a:bodyPr>
          <a:lstStyle/>
          <a:p>
            <a:pPr marL="216000" lvl="1" indent="-216000">
              <a:spcBef>
                <a:spcPts val="400"/>
              </a:spcBef>
              <a:buClr>
                <a:srgbClr val="008D53"/>
              </a:buClr>
              <a:buFont typeface="Arial" panose="020B0604020202020204" pitchFamily="34" charset="0"/>
              <a:buChar char="►"/>
            </a:pPr>
            <a:r>
              <a:rPr lang="fr-FR" b="1" dirty="0" smtClean="0">
                <a:solidFill>
                  <a:srgbClr val="000000"/>
                </a:solidFill>
                <a:latin typeface="Arial"/>
              </a:rPr>
              <a:t>Nickel: un développement rapide</a:t>
            </a:r>
          </a:p>
          <a:p>
            <a:pPr marL="449263" lvl="1" indent="-271463" eaLnBrk="0" hangingPunct="0">
              <a:spcBef>
                <a:spcPts val="400"/>
              </a:spcBef>
              <a:buClr>
                <a:srgbClr val="FF8601"/>
              </a:buClr>
              <a:buSzPct val="80000"/>
              <a:buFont typeface="Wingdings" panose="05000000000000000000" pitchFamily="2" charset="2"/>
              <a:buChar char="n"/>
            </a:pPr>
            <a:r>
              <a:rPr lang="fr-FR" b="1" dirty="0" smtClean="0">
                <a:solidFill>
                  <a:srgbClr val="000000"/>
                </a:solidFill>
                <a:latin typeface="Arial"/>
              </a:rPr>
              <a:t>&gt; 1,3 million</a:t>
            </a:r>
            <a:r>
              <a:rPr lang="fr-FR" dirty="0" smtClean="0">
                <a:solidFill>
                  <a:srgbClr val="000000"/>
                </a:solidFill>
                <a:latin typeface="Arial"/>
              </a:rPr>
              <a:t> de comptes ouverts en moins de 5 ans</a:t>
            </a:r>
          </a:p>
          <a:p>
            <a:pPr marL="449263" lvl="1" indent="-271463" eaLnBrk="0" hangingPunct="0">
              <a:spcBef>
                <a:spcPts val="400"/>
              </a:spcBef>
              <a:buClr>
                <a:srgbClr val="FF8601"/>
              </a:buClr>
              <a:buSzPct val="80000"/>
              <a:buFont typeface="Wingdings" panose="05000000000000000000" pitchFamily="2" charset="2"/>
              <a:buChar char="n"/>
            </a:pPr>
            <a:r>
              <a:rPr lang="fr-FR" dirty="0" smtClean="0">
                <a:solidFill>
                  <a:srgbClr val="000000"/>
                </a:solidFill>
                <a:latin typeface="Arial"/>
              </a:rPr>
              <a:t>+368 000 comptes par rapport au 30 juin 2018</a:t>
            </a:r>
            <a:endParaRPr lang="fr-FR" dirty="0">
              <a:solidFill>
                <a:srgbClr val="000000"/>
              </a:solidFill>
              <a:latin typeface="Arial"/>
            </a:endParaRPr>
          </a:p>
        </p:txBody>
      </p:sp>
      <p:sp>
        <p:nvSpPr>
          <p:cNvPr id="15" name="Rectangle 14"/>
          <p:cNvSpPr/>
          <p:nvPr/>
        </p:nvSpPr>
        <p:spPr>
          <a:xfrm>
            <a:off x="6024092" y="2443965"/>
            <a:ext cx="3060000" cy="2292935"/>
          </a:xfrm>
          <a:prstGeom prst="rect">
            <a:avLst/>
          </a:prstGeom>
        </p:spPr>
        <p:txBody>
          <a:bodyPr wrap="square">
            <a:spAutoFit/>
          </a:bodyPr>
          <a:lstStyle/>
          <a:p>
            <a:pPr marL="449263" lvl="1" indent="-271463" eaLnBrk="0" hangingPunct="0">
              <a:spcBef>
                <a:spcPts val="400"/>
              </a:spcBef>
              <a:buClr>
                <a:srgbClr val="FF8601"/>
              </a:buClr>
              <a:buSzPct val="80000"/>
              <a:buFont typeface="Wingdings" panose="05000000000000000000" pitchFamily="2" charset="2"/>
              <a:buChar char="n"/>
            </a:pPr>
            <a:r>
              <a:rPr lang="fr-FR" sz="1100" b="1" dirty="0" smtClean="0">
                <a:solidFill>
                  <a:srgbClr val="000000"/>
                </a:solidFill>
                <a:latin typeface="Arial"/>
              </a:rPr>
              <a:t>Forte croissance sur son segment de clientèle en France</a:t>
            </a:r>
          </a:p>
          <a:p>
            <a:pPr marL="349250" lvl="1" indent="-171450" eaLnBrk="0" hangingPunct="0">
              <a:spcBef>
                <a:spcPts val="0"/>
              </a:spcBef>
              <a:buClr>
                <a:srgbClr val="FF8601"/>
              </a:buClr>
              <a:buSzPct val="80000"/>
              <a:buFont typeface="Wingdings" panose="05000000000000000000" pitchFamily="2" charset="2"/>
              <a:buChar char="n"/>
            </a:pPr>
            <a:endParaRPr lang="fr-FR" sz="400" b="1" dirty="0" smtClean="0">
              <a:solidFill>
                <a:srgbClr val="000000"/>
              </a:solidFill>
              <a:latin typeface="Arial"/>
            </a:endParaRPr>
          </a:p>
          <a:p>
            <a:pPr marL="449263" lvl="1" indent="-271463" eaLnBrk="0" hangingPunct="0">
              <a:spcBef>
                <a:spcPts val="400"/>
              </a:spcBef>
              <a:buClr>
                <a:srgbClr val="FF8601"/>
              </a:buClr>
              <a:buSzPct val="80000"/>
              <a:buFont typeface="Wingdings" panose="05000000000000000000" pitchFamily="2" charset="2"/>
              <a:buChar char="n"/>
            </a:pPr>
            <a:r>
              <a:rPr lang="fr-FR" sz="1100" b="1" dirty="0" smtClean="0">
                <a:solidFill>
                  <a:srgbClr val="000000"/>
                </a:solidFill>
                <a:latin typeface="Arial"/>
              </a:rPr>
              <a:t>Offre bien adaptée aux clients ne souhaitant qu’une offre de services simple (tenue de compte et moyens de paiement)</a:t>
            </a:r>
          </a:p>
          <a:p>
            <a:pPr marL="349250" lvl="1" indent="-171450" eaLnBrk="0" hangingPunct="0">
              <a:spcBef>
                <a:spcPts val="0"/>
              </a:spcBef>
              <a:buClr>
                <a:srgbClr val="FF8601"/>
              </a:buClr>
              <a:buSzPct val="80000"/>
              <a:buFont typeface="Wingdings" panose="05000000000000000000" pitchFamily="2" charset="2"/>
              <a:buChar char="n"/>
            </a:pPr>
            <a:endParaRPr lang="fr-FR" sz="400" b="1" dirty="0" smtClean="0">
              <a:solidFill>
                <a:srgbClr val="000000"/>
              </a:solidFill>
              <a:latin typeface="Arial"/>
            </a:endParaRPr>
          </a:p>
          <a:p>
            <a:pPr marL="449263" lvl="1" indent="-271463" eaLnBrk="0" hangingPunct="0">
              <a:spcBef>
                <a:spcPts val="400"/>
              </a:spcBef>
              <a:buClr>
                <a:srgbClr val="FF8601"/>
              </a:buClr>
              <a:buSzPct val="80000"/>
              <a:buFont typeface="Wingdings" panose="05000000000000000000" pitchFamily="2" charset="2"/>
              <a:buChar char="n"/>
            </a:pPr>
            <a:r>
              <a:rPr lang="fr-FR" sz="1100" b="1" dirty="0" smtClean="0">
                <a:solidFill>
                  <a:srgbClr val="000000"/>
                </a:solidFill>
                <a:latin typeface="Arial"/>
              </a:rPr>
              <a:t>Objectif de 2 millions de comptes ouverts d’ici à 2020</a:t>
            </a:r>
          </a:p>
          <a:p>
            <a:pPr marL="349250" lvl="1" indent="-171450" eaLnBrk="0" hangingPunct="0">
              <a:spcBef>
                <a:spcPts val="0"/>
              </a:spcBef>
              <a:buClr>
                <a:srgbClr val="FF8601"/>
              </a:buClr>
              <a:buSzPct val="80000"/>
              <a:buFont typeface="Wingdings" panose="05000000000000000000" pitchFamily="2" charset="2"/>
              <a:buChar char="n"/>
            </a:pPr>
            <a:endParaRPr lang="fr-FR" sz="400" b="1" dirty="0" smtClean="0">
              <a:solidFill>
                <a:srgbClr val="000000"/>
              </a:solidFill>
              <a:latin typeface="Arial"/>
            </a:endParaRPr>
          </a:p>
          <a:p>
            <a:pPr marL="449263" lvl="1" indent="-271463" eaLnBrk="0" hangingPunct="0">
              <a:spcBef>
                <a:spcPts val="400"/>
              </a:spcBef>
              <a:buClr>
                <a:srgbClr val="FF8601"/>
              </a:buClr>
              <a:buSzPct val="80000"/>
              <a:buFont typeface="Wingdings" panose="05000000000000000000" pitchFamily="2" charset="2"/>
              <a:buChar char="n"/>
            </a:pPr>
            <a:r>
              <a:rPr lang="fr-FR" sz="1100" b="1" dirty="0" smtClean="0">
                <a:solidFill>
                  <a:srgbClr val="000000"/>
                </a:solidFill>
                <a:latin typeface="Arial"/>
              </a:rPr>
              <a:t>Vers 10 000 points de vente  (buralistes) en 2020 vs. 5 380 fin juin 2019 (+61% / au 30 juin 2018 </a:t>
            </a:r>
            <a:r>
              <a:rPr lang="fr-FR" sz="1100" b="1" dirty="0" smtClean="0">
                <a:solidFill>
                  <a:srgbClr val="000000"/>
                </a:solidFill>
                <a:latin typeface="Arial"/>
                <a:sym typeface="Wingdings" panose="05000000000000000000" pitchFamily="2" charset="2"/>
              </a:rPr>
              <a:t>)</a:t>
            </a:r>
            <a:endParaRPr lang="fr-FR" sz="1100" b="1" dirty="0" smtClean="0">
              <a:solidFill>
                <a:srgbClr val="000000"/>
              </a:solidFill>
              <a:latin typeface="Arial"/>
            </a:endParaRPr>
          </a:p>
        </p:txBody>
      </p:sp>
      <p:pic>
        <p:nvPicPr>
          <p:cNvPr id="83970" name="Picture 2" descr="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200" y="2664062"/>
            <a:ext cx="53530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0106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4309048" y="2657474"/>
            <a:ext cx="2748977" cy="237059"/>
          </a:xfrm>
          <a:prstGeom prst="rect">
            <a:avLst/>
          </a:prstGeom>
          <a:solidFill>
            <a:schemeClr val="accent3"/>
          </a:solidFill>
          <a:ln w="9525">
            <a:solidFill>
              <a:schemeClr val="accent3"/>
            </a:solidFill>
            <a:miter lim="800000"/>
            <a:headEnd/>
            <a:tailEnd/>
          </a:ln>
        </p:spPr>
        <p:txBody>
          <a:bodyPr wrap="square" lIns="36000" tIns="46800" rIns="0" bIns="46800" rtlCol="0" anchor="ctr" anchorCtr="0">
            <a:noAutofit/>
          </a:bodyPr>
          <a:lstStyle/>
          <a:p>
            <a:pPr indent="177800"/>
            <a:r>
              <a:rPr lang="fr-FR" sz="1000" b="1" i="1" dirty="0" smtClean="0">
                <a:solidFill>
                  <a:schemeClr val="accent1"/>
                </a:solidFill>
              </a:rPr>
              <a:t>Exemples de réalisations du 2T19</a:t>
            </a:r>
            <a:endParaRPr lang="fr-FR" sz="1000" b="1" i="1" dirty="0">
              <a:solidFill>
                <a:schemeClr val="accent1"/>
              </a:solidFill>
            </a:endParaRPr>
          </a:p>
        </p:txBody>
      </p:sp>
      <p:sp>
        <p:nvSpPr>
          <p:cNvPr id="25602" name="Titre 1"/>
          <p:cNvSpPr>
            <a:spLocks noGrp="1"/>
          </p:cNvSpPr>
          <p:nvPr>
            <p:ph type="title"/>
          </p:nvPr>
        </p:nvSpPr>
        <p:spPr>
          <a:xfrm>
            <a:off x="648000" y="127657"/>
            <a:ext cx="8265412" cy="828675"/>
          </a:xfrm>
        </p:spPr>
        <p:txBody>
          <a:bodyPr lIns="72000"/>
          <a:lstStyle/>
          <a:p>
            <a:r>
              <a:rPr lang="fr-FR" dirty="0" smtClean="0">
                <a:solidFill>
                  <a:schemeClr val="tx2"/>
                </a:solidFill>
              </a:rPr>
              <a:t>Une politique ambitieuse d’engagement dans la société</a:t>
            </a:r>
            <a:br>
              <a:rPr lang="fr-FR" dirty="0" smtClean="0">
                <a:solidFill>
                  <a:schemeClr val="tx2"/>
                </a:solidFill>
              </a:rPr>
            </a:br>
            <a:r>
              <a:rPr lang="fr-FR" dirty="0" smtClean="0">
                <a:solidFill>
                  <a:schemeClr val="tx2"/>
                </a:solidFill>
              </a:rPr>
              <a:t>Des impacts concrets</a:t>
            </a:r>
          </a:p>
        </p:txBody>
      </p:sp>
      <p:sp>
        <p:nvSpPr>
          <p:cNvPr id="3" name="Rectangle 2"/>
          <p:cNvSpPr/>
          <p:nvPr/>
        </p:nvSpPr>
        <p:spPr bwMode="auto">
          <a:xfrm>
            <a:off x="365699" y="1528637"/>
            <a:ext cx="1656300" cy="756000"/>
          </a:xfrm>
          <a:prstGeom prst="rect">
            <a:avLst/>
          </a:prstGeom>
          <a:solidFill>
            <a:schemeClr val="accent2"/>
          </a:solidFill>
          <a:ln w="9525">
            <a:solidFill>
              <a:schemeClr val="bg2"/>
            </a:solidFill>
            <a:miter lim="800000"/>
            <a:headEnd/>
            <a:tailEnd/>
          </a:ln>
        </p:spPr>
        <p:txBody>
          <a:bodyPr wrap="square" lIns="36000" tIns="46800" rIns="0" bIns="46800" rtlCol="0" anchor="ctr" anchorCtr="0">
            <a:noAutofit/>
          </a:bodyPr>
          <a:lstStyle/>
          <a:p>
            <a:pPr algn="ctr"/>
            <a:r>
              <a:rPr lang="fr-FR" sz="1200" b="1" dirty="0" smtClean="0">
                <a:solidFill>
                  <a:schemeClr val="tx2"/>
                </a:solidFill>
              </a:rPr>
              <a:t>Un leader reconnu</a:t>
            </a:r>
          </a:p>
          <a:p>
            <a:pPr algn="ctr"/>
            <a:r>
              <a:rPr lang="fr-FR" sz="1200" b="1" dirty="0" smtClean="0">
                <a:solidFill>
                  <a:schemeClr val="tx2"/>
                </a:solidFill>
              </a:rPr>
              <a:t>pour sa stratégie </a:t>
            </a:r>
          </a:p>
          <a:p>
            <a:pPr algn="ctr"/>
            <a:r>
              <a:rPr lang="fr-FR" sz="1200" b="1" dirty="0" smtClean="0">
                <a:solidFill>
                  <a:schemeClr val="tx2"/>
                </a:solidFill>
              </a:rPr>
              <a:t>RSE</a:t>
            </a:r>
            <a:endParaRPr lang="fr-FR" sz="1200" b="1" dirty="0">
              <a:solidFill>
                <a:schemeClr val="tx2"/>
              </a:solidFill>
            </a:endParaRPr>
          </a:p>
        </p:txBody>
      </p:sp>
      <p:sp>
        <p:nvSpPr>
          <p:cNvPr id="4" name="BoxContent"/>
          <p:cNvSpPr>
            <a:spLocks noChangeArrowheads="1"/>
          </p:cNvSpPr>
          <p:nvPr>
            <p:custDataLst>
              <p:tags r:id="rId1"/>
            </p:custDataLst>
          </p:nvPr>
        </p:nvSpPr>
        <p:spPr bwMode="gray">
          <a:xfrm>
            <a:off x="2103479" y="1528637"/>
            <a:ext cx="6964319" cy="756000"/>
          </a:xfrm>
          <a:prstGeom prst="rect">
            <a:avLst/>
          </a:prstGeom>
          <a:solidFill>
            <a:srgbClr val="FFFFFF"/>
          </a:solidFill>
          <a:ln w="19050" cap="flat" cmpd="sng" algn="ctr">
            <a:solidFill>
              <a:srgbClr val="008D53"/>
            </a:solidFill>
            <a:prstDash val="solid"/>
            <a:headEnd/>
            <a:tailEnd/>
          </a:ln>
          <a:effectLst/>
        </p:spPr>
        <p:txBody>
          <a:bodyPr lIns="72000" tIns="72000" rIns="72000" bIns="36000" anchor="t" anchorCtr="0"/>
          <a:lstStyle/>
          <a:p>
            <a:pPr marL="273050" lvl="1" indent="-190500" eaLnBrk="0" hangingPunct="0">
              <a:spcBef>
                <a:spcPts val="600"/>
              </a:spcBef>
              <a:buClr>
                <a:srgbClr val="FF9900"/>
              </a:buClr>
              <a:buSzPct val="80000"/>
              <a:buFont typeface="Wingdings" panose="05000000000000000000" pitchFamily="2" charset="2"/>
              <a:buChar char="§"/>
              <a:tabLst>
                <a:tab pos="273050" algn="l"/>
              </a:tabLst>
              <a:defRPr/>
            </a:pPr>
            <a:endParaRPr lang="fr-FR" sz="1050" dirty="0" smtClean="0">
              <a:solidFill>
                <a:schemeClr val="tx2"/>
              </a:solidFill>
            </a:endParaRPr>
          </a:p>
        </p:txBody>
      </p:sp>
      <p:sp>
        <p:nvSpPr>
          <p:cNvPr id="5" name="ZoneTexte 4"/>
          <p:cNvSpPr txBox="1"/>
          <p:nvPr/>
        </p:nvSpPr>
        <p:spPr bwMode="gray">
          <a:xfrm>
            <a:off x="2106755" y="1690562"/>
            <a:ext cx="6876000" cy="442035"/>
          </a:xfrm>
          <a:prstGeom prst="rect">
            <a:avLst/>
          </a:prstGeom>
          <a:noFill/>
          <a:ln w="9525">
            <a:noFill/>
            <a:miter lim="800000"/>
            <a:headEnd/>
            <a:tailEnd/>
          </a:ln>
        </p:spPr>
        <p:txBody>
          <a:bodyPr vert="horz" wrap="square" lIns="36000" tIns="36000" rIns="36000" bIns="36000" numCol="1" rtlCol="0" anchor="t" anchorCtr="0" compatLnSpc="1">
            <a:prstTxWarp prst="textNoShape">
              <a:avLst/>
            </a:prstTxWarp>
            <a:spAutoFit/>
          </a:bodyPr>
          <a:lstStyle/>
          <a:p>
            <a:pPr marL="355600" lvl="1" indent="-273050" eaLnBrk="0" hangingPunct="0">
              <a:spcBef>
                <a:spcPts val="400"/>
              </a:spcBef>
              <a:buClr>
                <a:schemeClr val="folHlink"/>
              </a:buClr>
              <a:buSzPct val="100000"/>
              <a:buFont typeface="Wingdings" panose="05000000000000000000" pitchFamily="2" charset="2"/>
              <a:buChar char="n"/>
              <a:defRPr/>
            </a:pPr>
            <a:r>
              <a:rPr lang="fr-FR" sz="1200" b="1" dirty="0" smtClean="0">
                <a:solidFill>
                  <a:schemeClr val="tx2"/>
                </a:solidFill>
              </a:rPr>
              <a:t>Meilleure banque au monde pour sa responsabilité d’entreprise 2019 </a:t>
            </a:r>
            <a:r>
              <a:rPr lang="fr-FR" sz="1200" dirty="0" smtClean="0">
                <a:solidFill>
                  <a:schemeClr val="tx2"/>
                </a:solidFill>
              </a:rPr>
              <a:t>grâce </a:t>
            </a:r>
            <a:br>
              <a:rPr lang="fr-FR" sz="1200" dirty="0" smtClean="0">
                <a:solidFill>
                  <a:schemeClr val="tx2"/>
                </a:solidFill>
              </a:rPr>
            </a:br>
            <a:r>
              <a:rPr lang="fr-FR" sz="1200" dirty="0" smtClean="0">
                <a:solidFill>
                  <a:schemeClr val="tx2"/>
                </a:solidFill>
              </a:rPr>
              <a:t>à ses actions en faveur de la finance durable</a:t>
            </a:r>
            <a:r>
              <a:rPr lang="fr-FR" sz="1200" b="1" dirty="0" smtClean="0">
                <a:solidFill>
                  <a:schemeClr val="tx2"/>
                </a:solidFill>
              </a:rPr>
              <a:t> </a:t>
            </a:r>
            <a:r>
              <a:rPr lang="fr-FR" sz="1200" dirty="0" smtClean="0">
                <a:solidFill>
                  <a:schemeClr val="tx2"/>
                </a:solidFill>
              </a:rPr>
              <a:t>(Euromoney awards for excellence)</a:t>
            </a:r>
          </a:p>
        </p:txBody>
      </p:sp>
      <p:sp>
        <p:nvSpPr>
          <p:cNvPr id="10" name="Rectangle 9"/>
          <p:cNvSpPr/>
          <p:nvPr/>
        </p:nvSpPr>
        <p:spPr bwMode="auto">
          <a:xfrm>
            <a:off x="847724" y="4327404"/>
            <a:ext cx="1260000" cy="504000"/>
          </a:xfrm>
          <a:prstGeom prst="rect">
            <a:avLst/>
          </a:prstGeom>
          <a:solidFill>
            <a:schemeClr val="accent3"/>
          </a:solidFill>
          <a:ln w="9525">
            <a:solidFill>
              <a:schemeClr val="accent3"/>
            </a:solidFill>
            <a:miter lim="800000"/>
            <a:headEnd/>
            <a:tailEnd/>
          </a:ln>
        </p:spPr>
        <p:txBody>
          <a:bodyPr wrap="square" lIns="0" tIns="46800" rIns="0" bIns="46800" rtlCol="0" anchor="ctr" anchorCtr="0">
            <a:noAutofit/>
          </a:bodyPr>
          <a:lstStyle/>
          <a:p>
            <a:pPr algn="ctr"/>
            <a:r>
              <a:rPr lang="fr-FR" sz="1200" b="1" dirty="0" smtClean="0">
                <a:solidFill>
                  <a:schemeClr val="accent1"/>
                </a:solidFill>
              </a:rPr>
              <a:t>l’entrepreneuriat </a:t>
            </a:r>
          </a:p>
          <a:p>
            <a:pPr algn="ctr"/>
            <a:r>
              <a:rPr lang="fr-FR" sz="1200" b="1" dirty="0" smtClean="0">
                <a:solidFill>
                  <a:schemeClr val="accent1"/>
                </a:solidFill>
              </a:rPr>
              <a:t>à impact </a:t>
            </a:r>
            <a:endParaRPr lang="fr-FR" sz="1200" b="1" dirty="0">
              <a:solidFill>
                <a:schemeClr val="accent1"/>
              </a:solidFill>
            </a:endParaRPr>
          </a:p>
        </p:txBody>
      </p:sp>
      <p:sp>
        <p:nvSpPr>
          <p:cNvPr id="11" name="BoxContent"/>
          <p:cNvSpPr>
            <a:spLocks noChangeArrowheads="1"/>
          </p:cNvSpPr>
          <p:nvPr>
            <p:custDataLst>
              <p:tags r:id="rId2"/>
            </p:custDataLst>
          </p:nvPr>
        </p:nvSpPr>
        <p:spPr bwMode="gray">
          <a:xfrm>
            <a:off x="2227305" y="4327404"/>
            <a:ext cx="6840000" cy="504000"/>
          </a:xfrm>
          <a:prstGeom prst="rect">
            <a:avLst/>
          </a:prstGeom>
          <a:solidFill>
            <a:srgbClr val="FFFFFF"/>
          </a:solidFill>
          <a:ln w="19050" cap="flat" cmpd="sng" algn="ctr">
            <a:solidFill>
              <a:schemeClr val="accent1"/>
            </a:solidFill>
            <a:prstDash val="solid"/>
            <a:headEnd/>
            <a:tailEnd/>
          </a:ln>
          <a:effectLst/>
        </p:spPr>
        <p:txBody>
          <a:bodyPr lIns="36000" tIns="36000" rIns="36000" bIns="36000" anchor="t" anchorCtr="0"/>
          <a:lstStyle/>
          <a:p>
            <a:pPr marL="273050" lvl="1" indent="-190500" eaLnBrk="0" hangingPunct="0">
              <a:spcBef>
                <a:spcPts val="600"/>
              </a:spcBef>
              <a:buClr>
                <a:srgbClr val="FF9900"/>
              </a:buClr>
              <a:buSzPct val="80000"/>
              <a:buFont typeface="Wingdings" panose="05000000000000000000" pitchFamily="2" charset="2"/>
              <a:buChar char="§"/>
              <a:tabLst>
                <a:tab pos="273050" algn="l"/>
              </a:tabLst>
              <a:defRPr/>
            </a:pPr>
            <a:endParaRPr lang="fr-FR" sz="1200" dirty="0" smtClean="0">
              <a:solidFill>
                <a:schemeClr val="tx2"/>
              </a:solidFill>
            </a:endParaRPr>
          </a:p>
        </p:txBody>
      </p:sp>
      <p:sp>
        <p:nvSpPr>
          <p:cNvPr id="12" name="Rectangle 11"/>
          <p:cNvSpPr/>
          <p:nvPr/>
        </p:nvSpPr>
        <p:spPr bwMode="auto">
          <a:xfrm>
            <a:off x="847724" y="4926802"/>
            <a:ext cx="1260000" cy="1221585"/>
          </a:xfrm>
          <a:prstGeom prst="rect">
            <a:avLst/>
          </a:prstGeom>
          <a:solidFill>
            <a:schemeClr val="accent3"/>
          </a:solidFill>
          <a:ln w="9525">
            <a:solidFill>
              <a:schemeClr val="accent3"/>
            </a:solidFill>
            <a:miter lim="800000"/>
            <a:headEnd/>
            <a:tailEnd/>
          </a:ln>
        </p:spPr>
        <p:txBody>
          <a:bodyPr wrap="square" lIns="36000" tIns="46800" rIns="0" bIns="46800" rtlCol="0" anchor="ctr" anchorCtr="0">
            <a:noAutofit/>
          </a:bodyPr>
          <a:lstStyle/>
          <a:p>
            <a:pPr algn="ctr"/>
            <a:r>
              <a:rPr lang="fr-FR" sz="1200" b="1" dirty="0" smtClean="0">
                <a:solidFill>
                  <a:schemeClr val="accent1"/>
                </a:solidFill>
              </a:rPr>
              <a:t>la société</a:t>
            </a:r>
            <a:endParaRPr lang="fr-FR" sz="1200" b="1" dirty="0">
              <a:solidFill>
                <a:schemeClr val="accent1"/>
              </a:solidFill>
            </a:endParaRPr>
          </a:p>
        </p:txBody>
      </p:sp>
      <p:sp>
        <p:nvSpPr>
          <p:cNvPr id="13" name="BoxContent"/>
          <p:cNvSpPr>
            <a:spLocks noChangeArrowheads="1"/>
          </p:cNvSpPr>
          <p:nvPr>
            <p:custDataLst>
              <p:tags r:id="rId3"/>
            </p:custDataLst>
          </p:nvPr>
        </p:nvSpPr>
        <p:spPr bwMode="gray">
          <a:xfrm>
            <a:off x="2227305" y="5079203"/>
            <a:ext cx="6840000" cy="1016797"/>
          </a:xfrm>
          <a:prstGeom prst="rect">
            <a:avLst/>
          </a:prstGeom>
          <a:solidFill>
            <a:srgbClr val="FFFFFF"/>
          </a:solidFill>
          <a:ln w="19050" cap="flat" cmpd="sng" algn="ctr">
            <a:solidFill>
              <a:schemeClr val="accent1"/>
            </a:solidFill>
            <a:prstDash val="solid"/>
            <a:headEnd/>
            <a:tailEnd/>
          </a:ln>
          <a:effectLst/>
        </p:spPr>
        <p:txBody>
          <a:bodyPr lIns="36000" tIns="36000" rIns="36000" bIns="36000" anchor="t" anchorCtr="0"/>
          <a:lstStyle/>
          <a:p>
            <a:pPr marL="252000" lvl="1" indent="-177800" eaLnBrk="0" hangingPunct="0">
              <a:spcBef>
                <a:spcPts val="600"/>
              </a:spcBef>
              <a:buClr>
                <a:schemeClr val="folHlink"/>
              </a:buClr>
              <a:buSzPct val="80000"/>
              <a:buFont typeface="Wingdings" panose="05000000000000000000" pitchFamily="2" charset="2"/>
              <a:buChar char="§"/>
              <a:defRPr/>
            </a:pPr>
            <a:r>
              <a:rPr lang="fr-FR" sz="1200" b="1" dirty="0" smtClean="0">
                <a:solidFill>
                  <a:schemeClr val="tx2"/>
                </a:solidFill>
              </a:rPr>
              <a:t>Partenariat avec L’Ascenseur</a:t>
            </a:r>
            <a:r>
              <a:rPr lang="fr-FR" sz="1200" dirty="0">
                <a:solidFill>
                  <a:schemeClr val="tx2"/>
                </a:solidFill>
              </a:rPr>
              <a:t>,</a:t>
            </a:r>
            <a:r>
              <a:rPr lang="fr-FR" sz="1200" b="1" dirty="0" smtClean="0">
                <a:solidFill>
                  <a:schemeClr val="tx2"/>
                </a:solidFill>
              </a:rPr>
              <a:t> </a:t>
            </a:r>
            <a:r>
              <a:rPr lang="fr-FR" sz="1200" dirty="0" smtClean="0">
                <a:solidFill>
                  <a:schemeClr val="tx2"/>
                </a:solidFill>
              </a:rPr>
              <a:t>un lieu dédié à l’égalité des chances inauguré à Paris</a:t>
            </a:r>
            <a:r>
              <a:rPr lang="fr-FR" sz="1200" dirty="0">
                <a:solidFill>
                  <a:schemeClr val="tx2"/>
                </a:solidFill>
              </a:rPr>
              <a:t> </a:t>
            </a:r>
            <a:r>
              <a:rPr lang="fr-FR" sz="1200" dirty="0" smtClean="0">
                <a:solidFill>
                  <a:schemeClr val="tx2"/>
                </a:solidFill>
              </a:rPr>
              <a:t>: </a:t>
            </a:r>
            <a:br>
              <a:rPr lang="fr-FR" sz="1200" dirty="0" smtClean="0">
                <a:solidFill>
                  <a:schemeClr val="tx2"/>
                </a:solidFill>
              </a:rPr>
            </a:br>
            <a:r>
              <a:rPr lang="fr-FR" sz="1200" dirty="0" smtClean="0">
                <a:solidFill>
                  <a:schemeClr val="tx2"/>
                </a:solidFill>
              </a:rPr>
              <a:t>20 associations accompagnent les parcours de jeunes pour une meilleure inclusion sociale</a:t>
            </a:r>
            <a:endParaRPr lang="fr-FR" sz="1200" b="1" dirty="0" smtClean="0">
              <a:solidFill>
                <a:schemeClr val="tx2"/>
              </a:solidFill>
            </a:endParaRPr>
          </a:p>
          <a:p>
            <a:pPr marL="252000" lvl="1" indent="-177800" eaLnBrk="0" hangingPunct="0">
              <a:spcBef>
                <a:spcPts val="600"/>
              </a:spcBef>
              <a:buClr>
                <a:schemeClr val="folHlink"/>
              </a:buClr>
              <a:buSzPct val="80000"/>
              <a:buFont typeface="Wingdings" panose="05000000000000000000" pitchFamily="2" charset="2"/>
              <a:buChar char="§"/>
              <a:defRPr/>
            </a:pPr>
            <a:r>
              <a:rPr lang="fr-FR" sz="1200" b="1" dirty="0" smtClean="0">
                <a:solidFill>
                  <a:schemeClr val="tx2"/>
                </a:solidFill>
              </a:rPr>
              <a:t>Accès </a:t>
            </a:r>
            <a:r>
              <a:rPr lang="fr-FR" sz="1200" b="1" dirty="0">
                <a:solidFill>
                  <a:schemeClr val="tx2"/>
                </a:solidFill>
              </a:rPr>
              <a:t>au logement des étudiants en France </a:t>
            </a:r>
            <a:r>
              <a:rPr lang="fr-FR" sz="1200" dirty="0">
                <a:solidFill>
                  <a:schemeClr val="tx2"/>
                </a:solidFill>
              </a:rPr>
              <a:t>favorisé par une caution </a:t>
            </a:r>
            <a:r>
              <a:rPr lang="fr-FR" sz="1200" dirty="0" smtClean="0">
                <a:solidFill>
                  <a:schemeClr val="tx2"/>
                </a:solidFill>
              </a:rPr>
              <a:t>gratuite</a:t>
            </a:r>
            <a:endParaRPr lang="fr-FR" sz="1200" b="1" dirty="0" smtClean="0">
              <a:solidFill>
                <a:schemeClr val="tx2"/>
              </a:solidFill>
            </a:endParaRPr>
          </a:p>
          <a:p>
            <a:pPr marL="252000" lvl="1" indent="-177800" eaLnBrk="0" hangingPunct="0">
              <a:spcBef>
                <a:spcPts val="600"/>
              </a:spcBef>
              <a:buClr>
                <a:schemeClr val="folHlink"/>
              </a:buClr>
              <a:buSzPct val="80000"/>
              <a:buFont typeface="Wingdings" panose="05000000000000000000" pitchFamily="2" charset="2"/>
              <a:buChar char="§"/>
              <a:defRPr/>
            </a:pPr>
            <a:r>
              <a:rPr lang="fr-FR" sz="1200" b="1" dirty="0" smtClean="0">
                <a:solidFill>
                  <a:schemeClr val="tx2"/>
                </a:solidFill>
              </a:rPr>
              <a:t>Signature d’un partenariat avec Handicap International</a:t>
            </a:r>
          </a:p>
        </p:txBody>
      </p:sp>
      <p:sp>
        <p:nvSpPr>
          <p:cNvPr id="15" name="Rectangle 14"/>
          <p:cNvSpPr/>
          <p:nvPr/>
        </p:nvSpPr>
        <p:spPr bwMode="auto">
          <a:xfrm>
            <a:off x="847724" y="2770856"/>
            <a:ext cx="1260000" cy="1404000"/>
          </a:xfrm>
          <a:prstGeom prst="rect">
            <a:avLst/>
          </a:prstGeom>
          <a:solidFill>
            <a:schemeClr val="accent3"/>
          </a:solidFill>
          <a:ln w="9525">
            <a:solidFill>
              <a:schemeClr val="accent3"/>
            </a:solidFill>
            <a:miter lim="800000"/>
            <a:headEnd/>
            <a:tailEnd/>
          </a:ln>
        </p:spPr>
        <p:txBody>
          <a:bodyPr wrap="square" lIns="0" tIns="46800" rIns="0" bIns="46800" rtlCol="0" anchor="ctr" anchorCtr="0">
            <a:noAutofit/>
          </a:bodyPr>
          <a:lstStyle/>
          <a:p>
            <a:pPr algn="ctr"/>
            <a:r>
              <a:rPr lang="fr-FR" sz="1200" b="1" dirty="0" smtClean="0">
                <a:solidFill>
                  <a:schemeClr val="accent1"/>
                </a:solidFill>
              </a:rPr>
              <a:t>la transition énergétique</a:t>
            </a:r>
            <a:endParaRPr lang="fr-FR" sz="1200" b="1" dirty="0">
              <a:solidFill>
                <a:schemeClr val="accent1"/>
              </a:solidFill>
            </a:endParaRPr>
          </a:p>
        </p:txBody>
      </p:sp>
      <p:sp>
        <p:nvSpPr>
          <p:cNvPr id="16" name="BoxContent"/>
          <p:cNvSpPr>
            <a:spLocks noChangeArrowheads="1"/>
          </p:cNvSpPr>
          <p:nvPr>
            <p:custDataLst>
              <p:tags r:id="rId4"/>
            </p:custDataLst>
          </p:nvPr>
        </p:nvSpPr>
        <p:spPr bwMode="gray">
          <a:xfrm>
            <a:off x="2227305" y="2885158"/>
            <a:ext cx="6840000" cy="1188000"/>
          </a:xfrm>
          <a:prstGeom prst="rect">
            <a:avLst/>
          </a:prstGeom>
          <a:solidFill>
            <a:srgbClr val="FFFFFF"/>
          </a:solidFill>
          <a:ln w="19050" cap="flat" cmpd="sng" algn="ctr">
            <a:solidFill>
              <a:schemeClr val="accent1"/>
            </a:solidFill>
            <a:prstDash val="solid"/>
            <a:headEnd/>
            <a:tailEnd/>
          </a:ln>
          <a:effectLst/>
        </p:spPr>
        <p:txBody>
          <a:bodyPr lIns="36000" tIns="36000" rIns="36000" bIns="36000" anchor="t" anchorCtr="0"/>
          <a:lstStyle/>
          <a:p>
            <a:pPr marL="252000" lvl="1" indent="-190500" eaLnBrk="0" hangingPunct="0">
              <a:spcBef>
                <a:spcPts val="800"/>
              </a:spcBef>
              <a:buClr>
                <a:srgbClr val="FF9900"/>
              </a:buClr>
              <a:buSzPct val="80000"/>
              <a:buFont typeface="Wingdings" panose="05000000000000000000" pitchFamily="2" charset="2"/>
              <a:buChar char="§"/>
              <a:tabLst>
                <a:tab pos="273050" algn="l"/>
              </a:tabLst>
              <a:defRPr/>
            </a:pPr>
            <a:r>
              <a:rPr lang="fr-FR" sz="1200" b="1" dirty="0" smtClean="0">
                <a:solidFill>
                  <a:schemeClr val="tx2"/>
                </a:solidFill>
              </a:rPr>
              <a:t>1</a:t>
            </a:r>
            <a:r>
              <a:rPr lang="fr-FR" sz="1200" b="1" baseline="30000" dirty="0">
                <a:solidFill>
                  <a:schemeClr val="tx2"/>
                </a:solidFill>
              </a:rPr>
              <a:t>e</a:t>
            </a:r>
            <a:r>
              <a:rPr lang="fr-FR" sz="1200" b="1" baseline="30000" dirty="0" smtClean="0">
                <a:solidFill>
                  <a:schemeClr val="tx2"/>
                </a:solidFill>
              </a:rPr>
              <a:t>r</a:t>
            </a:r>
            <a:r>
              <a:rPr lang="fr-FR" sz="1200" b="1" dirty="0" smtClean="0">
                <a:solidFill>
                  <a:schemeClr val="tx2"/>
                </a:solidFill>
              </a:rPr>
              <a:t> </a:t>
            </a:r>
            <a:r>
              <a:rPr lang="fr-FR" sz="1200" b="1" i="1" dirty="0" err="1" smtClean="0">
                <a:solidFill>
                  <a:schemeClr val="tx2"/>
                </a:solidFill>
              </a:rPr>
              <a:t>Climate</a:t>
            </a:r>
            <a:r>
              <a:rPr lang="fr-FR" sz="1200" b="1" i="1" dirty="0" smtClean="0">
                <a:solidFill>
                  <a:schemeClr val="tx2"/>
                </a:solidFill>
              </a:rPr>
              <a:t> Action bond</a:t>
            </a:r>
            <a:r>
              <a:rPr lang="fr-FR" sz="1200" b="1" dirty="0" smtClean="0">
                <a:solidFill>
                  <a:schemeClr val="tx2"/>
                </a:solidFill>
              </a:rPr>
              <a:t> en Europe </a:t>
            </a:r>
            <a:r>
              <a:rPr lang="fr-FR" sz="1200" dirty="0" smtClean="0">
                <a:solidFill>
                  <a:schemeClr val="tx2"/>
                </a:solidFill>
              </a:rPr>
              <a:t>pour financer la transition énergétique du distributeur </a:t>
            </a:r>
            <a:br>
              <a:rPr lang="fr-FR" sz="1200" dirty="0" smtClean="0">
                <a:solidFill>
                  <a:schemeClr val="tx2"/>
                </a:solidFill>
              </a:rPr>
            </a:br>
            <a:r>
              <a:rPr lang="fr-FR" sz="1200" dirty="0" smtClean="0">
                <a:solidFill>
                  <a:schemeClr val="tx2"/>
                </a:solidFill>
              </a:rPr>
              <a:t>de gaz italien </a:t>
            </a:r>
            <a:r>
              <a:rPr lang="fr-FR" sz="1200" dirty="0" err="1" smtClean="0">
                <a:solidFill>
                  <a:schemeClr val="tx2"/>
                </a:solidFill>
              </a:rPr>
              <a:t>Snam</a:t>
            </a:r>
            <a:r>
              <a:rPr lang="fr-FR" sz="1200" dirty="0">
                <a:solidFill>
                  <a:schemeClr val="tx2"/>
                </a:solidFill>
              </a:rPr>
              <a:t> </a:t>
            </a:r>
            <a:r>
              <a:rPr lang="fr-FR" sz="1200" dirty="0" smtClean="0">
                <a:solidFill>
                  <a:schemeClr val="tx2"/>
                </a:solidFill>
              </a:rPr>
              <a:t>: 500 M€ pour investir dans le </a:t>
            </a:r>
            <a:r>
              <a:rPr lang="fr-FR" sz="1200" dirty="0" err="1" smtClean="0">
                <a:solidFill>
                  <a:schemeClr val="tx2"/>
                </a:solidFill>
              </a:rPr>
              <a:t>biométhane</a:t>
            </a:r>
            <a:r>
              <a:rPr lang="fr-FR" sz="1200" dirty="0" smtClean="0">
                <a:solidFill>
                  <a:schemeClr val="tx2"/>
                </a:solidFill>
              </a:rPr>
              <a:t> et l’efficacité énergétique</a:t>
            </a:r>
          </a:p>
          <a:p>
            <a:pPr marL="252000" lvl="1" indent="-190500" eaLnBrk="0" hangingPunct="0">
              <a:spcBef>
                <a:spcPts val="600"/>
              </a:spcBef>
              <a:buClr>
                <a:srgbClr val="FF9900"/>
              </a:buClr>
              <a:buSzPct val="80000"/>
              <a:buFont typeface="Wingdings" panose="05000000000000000000" pitchFamily="2" charset="2"/>
              <a:buChar char="§"/>
              <a:tabLst>
                <a:tab pos="273050" algn="l"/>
              </a:tabLst>
              <a:defRPr/>
            </a:pPr>
            <a:r>
              <a:rPr lang="fr-FR" sz="1200" b="1" dirty="0" smtClean="0">
                <a:solidFill>
                  <a:schemeClr val="tx2"/>
                </a:solidFill>
              </a:rPr>
              <a:t>Co-arrangeur de la 1</a:t>
            </a:r>
            <a:r>
              <a:rPr lang="fr-FR" sz="1200" b="1" baseline="30000" dirty="0" smtClean="0">
                <a:solidFill>
                  <a:schemeClr val="tx2"/>
                </a:solidFill>
              </a:rPr>
              <a:t>ère</a:t>
            </a:r>
            <a:r>
              <a:rPr lang="fr-FR" sz="1200" b="1" dirty="0" smtClean="0">
                <a:solidFill>
                  <a:schemeClr val="tx2"/>
                </a:solidFill>
              </a:rPr>
              <a:t> ligne de crédit conforme aux </a:t>
            </a:r>
            <a:r>
              <a:rPr lang="fr-FR" sz="1200" b="1" i="1" dirty="0" smtClean="0">
                <a:solidFill>
                  <a:schemeClr val="tx2"/>
                </a:solidFill>
              </a:rPr>
              <a:t>Green </a:t>
            </a:r>
            <a:r>
              <a:rPr lang="fr-FR" sz="1200" b="1" i="1" dirty="0" err="1" smtClean="0">
                <a:solidFill>
                  <a:schemeClr val="tx2"/>
                </a:solidFill>
              </a:rPr>
              <a:t>Loan</a:t>
            </a:r>
            <a:r>
              <a:rPr lang="fr-FR" sz="1200" b="1" i="1" dirty="0" smtClean="0">
                <a:solidFill>
                  <a:schemeClr val="tx2"/>
                </a:solidFill>
              </a:rPr>
              <a:t> </a:t>
            </a:r>
            <a:r>
              <a:rPr lang="fr-FR" sz="1200" b="1" i="1" dirty="0" err="1" smtClean="0">
                <a:solidFill>
                  <a:schemeClr val="tx2"/>
                </a:solidFill>
              </a:rPr>
              <a:t>Principles</a:t>
            </a:r>
            <a:r>
              <a:rPr lang="fr-FR" sz="1200" b="1" dirty="0" smtClean="0">
                <a:solidFill>
                  <a:schemeClr val="tx2"/>
                </a:solidFill>
              </a:rPr>
              <a:t> émise par une banque chinoise, ICBC</a:t>
            </a:r>
            <a:r>
              <a:rPr lang="fr-FR" sz="1200" dirty="0" smtClean="0">
                <a:solidFill>
                  <a:schemeClr val="tx2"/>
                </a:solidFill>
              </a:rPr>
              <a:t> : 400 M$ pour la transition vers une économie &amp; une finance vertes</a:t>
            </a:r>
          </a:p>
          <a:p>
            <a:pPr marL="252000" lvl="1" indent="-190500" eaLnBrk="0" hangingPunct="0">
              <a:spcBef>
                <a:spcPts val="600"/>
              </a:spcBef>
              <a:buClr>
                <a:srgbClr val="FF9900"/>
              </a:buClr>
              <a:buSzPct val="80000"/>
              <a:buFont typeface="Wingdings" panose="05000000000000000000" pitchFamily="2" charset="2"/>
              <a:buChar char="§"/>
              <a:tabLst>
                <a:tab pos="273050" algn="l"/>
              </a:tabLst>
              <a:defRPr/>
            </a:pPr>
            <a:r>
              <a:rPr lang="fr-FR" sz="1200" b="1" dirty="0">
                <a:solidFill>
                  <a:schemeClr val="tx2"/>
                </a:solidFill>
              </a:rPr>
              <a:t>1</a:t>
            </a:r>
            <a:r>
              <a:rPr lang="fr-FR" sz="1200" b="1" baseline="30000" dirty="0">
                <a:solidFill>
                  <a:schemeClr val="tx2"/>
                </a:solidFill>
              </a:rPr>
              <a:t>er</a:t>
            </a:r>
            <a:r>
              <a:rPr lang="fr-FR" sz="1200" b="1" dirty="0">
                <a:solidFill>
                  <a:schemeClr val="tx2"/>
                </a:solidFill>
              </a:rPr>
              <a:t> </a:t>
            </a:r>
            <a:r>
              <a:rPr lang="fr-FR" sz="1200" b="1" i="1" dirty="0" err="1">
                <a:solidFill>
                  <a:schemeClr val="tx2"/>
                </a:solidFill>
              </a:rPr>
              <a:t>Exchanged</a:t>
            </a:r>
            <a:r>
              <a:rPr lang="fr-FR" sz="1200" b="1" i="1" dirty="0">
                <a:solidFill>
                  <a:schemeClr val="tx2"/>
                </a:solidFill>
              </a:rPr>
              <a:t> </a:t>
            </a:r>
            <a:r>
              <a:rPr lang="fr-FR" sz="1200" b="1" i="1" dirty="0" err="1">
                <a:solidFill>
                  <a:schemeClr val="tx2"/>
                </a:solidFill>
              </a:rPr>
              <a:t>Traded</a:t>
            </a:r>
            <a:r>
              <a:rPr lang="fr-FR" sz="1200" b="1" i="1" dirty="0">
                <a:solidFill>
                  <a:schemeClr val="tx2"/>
                </a:solidFill>
              </a:rPr>
              <a:t> </a:t>
            </a:r>
            <a:r>
              <a:rPr lang="fr-FR" sz="1200" b="1" i="1" dirty="0" err="1">
                <a:solidFill>
                  <a:schemeClr val="tx2"/>
                </a:solidFill>
              </a:rPr>
              <a:t>Fund</a:t>
            </a:r>
            <a:r>
              <a:rPr lang="fr-FR" sz="1200" b="1" i="1" dirty="0">
                <a:solidFill>
                  <a:schemeClr val="tx2"/>
                </a:solidFill>
              </a:rPr>
              <a:t> </a:t>
            </a:r>
            <a:r>
              <a:rPr lang="fr-FR" sz="1200" b="1" dirty="0">
                <a:solidFill>
                  <a:schemeClr val="tx2"/>
                </a:solidFill>
              </a:rPr>
              <a:t>(ETF) sur l’économie circulaire </a:t>
            </a:r>
            <a:r>
              <a:rPr lang="fr-FR" sz="1200" dirty="0">
                <a:solidFill>
                  <a:schemeClr val="tx2"/>
                </a:solidFill>
              </a:rPr>
              <a:t>lancé par BNP Paribas </a:t>
            </a:r>
            <a:r>
              <a:rPr lang="fr-FR" sz="1200" dirty="0" smtClean="0">
                <a:solidFill>
                  <a:schemeClr val="tx2"/>
                </a:solidFill>
              </a:rPr>
              <a:t>AM</a:t>
            </a:r>
            <a:endParaRPr lang="fr-FR" sz="1200" baseline="-25000" dirty="0">
              <a:solidFill>
                <a:schemeClr val="tx2"/>
              </a:solidFill>
            </a:endParaRPr>
          </a:p>
        </p:txBody>
      </p:sp>
      <p:pic>
        <p:nvPicPr>
          <p:cNvPr id="1027" name="Picture 3" descr="S:\DEVELOPPEMENT_DURABLE\Communication\Supports de com\Social medias\publication 2019\euromoney\Euromoney2019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4841" y="1582637"/>
            <a:ext cx="973662"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DEVELOPPEMENT_DURABLE\Communication\Communication Financière trimestrielle\2019\2T\Sources\Pact-for-Impact.png"/>
          <p:cNvPicPr>
            <a:picLocks noChangeAspect="1" noChangeArrowheads="1"/>
          </p:cNvPicPr>
          <p:nvPr/>
        </p:nvPicPr>
        <p:blipFill rotWithShape="1">
          <a:blip r:embed="rId8">
            <a:extLst>
              <a:ext uri="{28A0092B-C50C-407E-A947-70E740481C1C}">
                <a14:useLocalDpi xmlns:a14="http://schemas.microsoft.com/office/drawing/2010/main" val="0"/>
              </a:ext>
            </a:extLst>
          </a:blip>
          <a:srcRect l="20276" t="27222" r="19417" b="42815"/>
          <a:stretch/>
        </p:blipFill>
        <p:spPr bwMode="auto">
          <a:xfrm>
            <a:off x="8085663" y="4363643"/>
            <a:ext cx="868529" cy="4315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DEVELOPPEMENT_DURABLE\Communication\Communication Financière trimestrielle\2019\2T\Sources\L_Handicap_FR_Small_Horiz_blue_rg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4628" y="5644080"/>
            <a:ext cx="895933" cy="360878"/>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bwMode="gray">
          <a:xfrm>
            <a:off x="2230955" y="4327404"/>
            <a:ext cx="6310526" cy="442035"/>
          </a:xfrm>
          <a:prstGeom prst="rect">
            <a:avLst/>
          </a:prstGeom>
          <a:noFill/>
          <a:ln w="9525">
            <a:noFill/>
            <a:miter lim="800000"/>
            <a:headEnd/>
            <a:tailEnd/>
          </a:ln>
        </p:spPr>
        <p:txBody>
          <a:bodyPr vert="horz" wrap="square" lIns="36000" tIns="36000" rIns="36000" bIns="36000" numCol="1" rtlCol="0" anchor="t" anchorCtr="0" compatLnSpc="1">
            <a:prstTxWarp prst="textNoShape">
              <a:avLst/>
            </a:prstTxWarp>
            <a:spAutoFit/>
          </a:bodyPr>
          <a:lstStyle/>
          <a:p>
            <a:pPr marL="252000" lvl="1" indent="-190800" eaLnBrk="0" hangingPunct="0">
              <a:spcBef>
                <a:spcPts val="400"/>
              </a:spcBef>
              <a:buClr>
                <a:schemeClr val="folHlink"/>
              </a:buClr>
              <a:buSzPct val="80000"/>
              <a:buFont typeface="Wingdings" panose="05000000000000000000" pitchFamily="2" charset="2"/>
              <a:buChar char="§"/>
              <a:defRPr/>
            </a:pPr>
            <a:r>
              <a:rPr lang="fr-FR" sz="1200" b="1" dirty="0">
                <a:solidFill>
                  <a:schemeClr val="tx2"/>
                </a:solidFill>
              </a:rPr>
              <a:t>Lancement de </a:t>
            </a:r>
            <a:r>
              <a:rPr lang="fr-FR" sz="1200" b="1" dirty="0" err="1">
                <a:solidFill>
                  <a:schemeClr val="tx2"/>
                </a:solidFill>
              </a:rPr>
              <a:t>Pact</a:t>
            </a:r>
            <a:r>
              <a:rPr lang="fr-FR" sz="1200" b="1" dirty="0">
                <a:solidFill>
                  <a:schemeClr val="tx2"/>
                </a:solidFill>
              </a:rPr>
              <a:t> for Impact</a:t>
            </a:r>
            <a:r>
              <a:rPr lang="fr-FR" sz="1200" dirty="0">
                <a:solidFill>
                  <a:schemeClr val="tx2"/>
                </a:solidFill>
              </a:rPr>
              <a:t>, coalition mondiale pour le développement de</a:t>
            </a:r>
            <a:br>
              <a:rPr lang="fr-FR" sz="1200" dirty="0">
                <a:solidFill>
                  <a:schemeClr val="tx2"/>
                </a:solidFill>
              </a:rPr>
            </a:br>
            <a:r>
              <a:rPr lang="fr-FR" sz="1200" dirty="0">
                <a:solidFill>
                  <a:schemeClr val="tx2"/>
                </a:solidFill>
              </a:rPr>
              <a:t>l’Economie Sociale et Solidaire, dont la banque est un des partenaires </a:t>
            </a:r>
            <a:r>
              <a:rPr lang="fr-FR" sz="1200" dirty="0" smtClean="0">
                <a:solidFill>
                  <a:schemeClr val="tx2"/>
                </a:solidFill>
              </a:rPr>
              <a:t>principaux</a:t>
            </a:r>
            <a:endParaRPr lang="fr-FR" sz="1200" dirty="0">
              <a:solidFill>
                <a:schemeClr val="tx2"/>
              </a:solidFill>
            </a:endParaRPr>
          </a:p>
        </p:txBody>
      </p:sp>
      <p:sp>
        <p:nvSpPr>
          <p:cNvPr id="28" name="Rectangle 27"/>
          <p:cNvSpPr/>
          <p:nvPr/>
        </p:nvSpPr>
        <p:spPr bwMode="auto">
          <a:xfrm>
            <a:off x="365698" y="2389558"/>
            <a:ext cx="2910902" cy="429841"/>
          </a:xfrm>
          <a:prstGeom prst="rect">
            <a:avLst/>
          </a:prstGeom>
          <a:solidFill>
            <a:schemeClr val="accent3"/>
          </a:solidFill>
          <a:ln w="9525">
            <a:solidFill>
              <a:schemeClr val="accent3"/>
            </a:solidFill>
            <a:miter lim="800000"/>
            <a:headEnd/>
            <a:tailEnd/>
          </a:ln>
        </p:spPr>
        <p:txBody>
          <a:bodyPr wrap="square" lIns="36000" tIns="46800" rIns="0" bIns="46800" rtlCol="0" anchor="ctr" anchorCtr="0">
            <a:noAutofit/>
          </a:bodyPr>
          <a:lstStyle/>
          <a:p>
            <a:r>
              <a:rPr lang="fr-FR" sz="1200" b="1" dirty="0" smtClean="0">
                <a:solidFill>
                  <a:schemeClr val="accent1"/>
                </a:solidFill>
              </a:rPr>
              <a:t>Une stratégie RSE récompensée pour son engagement concret en faveur de :</a:t>
            </a:r>
            <a:endParaRPr lang="fr-FR" sz="1200" b="1" dirty="0">
              <a:solidFill>
                <a:schemeClr val="accent1"/>
              </a:solidFill>
            </a:endParaRPr>
          </a:p>
        </p:txBody>
      </p:sp>
      <p:sp>
        <p:nvSpPr>
          <p:cNvPr id="2" name="Flèche droite 1"/>
          <p:cNvSpPr/>
          <p:nvPr/>
        </p:nvSpPr>
        <p:spPr bwMode="auto">
          <a:xfrm>
            <a:off x="390525" y="3333750"/>
            <a:ext cx="409575" cy="276225"/>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21" name="Flèche droite 20"/>
          <p:cNvSpPr/>
          <p:nvPr/>
        </p:nvSpPr>
        <p:spPr bwMode="auto">
          <a:xfrm>
            <a:off x="390525" y="4381500"/>
            <a:ext cx="409575" cy="276225"/>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
        <p:nvSpPr>
          <p:cNvPr id="22" name="Flèche droite 21"/>
          <p:cNvSpPr/>
          <p:nvPr/>
        </p:nvSpPr>
        <p:spPr bwMode="auto">
          <a:xfrm>
            <a:off x="390525" y="5448300"/>
            <a:ext cx="409575" cy="276225"/>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Tree>
    <p:extLst>
      <p:ext uri="{BB962C8B-B14F-4D97-AF65-F5344CB8AC3E}">
        <p14:creationId xmlns:p14="http://schemas.microsoft.com/office/powerpoint/2010/main" val="3198304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gray">
          <a:xfrm>
            <a:off x="648000" y="72000"/>
            <a:ext cx="7788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2000" anchor="b"/>
          <a:lstStyle/>
          <a:p>
            <a:pPr eaLnBrk="0" hangingPunct="0">
              <a:lnSpc>
                <a:spcPct val="85000"/>
              </a:lnSpc>
            </a:pPr>
            <a:r>
              <a:rPr lang="fr-FR" sz="3000" dirty="0" smtClean="0">
                <a:solidFill>
                  <a:schemeClr val="tx2"/>
                </a:solidFill>
                <a:latin typeface="Arial Narrow" pitchFamily="34" charset="0"/>
              </a:rPr>
              <a:t>Conclusion</a:t>
            </a:r>
            <a:endParaRPr lang="fr-FR" sz="3000" dirty="0">
              <a:solidFill>
                <a:schemeClr val="tx2"/>
              </a:solidFill>
              <a:latin typeface="Arial Narrow" pitchFamily="34" charset="0"/>
            </a:endParaRPr>
          </a:p>
        </p:txBody>
      </p:sp>
      <p:sp>
        <p:nvSpPr>
          <p:cNvPr id="20" name="Rectangle 5"/>
          <p:cNvSpPr>
            <a:spLocks noChangeArrowheads="1"/>
          </p:cNvSpPr>
          <p:nvPr/>
        </p:nvSpPr>
        <p:spPr bwMode="auto">
          <a:xfrm>
            <a:off x="494828" y="3764777"/>
            <a:ext cx="8460000" cy="864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0" bIns="46800" anchor="ctr"/>
          <a:lstStyle/>
          <a:p>
            <a:pPr marL="184150" algn="ctr" eaLnBrk="0" hangingPunct="0">
              <a:spcBef>
                <a:spcPts val="0"/>
              </a:spcBef>
              <a:buClr>
                <a:schemeClr val="accent1"/>
              </a:buClr>
            </a:pPr>
            <a:r>
              <a:rPr lang="en-GB" sz="2000" b="1" dirty="0" err="1" smtClean="0">
                <a:solidFill>
                  <a:schemeClr val="tx2"/>
                </a:solidFill>
              </a:rPr>
              <a:t>Réussite</a:t>
            </a:r>
            <a:r>
              <a:rPr lang="en-GB" sz="2000" b="1" dirty="0" smtClean="0">
                <a:solidFill>
                  <a:schemeClr val="tx2"/>
                </a:solidFill>
              </a:rPr>
              <a:t> du </a:t>
            </a:r>
            <a:r>
              <a:rPr lang="en-GB" sz="2000" b="1" dirty="0" err="1" smtClean="0">
                <a:solidFill>
                  <a:schemeClr val="tx2"/>
                </a:solidFill>
              </a:rPr>
              <a:t>développement</a:t>
            </a:r>
            <a:r>
              <a:rPr lang="en-GB" sz="2000" b="1" dirty="0" smtClean="0">
                <a:solidFill>
                  <a:schemeClr val="tx2"/>
                </a:solidFill>
              </a:rPr>
              <a:t> des </a:t>
            </a:r>
            <a:r>
              <a:rPr lang="en-GB" sz="2000" b="1" dirty="0" err="1" smtClean="0">
                <a:solidFill>
                  <a:schemeClr val="tx2"/>
                </a:solidFill>
              </a:rPr>
              <a:t>nouvelles</a:t>
            </a:r>
            <a:r>
              <a:rPr lang="en-GB" sz="2000" b="1" dirty="0" smtClean="0">
                <a:solidFill>
                  <a:schemeClr val="tx2"/>
                </a:solidFill>
              </a:rPr>
              <a:t> </a:t>
            </a:r>
            <a:r>
              <a:rPr lang="en-GB" sz="2000" b="1" dirty="0" err="1" smtClean="0">
                <a:solidFill>
                  <a:schemeClr val="tx2"/>
                </a:solidFill>
              </a:rPr>
              <a:t>expériences</a:t>
            </a:r>
            <a:r>
              <a:rPr lang="en-GB" sz="2000" b="1" dirty="0" smtClean="0">
                <a:solidFill>
                  <a:schemeClr val="tx2"/>
                </a:solidFill>
              </a:rPr>
              <a:t> clients </a:t>
            </a:r>
          </a:p>
          <a:p>
            <a:pPr marL="184150" algn="ctr" eaLnBrk="0" hangingPunct="0">
              <a:spcBef>
                <a:spcPts val="0"/>
              </a:spcBef>
              <a:buClr>
                <a:schemeClr val="accent1"/>
              </a:buClr>
            </a:pPr>
            <a:r>
              <a:rPr lang="en-GB" sz="2000" b="1" dirty="0" smtClean="0">
                <a:solidFill>
                  <a:schemeClr val="tx2"/>
                </a:solidFill>
              </a:rPr>
              <a:t>et de </a:t>
            </a:r>
            <a:r>
              <a:rPr lang="en-GB" sz="2000" b="1" dirty="0">
                <a:solidFill>
                  <a:schemeClr val="tx2"/>
                </a:solidFill>
              </a:rPr>
              <a:t>la </a:t>
            </a:r>
            <a:r>
              <a:rPr lang="en-GB" sz="2000" b="1" dirty="0" smtClean="0">
                <a:solidFill>
                  <a:schemeClr val="tx2"/>
                </a:solidFill>
              </a:rPr>
              <a:t>transformation </a:t>
            </a:r>
            <a:r>
              <a:rPr lang="en-GB" sz="2000" b="1" dirty="0" err="1" smtClean="0">
                <a:solidFill>
                  <a:schemeClr val="tx2"/>
                </a:solidFill>
              </a:rPr>
              <a:t>digitale</a:t>
            </a:r>
            <a:endParaRPr lang="en-GB" sz="2000" b="1" dirty="0" smtClean="0">
              <a:solidFill>
                <a:schemeClr val="tx2"/>
              </a:solidFill>
            </a:endParaRPr>
          </a:p>
        </p:txBody>
      </p:sp>
      <p:pic>
        <p:nvPicPr>
          <p:cNvPr id="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3" y="4046660"/>
            <a:ext cx="320921" cy="3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492962" y="1979610"/>
            <a:ext cx="8460000" cy="576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0" bIns="46800" anchor="ctr"/>
          <a:lstStyle/>
          <a:p>
            <a:pPr marL="184150" algn="ctr" eaLnBrk="0" hangingPunct="0">
              <a:spcBef>
                <a:spcPct val="40000"/>
              </a:spcBef>
              <a:buClr>
                <a:schemeClr val="accent1"/>
              </a:buClr>
            </a:pPr>
            <a:r>
              <a:rPr lang="en-GB" sz="2000" b="1" dirty="0" err="1" smtClean="0">
                <a:solidFill>
                  <a:schemeClr val="tx2"/>
                </a:solidFill>
              </a:rPr>
              <a:t>Une</a:t>
            </a:r>
            <a:r>
              <a:rPr lang="en-GB" sz="2000" b="1" dirty="0" smtClean="0">
                <a:solidFill>
                  <a:schemeClr val="tx2"/>
                </a:solidFill>
              </a:rPr>
              <a:t> </a:t>
            </a:r>
            <a:r>
              <a:rPr lang="en-GB" sz="2000" b="1" dirty="0" err="1" smtClean="0">
                <a:solidFill>
                  <a:schemeClr val="tx2"/>
                </a:solidFill>
              </a:rPr>
              <a:t>banque</a:t>
            </a:r>
            <a:r>
              <a:rPr lang="en-GB" sz="2000" b="1" dirty="0" smtClean="0">
                <a:solidFill>
                  <a:schemeClr val="tx2"/>
                </a:solidFill>
              </a:rPr>
              <a:t> </a:t>
            </a:r>
            <a:r>
              <a:rPr lang="en-GB" sz="2000" b="1" dirty="0" err="1" smtClean="0">
                <a:solidFill>
                  <a:schemeClr val="tx2"/>
                </a:solidFill>
              </a:rPr>
              <a:t>solide</a:t>
            </a:r>
            <a:r>
              <a:rPr lang="en-GB" sz="2000" b="1" dirty="0" smtClean="0">
                <a:solidFill>
                  <a:schemeClr val="tx2"/>
                </a:solidFill>
              </a:rPr>
              <a:t> et </a:t>
            </a:r>
            <a:r>
              <a:rPr lang="en-GB" sz="2000" b="1" dirty="0" err="1" smtClean="0">
                <a:solidFill>
                  <a:schemeClr val="tx2"/>
                </a:solidFill>
              </a:rPr>
              <a:t>bien</a:t>
            </a:r>
            <a:r>
              <a:rPr lang="en-GB" sz="2000" b="1" dirty="0" smtClean="0">
                <a:solidFill>
                  <a:schemeClr val="tx2"/>
                </a:solidFill>
              </a:rPr>
              <a:t> </a:t>
            </a:r>
            <a:r>
              <a:rPr lang="en-GB" sz="2000" b="1" dirty="0" err="1" smtClean="0">
                <a:solidFill>
                  <a:schemeClr val="tx2"/>
                </a:solidFill>
              </a:rPr>
              <a:t>diversifiée</a:t>
            </a:r>
            <a:endParaRPr lang="en-GB" sz="2400" b="1" dirty="0" smtClean="0">
              <a:solidFill>
                <a:schemeClr val="tx2"/>
              </a:solidFill>
            </a:endParaRP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3" y="2109274"/>
            <a:ext cx="320921" cy="3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492962" y="2917003"/>
            <a:ext cx="8460000" cy="576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0" bIns="46800" anchor="ctr"/>
          <a:lstStyle/>
          <a:p>
            <a:pPr marL="184150" algn="ctr" eaLnBrk="0" hangingPunct="0">
              <a:spcBef>
                <a:spcPct val="40000"/>
              </a:spcBef>
              <a:buClr>
                <a:schemeClr val="accent1"/>
              </a:buClr>
            </a:pPr>
            <a:r>
              <a:rPr lang="en-GB" sz="2000" b="1" dirty="0" smtClean="0">
                <a:solidFill>
                  <a:schemeClr val="tx2"/>
                </a:solidFill>
              </a:rPr>
              <a:t>Progression de </a:t>
            </a:r>
            <a:r>
              <a:rPr lang="en-GB" sz="2000" b="1" dirty="0" err="1" smtClean="0">
                <a:solidFill>
                  <a:schemeClr val="tx2"/>
                </a:solidFill>
              </a:rPr>
              <a:t>l’activité</a:t>
            </a:r>
            <a:r>
              <a:rPr lang="en-GB" sz="2000" b="1" dirty="0" smtClean="0">
                <a:solidFill>
                  <a:schemeClr val="tx2"/>
                </a:solidFill>
              </a:rPr>
              <a:t> </a:t>
            </a:r>
            <a:r>
              <a:rPr lang="en-GB" sz="2000" b="1" dirty="0" err="1" smtClean="0">
                <a:solidFill>
                  <a:schemeClr val="tx2"/>
                </a:solidFill>
              </a:rPr>
              <a:t>dans</a:t>
            </a:r>
            <a:r>
              <a:rPr lang="en-GB" sz="2000" b="1" dirty="0" smtClean="0">
                <a:solidFill>
                  <a:schemeClr val="tx2"/>
                </a:solidFill>
              </a:rPr>
              <a:t> les 3 </a:t>
            </a:r>
            <a:r>
              <a:rPr lang="en-GB" sz="2000" b="1" dirty="0" err="1" smtClean="0">
                <a:solidFill>
                  <a:schemeClr val="tx2"/>
                </a:solidFill>
              </a:rPr>
              <a:t>pôles</a:t>
            </a:r>
            <a:r>
              <a:rPr lang="en-GB" sz="2000" b="1" dirty="0" smtClean="0">
                <a:solidFill>
                  <a:schemeClr val="tx2"/>
                </a:solidFill>
              </a:rPr>
              <a:t> </a:t>
            </a:r>
            <a:r>
              <a:rPr lang="en-GB" sz="2000" b="1" dirty="0" err="1" smtClean="0">
                <a:solidFill>
                  <a:schemeClr val="tx2"/>
                </a:solidFill>
              </a:rPr>
              <a:t>opérationnels</a:t>
            </a:r>
            <a:endParaRPr lang="en-GB" sz="1600" b="1" dirty="0">
              <a:solidFill>
                <a:schemeClr val="tx2"/>
              </a:solidFill>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3" y="3059607"/>
            <a:ext cx="320921" cy="3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p:cNvSpPr>
            <a:spLocks noChangeArrowheads="1"/>
          </p:cNvSpPr>
          <p:nvPr/>
        </p:nvSpPr>
        <p:spPr bwMode="auto">
          <a:xfrm>
            <a:off x="475778" y="4970127"/>
            <a:ext cx="8460000" cy="57600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0" bIns="46800" anchor="ctr"/>
          <a:lstStyle/>
          <a:p>
            <a:pPr marL="184150" algn="ctr" eaLnBrk="0" hangingPunct="0">
              <a:spcBef>
                <a:spcPct val="40000"/>
              </a:spcBef>
              <a:buClr>
                <a:schemeClr val="accent1"/>
              </a:buClr>
            </a:pPr>
            <a:r>
              <a:rPr lang="en-GB" sz="2000" b="1" dirty="0" err="1" smtClean="0">
                <a:solidFill>
                  <a:schemeClr val="tx2"/>
                </a:solidFill>
              </a:rPr>
              <a:t>Une</a:t>
            </a:r>
            <a:r>
              <a:rPr lang="en-GB" sz="2000" b="1" dirty="0" smtClean="0">
                <a:solidFill>
                  <a:schemeClr val="tx2"/>
                </a:solidFill>
              </a:rPr>
              <a:t> </a:t>
            </a:r>
            <a:r>
              <a:rPr lang="en-GB" sz="2000" b="1" dirty="0" err="1" smtClean="0">
                <a:solidFill>
                  <a:schemeClr val="tx2"/>
                </a:solidFill>
              </a:rPr>
              <a:t>politique</a:t>
            </a:r>
            <a:r>
              <a:rPr lang="en-GB" sz="2000" b="1" dirty="0" smtClean="0">
                <a:solidFill>
                  <a:schemeClr val="tx2"/>
                </a:solidFill>
              </a:rPr>
              <a:t> </a:t>
            </a:r>
            <a:r>
              <a:rPr lang="en-GB" sz="2000" b="1" dirty="0" err="1" smtClean="0">
                <a:solidFill>
                  <a:schemeClr val="tx2"/>
                </a:solidFill>
              </a:rPr>
              <a:t>ambitieuse</a:t>
            </a:r>
            <a:r>
              <a:rPr lang="en-GB" sz="2000" b="1" dirty="0" smtClean="0">
                <a:solidFill>
                  <a:schemeClr val="tx2"/>
                </a:solidFill>
              </a:rPr>
              <a:t> </a:t>
            </a:r>
            <a:r>
              <a:rPr lang="en-GB" sz="2000" b="1" dirty="0" err="1" smtClean="0">
                <a:solidFill>
                  <a:schemeClr val="tx2"/>
                </a:solidFill>
              </a:rPr>
              <a:t>d’engagement</a:t>
            </a:r>
            <a:r>
              <a:rPr lang="en-GB" sz="2000" b="1" dirty="0" smtClean="0">
                <a:solidFill>
                  <a:schemeClr val="tx2"/>
                </a:solidFill>
              </a:rPr>
              <a:t> </a:t>
            </a:r>
            <a:r>
              <a:rPr lang="en-GB" sz="2000" b="1" dirty="0" err="1" smtClean="0">
                <a:solidFill>
                  <a:schemeClr val="tx2"/>
                </a:solidFill>
              </a:rPr>
              <a:t>dans</a:t>
            </a:r>
            <a:r>
              <a:rPr lang="en-GB" sz="2000" b="1" dirty="0" smtClean="0">
                <a:solidFill>
                  <a:schemeClr val="tx2"/>
                </a:solidFill>
              </a:rPr>
              <a:t> la </a:t>
            </a:r>
            <a:r>
              <a:rPr lang="en-GB" sz="2000" b="1" dirty="0" err="1" smtClean="0">
                <a:solidFill>
                  <a:schemeClr val="tx2"/>
                </a:solidFill>
              </a:rPr>
              <a:t>société</a:t>
            </a:r>
            <a:endParaRPr lang="en-GB" sz="2000" b="1" dirty="0" smtClean="0">
              <a:solidFill>
                <a:schemeClr val="tx2"/>
              </a:solidFill>
            </a:endParaRPr>
          </a:p>
        </p:txBody>
      </p:sp>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13" y="5101772"/>
            <a:ext cx="320921" cy="3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981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18149" y="1834214"/>
            <a:ext cx="1147546" cy="365521"/>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dirty="0" smtClean="0">
              <a:solidFill>
                <a:srgbClr val="FFFFFF"/>
              </a:solidFill>
            </a:endParaRPr>
          </a:p>
        </p:txBody>
      </p:sp>
      <p:pic>
        <p:nvPicPr>
          <p:cNvPr id="7886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421" y="5816450"/>
            <a:ext cx="523929" cy="53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9" name="Groupe 78"/>
          <p:cNvGrpSpPr/>
          <p:nvPr/>
        </p:nvGrpSpPr>
        <p:grpSpPr>
          <a:xfrm flipH="1">
            <a:off x="3897022" y="1230875"/>
            <a:ext cx="252432" cy="5165595"/>
            <a:chOff x="2507067" y="3112274"/>
            <a:chExt cx="336741" cy="1175617"/>
          </a:xfrm>
        </p:grpSpPr>
        <p:cxnSp>
          <p:nvCxnSpPr>
            <p:cNvPr id="80" name="Connecteur droit 79"/>
            <p:cNvCxnSpPr/>
            <p:nvPr/>
          </p:nvCxnSpPr>
          <p:spPr>
            <a:xfrm>
              <a:off x="2519772" y="3112274"/>
              <a:ext cx="324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a:off x="2843808" y="3112274"/>
              <a:ext cx="0" cy="1175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a:off x="2507067" y="4287891"/>
              <a:ext cx="32403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178895" y="4978871"/>
            <a:ext cx="3488808" cy="319451"/>
          </a:xfrm>
          <a:prstGeom prst="wedgeRectCallout">
            <a:avLst>
              <a:gd name="adj1" fmla="val -9267"/>
              <a:gd name="adj2" fmla="val 73195"/>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sz="1050" u="sng" dirty="0" smtClean="0">
              <a:solidFill>
                <a:srgbClr val="FFFFFF"/>
              </a:solidFill>
            </a:endParaRPr>
          </a:p>
        </p:txBody>
      </p:sp>
      <p:sp>
        <p:nvSpPr>
          <p:cNvPr id="5" name="Titre 4"/>
          <p:cNvSpPr>
            <a:spLocks noGrp="1"/>
          </p:cNvSpPr>
          <p:nvPr>
            <p:ph type="title"/>
          </p:nvPr>
        </p:nvSpPr>
        <p:spPr>
          <a:xfrm>
            <a:off x="286512" y="199073"/>
            <a:ext cx="8983612" cy="7456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fr-FR" sz="2800" b="1" kern="1200" dirty="0">
                <a:solidFill>
                  <a:schemeClr val="tx2"/>
                </a:solidFill>
              </a:rPr>
              <a:t>Particuliers, Professionnels &amp; Entrepreneurs </a:t>
            </a:r>
            <a:r>
              <a:rPr lang="fr-FR" sz="2800" kern="1200" dirty="0">
                <a:solidFill>
                  <a:schemeClr val="tx2"/>
                </a:solidFill>
              </a:rPr>
              <a:t>: </a:t>
            </a:r>
            <a:br>
              <a:rPr lang="fr-FR" sz="2800" kern="1200" dirty="0">
                <a:solidFill>
                  <a:schemeClr val="tx2"/>
                </a:solidFill>
              </a:rPr>
            </a:br>
            <a:r>
              <a:rPr lang="fr-FR" sz="2800" kern="1200" dirty="0">
                <a:solidFill>
                  <a:schemeClr val="tx2"/>
                </a:solidFill>
              </a:rPr>
              <a:t>un réseau alliant maillage de proximité et déploiement d’expertises</a:t>
            </a:r>
          </a:p>
        </p:txBody>
      </p:sp>
      <p:grpSp>
        <p:nvGrpSpPr>
          <p:cNvPr id="13" name="Groupe 12"/>
          <p:cNvGrpSpPr/>
          <p:nvPr/>
        </p:nvGrpSpPr>
        <p:grpSpPr>
          <a:xfrm>
            <a:off x="125609" y="2457181"/>
            <a:ext cx="9793088" cy="401936"/>
            <a:chOff x="125609" y="2457181"/>
            <a:chExt cx="9793088" cy="401936"/>
          </a:xfrm>
        </p:grpSpPr>
        <p:sp>
          <p:nvSpPr>
            <p:cNvPr id="85" name="Rectangle 84"/>
            <p:cNvSpPr/>
            <p:nvPr/>
          </p:nvSpPr>
          <p:spPr>
            <a:xfrm>
              <a:off x="178897" y="2475984"/>
              <a:ext cx="3488806" cy="383133"/>
            </a:xfrm>
            <a:prstGeom prst="wedgeRectCallout">
              <a:avLst>
                <a:gd name="adj1" fmla="val -9267"/>
                <a:gd name="adj2" fmla="val 73195"/>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sz="1050" u="sng" dirty="0" smtClean="0">
                <a:solidFill>
                  <a:srgbClr val="FFFFFF"/>
                </a:solidFill>
              </a:endParaRPr>
            </a:p>
          </p:txBody>
        </p:sp>
        <p:sp>
          <p:nvSpPr>
            <p:cNvPr id="8" name="Rectangle 7"/>
            <p:cNvSpPr/>
            <p:nvPr/>
          </p:nvSpPr>
          <p:spPr>
            <a:xfrm>
              <a:off x="125609" y="2457181"/>
              <a:ext cx="9793088" cy="369332"/>
            </a:xfrm>
            <a:prstGeom prst="rect">
              <a:avLst/>
            </a:prstGeom>
          </p:spPr>
          <p:txBody>
            <a:bodyPr wrap="square">
              <a:spAutoFit/>
            </a:bodyPr>
            <a:lstStyle/>
            <a:p>
              <a:pPr fontAlgn="auto">
                <a:spcBef>
                  <a:spcPts val="0"/>
                </a:spcBef>
                <a:spcAft>
                  <a:spcPts val="0"/>
                </a:spcAft>
              </a:pPr>
              <a:r>
                <a:rPr lang="fr-FR" altLang="fr-FR" sz="1800" dirty="0" smtClean="0">
                  <a:solidFill>
                    <a:srgbClr val="FFFFFF"/>
                  </a:solidFill>
                  <a:latin typeface="BNPP Sans Condensed Light" pitchFamily="50" charset="0"/>
                </a:rPr>
                <a:t>AU SERVICE DES PARTICULIERS </a:t>
              </a:r>
              <a:r>
                <a:rPr lang="fr-FR" altLang="fr-FR" sz="1800" dirty="0">
                  <a:solidFill>
                    <a:srgbClr val="FFFFFF"/>
                  </a:solidFill>
                  <a:latin typeface="BNPP Sans Condensed Light" pitchFamily="50" charset="0"/>
                </a:rPr>
                <a:t>&amp;</a:t>
              </a:r>
              <a:r>
                <a:rPr lang="fr-FR" altLang="fr-FR" sz="1800" dirty="0" smtClean="0">
                  <a:solidFill>
                    <a:srgbClr val="FFFFFF"/>
                  </a:solidFill>
                  <a:latin typeface="BNPP Sans Condensed Light" pitchFamily="50" charset="0"/>
                </a:rPr>
                <a:t> PROFESSIONNELS,…</a:t>
              </a:r>
              <a:endParaRPr lang="fr-FR" altLang="fr-FR" sz="1800" dirty="0">
                <a:solidFill>
                  <a:srgbClr val="FFFFFF"/>
                </a:solidFill>
                <a:latin typeface="BNPP Sans Condensed Light" pitchFamily="50" charset="0"/>
              </a:endParaRPr>
            </a:p>
          </p:txBody>
        </p:sp>
      </p:grpSp>
      <p:sp>
        <p:nvSpPr>
          <p:cNvPr id="49" name="Rectangle 48"/>
          <p:cNvSpPr/>
          <p:nvPr/>
        </p:nvSpPr>
        <p:spPr>
          <a:xfrm>
            <a:off x="4014402" y="1119397"/>
            <a:ext cx="4123187" cy="800219"/>
          </a:xfrm>
          <a:prstGeom prst="rect">
            <a:avLst/>
          </a:prstGeom>
          <a:solidFill>
            <a:schemeClr val="bg1"/>
          </a:solidFill>
        </p:spPr>
        <p:txBody>
          <a:bodyPr wrap="square">
            <a:spAutoFit/>
          </a:bodyPr>
          <a:lstStyle/>
          <a:p>
            <a:pPr fontAlgn="auto">
              <a:spcBef>
                <a:spcPts val="0"/>
              </a:spcBef>
              <a:spcAft>
                <a:spcPts val="0"/>
              </a:spcAft>
            </a:pPr>
            <a:r>
              <a:rPr lang="fr-FR" altLang="fr-FR" sz="2800" b="1" dirty="0" smtClean="0">
                <a:solidFill>
                  <a:srgbClr val="00A76C">
                    <a:lumMod val="75000"/>
                  </a:srgbClr>
                </a:solidFill>
                <a:latin typeface="BNPP Sans Condensed" pitchFamily="50" charset="0"/>
              </a:rPr>
              <a:t>15</a:t>
            </a:r>
            <a:r>
              <a:rPr lang="fr-FR" altLang="fr-FR" sz="1800" dirty="0" smtClean="0">
                <a:solidFill>
                  <a:srgbClr val="000000"/>
                </a:solidFill>
                <a:latin typeface="BNPP Sans Condensed" pitchFamily="50" charset="0"/>
              </a:rPr>
              <a:t> Territoires et 1 100 collaborateurs incarnent notre  ANCRAGE dans L’Occitanie</a:t>
            </a:r>
            <a:endParaRPr lang="fr-FR" altLang="fr-FR" sz="1800" dirty="0">
              <a:solidFill>
                <a:srgbClr val="000000"/>
              </a:solidFill>
              <a:latin typeface="BNPP Sans Condensed" pitchFamily="50" charset="0"/>
            </a:endParaRPr>
          </a:p>
        </p:txBody>
      </p:sp>
      <p:sp>
        <p:nvSpPr>
          <p:cNvPr id="86" name="Hexagone 85"/>
          <p:cNvSpPr/>
          <p:nvPr/>
        </p:nvSpPr>
        <p:spPr>
          <a:xfrm rot="5400000">
            <a:off x="431190" y="3057777"/>
            <a:ext cx="1007785" cy="936101"/>
          </a:xfrm>
          <a:prstGeom prst="hexag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5400" cap="flat" cmpd="sng" algn="ctr">
            <a:noFill/>
            <a:prstDash val="solid"/>
          </a:ln>
          <a:effectLst/>
        </p:spPr>
        <p:txBody>
          <a:bodyPr rtlCol="0" anchor="ctr"/>
          <a:lstStyle/>
          <a:p>
            <a:pPr algn="ctr" fontAlgn="auto">
              <a:spcBef>
                <a:spcPts val="0"/>
              </a:spcBef>
              <a:spcAft>
                <a:spcPts val="0"/>
              </a:spcAft>
              <a:defRPr/>
            </a:pPr>
            <a:endParaRPr lang="fr-FR" sz="1800" kern="0" dirty="0" smtClean="0">
              <a:solidFill>
                <a:prstClr val="white"/>
              </a:solidFill>
              <a:latin typeface="Calibri"/>
            </a:endParaRPr>
          </a:p>
        </p:txBody>
      </p:sp>
      <p:pic>
        <p:nvPicPr>
          <p:cNvPr id="89" name="Imag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651" y="3629017"/>
            <a:ext cx="498018" cy="258192"/>
          </a:xfrm>
          <a:prstGeom prst="rect">
            <a:avLst/>
          </a:prstGeom>
        </p:spPr>
      </p:pic>
      <p:sp>
        <p:nvSpPr>
          <p:cNvPr id="90" name="Rectangle 89"/>
          <p:cNvSpPr/>
          <p:nvPr/>
        </p:nvSpPr>
        <p:spPr>
          <a:xfrm>
            <a:off x="502181" y="3310890"/>
            <a:ext cx="792088" cy="307777"/>
          </a:xfrm>
          <a:prstGeom prst="rect">
            <a:avLst/>
          </a:prstGeom>
        </p:spPr>
        <p:txBody>
          <a:bodyPr wrap="square">
            <a:spAutoFit/>
          </a:bodyPr>
          <a:lstStyle/>
          <a:p>
            <a:pPr algn="ctr" fontAlgn="auto">
              <a:spcBef>
                <a:spcPts val="0"/>
              </a:spcBef>
              <a:spcAft>
                <a:spcPts val="0"/>
              </a:spcAft>
            </a:pPr>
            <a:r>
              <a:rPr lang="fr-FR" altLang="fr-FR" dirty="0">
                <a:solidFill>
                  <a:prstClr val="black"/>
                </a:solidFill>
                <a:latin typeface="BNPP Sans Condensed" pitchFamily="50" charset="0"/>
              </a:rPr>
              <a:t>A</a:t>
            </a:r>
            <a:r>
              <a:rPr lang="fr-FR" altLang="fr-FR" dirty="0" smtClean="0">
                <a:solidFill>
                  <a:prstClr val="black"/>
                </a:solidFill>
                <a:latin typeface="BNPP Sans Condensed" pitchFamily="50" charset="0"/>
              </a:rPr>
              <a:t>gences</a:t>
            </a:r>
            <a:endParaRPr lang="fr-FR" altLang="fr-FR" dirty="0">
              <a:solidFill>
                <a:prstClr val="black"/>
              </a:solidFill>
              <a:latin typeface="BNPP Sans Condensed" pitchFamily="50" charset="0"/>
            </a:endParaRPr>
          </a:p>
        </p:txBody>
      </p:sp>
      <p:sp>
        <p:nvSpPr>
          <p:cNvPr id="91" name="Rectangle 90"/>
          <p:cNvSpPr/>
          <p:nvPr/>
        </p:nvSpPr>
        <p:spPr>
          <a:xfrm>
            <a:off x="558896" y="3095447"/>
            <a:ext cx="693868" cy="369332"/>
          </a:xfrm>
          <a:prstGeom prst="rect">
            <a:avLst/>
          </a:prstGeom>
        </p:spPr>
        <p:txBody>
          <a:bodyPr wrap="square">
            <a:spAutoFit/>
          </a:bodyPr>
          <a:lstStyle/>
          <a:p>
            <a:pPr algn="ctr" fontAlgn="auto">
              <a:spcBef>
                <a:spcPts val="0"/>
              </a:spcBef>
              <a:spcAft>
                <a:spcPts val="0"/>
              </a:spcAft>
            </a:pPr>
            <a:r>
              <a:rPr lang="fr-FR" altLang="fr-FR" sz="1800" b="1" dirty="0" smtClean="0">
                <a:solidFill>
                  <a:srgbClr val="F79646">
                    <a:lumMod val="75000"/>
                  </a:srgbClr>
                </a:solidFill>
                <a:latin typeface="BNPP Sans Condensed" pitchFamily="50" charset="0"/>
              </a:rPr>
              <a:t>141</a:t>
            </a:r>
            <a:endParaRPr lang="fr-FR" altLang="fr-FR" sz="1800" b="1" dirty="0">
              <a:solidFill>
                <a:srgbClr val="F79646">
                  <a:lumMod val="75000"/>
                </a:srgbClr>
              </a:solidFill>
              <a:latin typeface="BNPP Sans Condensed" pitchFamily="50" charset="0"/>
            </a:endParaRPr>
          </a:p>
        </p:txBody>
      </p:sp>
      <p:sp>
        <p:nvSpPr>
          <p:cNvPr id="97" name="Rectangle 96"/>
          <p:cNvSpPr/>
          <p:nvPr/>
        </p:nvSpPr>
        <p:spPr>
          <a:xfrm>
            <a:off x="1650265" y="3269712"/>
            <a:ext cx="976940" cy="307777"/>
          </a:xfrm>
          <a:prstGeom prst="rect">
            <a:avLst/>
          </a:prstGeom>
        </p:spPr>
        <p:txBody>
          <a:bodyPr wrap="square">
            <a:spAutoFit/>
          </a:bodyPr>
          <a:lstStyle/>
          <a:p>
            <a:pPr algn="ctr" fontAlgn="auto">
              <a:spcBef>
                <a:spcPts val="0"/>
              </a:spcBef>
              <a:spcAft>
                <a:spcPts val="0"/>
              </a:spcAft>
            </a:pPr>
            <a:r>
              <a:rPr lang="fr-FR" altLang="fr-FR" dirty="0">
                <a:solidFill>
                  <a:prstClr val="white"/>
                </a:solidFill>
                <a:latin typeface="BNPP Sans Condensed" pitchFamily="50" charset="0"/>
              </a:rPr>
              <a:t>C</a:t>
            </a:r>
            <a:r>
              <a:rPr lang="fr-FR" altLang="fr-FR" dirty="0" smtClean="0">
                <a:solidFill>
                  <a:prstClr val="white"/>
                </a:solidFill>
                <a:latin typeface="BNPP Sans Condensed" pitchFamily="50" charset="0"/>
              </a:rPr>
              <a:t>entres</a:t>
            </a:r>
            <a:endParaRPr lang="fr-FR" altLang="fr-FR" dirty="0">
              <a:solidFill>
                <a:prstClr val="white"/>
              </a:solidFill>
              <a:latin typeface="BNPP Sans Condensed" pitchFamily="50" charset="0"/>
            </a:endParaRPr>
          </a:p>
        </p:txBody>
      </p:sp>
      <p:sp>
        <p:nvSpPr>
          <p:cNvPr id="99" name="Hexagone 98"/>
          <p:cNvSpPr/>
          <p:nvPr/>
        </p:nvSpPr>
        <p:spPr>
          <a:xfrm rot="5400000">
            <a:off x="931436" y="3991429"/>
            <a:ext cx="1007785" cy="936101"/>
          </a:xfrm>
          <a:prstGeom prst="hexagon">
            <a:avLst/>
          </a:prstGeom>
          <a:gradFill rotWithShape="1">
            <a:gsLst>
              <a:gs pos="0">
                <a:schemeClr val="accent1">
                  <a:lumMod val="40000"/>
                  <a:lumOff val="60000"/>
                </a:schemeClr>
              </a:gs>
              <a:gs pos="93300">
                <a:srgbClr val="B0FFDF"/>
              </a:gs>
              <a:gs pos="100000">
                <a:schemeClr val="accent1">
                  <a:lumMod val="20000"/>
                  <a:lumOff val="80000"/>
                </a:schemeClr>
              </a:gs>
              <a:gs pos="100000">
                <a:schemeClr val="tx1"/>
              </a:gs>
            </a:gsLst>
            <a:lin ang="16200000" scaled="1"/>
          </a:gradFill>
          <a:ln w="9525" cap="flat" cmpd="sng" algn="ctr">
            <a:noFill/>
            <a:prstDash val="solid"/>
          </a:ln>
          <a:effectLst/>
        </p:spPr>
        <p:txBody>
          <a:bodyPr rtlCol="0" anchor="ctr"/>
          <a:lstStyle/>
          <a:p>
            <a:pPr algn="ctr" fontAlgn="auto">
              <a:spcBef>
                <a:spcPts val="0"/>
              </a:spcBef>
              <a:spcAft>
                <a:spcPts val="0"/>
              </a:spcAft>
              <a:defRPr/>
            </a:pPr>
            <a:endParaRPr lang="fr-FR" sz="1800" kern="0" smtClean="0">
              <a:solidFill>
                <a:prstClr val="black"/>
              </a:solidFill>
              <a:latin typeface="Calibri"/>
            </a:endParaRPr>
          </a:p>
        </p:txBody>
      </p:sp>
      <p:pic>
        <p:nvPicPr>
          <p:cNvPr id="10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413" y="4235525"/>
            <a:ext cx="295022" cy="46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Rectangle 106"/>
          <p:cNvSpPr/>
          <p:nvPr/>
        </p:nvSpPr>
        <p:spPr>
          <a:xfrm>
            <a:off x="1060717" y="4035532"/>
            <a:ext cx="693868" cy="369332"/>
          </a:xfrm>
          <a:prstGeom prst="rect">
            <a:avLst/>
          </a:prstGeom>
        </p:spPr>
        <p:txBody>
          <a:bodyPr wrap="square">
            <a:spAutoFit/>
          </a:bodyPr>
          <a:lstStyle/>
          <a:p>
            <a:pPr algn="ctr" fontAlgn="auto">
              <a:spcBef>
                <a:spcPts val="0"/>
              </a:spcBef>
              <a:spcAft>
                <a:spcPts val="0"/>
              </a:spcAft>
            </a:pPr>
            <a:r>
              <a:rPr lang="fr-FR" altLang="fr-FR" sz="1800" b="1" dirty="0" smtClean="0">
                <a:solidFill>
                  <a:srgbClr val="F79646">
                    <a:lumMod val="75000"/>
                  </a:srgbClr>
                </a:solidFill>
                <a:latin typeface="BNPP Sans Condensed" pitchFamily="50" charset="0"/>
              </a:rPr>
              <a:t>4</a:t>
            </a:r>
            <a:endParaRPr lang="fr-FR" altLang="fr-FR" sz="1800" b="1" dirty="0">
              <a:solidFill>
                <a:srgbClr val="F79646">
                  <a:lumMod val="75000"/>
                </a:srgbClr>
              </a:solidFill>
              <a:latin typeface="BNPP Sans Condensed" pitchFamily="50" charset="0"/>
            </a:endParaRPr>
          </a:p>
        </p:txBody>
      </p:sp>
      <p:grpSp>
        <p:nvGrpSpPr>
          <p:cNvPr id="11" name="Groupe 10"/>
          <p:cNvGrpSpPr/>
          <p:nvPr/>
        </p:nvGrpSpPr>
        <p:grpSpPr>
          <a:xfrm>
            <a:off x="1424529" y="3044206"/>
            <a:ext cx="976940" cy="1045141"/>
            <a:chOff x="1643184" y="3061560"/>
            <a:chExt cx="976940" cy="1045141"/>
          </a:xfrm>
        </p:grpSpPr>
        <p:sp>
          <p:nvSpPr>
            <p:cNvPr id="87" name="Hexagone 86"/>
            <p:cNvSpPr/>
            <p:nvPr/>
          </p:nvSpPr>
          <p:spPr>
            <a:xfrm rot="5400000">
              <a:off x="1648181" y="3102491"/>
              <a:ext cx="1007785" cy="936101"/>
            </a:xfrm>
            <a:prstGeom prst="hexagon">
              <a:avLst/>
            </a:prstGeom>
            <a:gradFill flip="none" rotWithShape="1">
              <a:gsLst>
                <a:gs pos="0">
                  <a:srgbClr val="FFCC99"/>
                </a:gs>
                <a:gs pos="88000">
                  <a:srgbClr val="FFCC99"/>
                </a:gs>
                <a:gs pos="98000">
                  <a:schemeClr val="tx1"/>
                </a:gs>
                <a:gs pos="86000">
                  <a:srgbClr val="FFCC99"/>
                </a:gs>
              </a:gsLst>
              <a:path path="circle">
                <a:fillToRect l="100000" b="100000"/>
              </a:path>
              <a:tileRect t="-100000" r="-100000"/>
            </a:gradFill>
            <a:ln w="9525" cap="flat" cmpd="sng" algn="ctr">
              <a:noFill/>
              <a:prstDash val="solid"/>
            </a:ln>
            <a:effectLst/>
          </p:spPr>
          <p:txBody>
            <a:bodyPr rtlCol="0" anchor="ctr"/>
            <a:lstStyle/>
            <a:p>
              <a:pPr algn="ctr" fontAlgn="auto">
                <a:spcBef>
                  <a:spcPts val="0"/>
                </a:spcBef>
                <a:spcAft>
                  <a:spcPts val="0"/>
                </a:spcAft>
                <a:defRPr/>
              </a:pPr>
              <a:endParaRPr lang="fr-FR" sz="1800" kern="0" smtClean="0">
                <a:solidFill>
                  <a:prstClr val="white"/>
                </a:solidFill>
                <a:latin typeface="Calibri"/>
              </a:endParaRPr>
            </a:p>
          </p:txBody>
        </p:sp>
        <p:pic>
          <p:nvPicPr>
            <p:cNvPr id="95" name="Image 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3424" y="3684249"/>
              <a:ext cx="471368" cy="422452"/>
            </a:xfrm>
            <a:prstGeom prst="rect">
              <a:avLst/>
            </a:prstGeom>
          </p:spPr>
        </p:pic>
        <p:sp>
          <p:nvSpPr>
            <p:cNvPr id="96" name="Rectangle 95"/>
            <p:cNvSpPr/>
            <p:nvPr/>
          </p:nvSpPr>
          <p:spPr>
            <a:xfrm>
              <a:off x="1796427" y="3061560"/>
              <a:ext cx="693868" cy="369332"/>
            </a:xfrm>
            <a:prstGeom prst="rect">
              <a:avLst/>
            </a:prstGeom>
          </p:spPr>
          <p:txBody>
            <a:bodyPr wrap="square">
              <a:spAutoFit/>
            </a:bodyPr>
            <a:lstStyle/>
            <a:p>
              <a:pPr algn="ctr" fontAlgn="auto">
                <a:spcBef>
                  <a:spcPts val="0"/>
                </a:spcBef>
                <a:spcAft>
                  <a:spcPts val="0"/>
                </a:spcAft>
              </a:pPr>
              <a:r>
                <a:rPr lang="fr-FR" altLang="fr-FR" sz="1800" b="1" dirty="0" smtClean="0">
                  <a:solidFill>
                    <a:srgbClr val="F79646">
                      <a:lumMod val="75000"/>
                    </a:srgbClr>
                  </a:solidFill>
                  <a:latin typeface="BNPP Sans Condensed" pitchFamily="50" charset="0"/>
                </a:rPr>
                <a:t>3</a:t>
              </a:r>
              <a:endParaRPr lang="fr-FR" altLang="fr-FR" sz="1800" b="1" dirty="0">
                <a:solidFill>
                  <a:srgbClr val="F79646">
                    <a:lumMod val="75000"/>
                  </a:srgbClr>
                </a:solidFill>
                <a:latin typeface="BNPP Sans Condensed" pitchFamily="50" charset="0"/>
              </a:endParaRPr>
            </a:p>
          </p:txBody>
        </p:sp>
        <p:sp>
          <p:nvSpPr>
            <p:cNvPr id="119" name="Rectangle 118"/>
            <p:cNvSpPr/>
            <p:nvPr/>
          </p:nvSpPr>
          <p:spPr>
            <a:xfrm>
              <a:off x="1643184" y="3255694"/>
              <a:ext cx="976940" cy="523220"/>
            </a:xfrm>
            <a:prstGeom prst="rect">
              <a:avLst/>
            </a:prstGeom>
          </p:spPr>
          <p:txBody>
            <a:bodyPr wrap="square">
              <a:spAutoFit/>
            </a:bodyPr>
            <a:lstStyle/>
            <a:p>
              <a:pPr algn="ctr" fontAlgn="auto">
                <a:spcBef>
                  <a:spcPts val="0"/>
                </a:spcBef>
                <a:spcAft>
                  <a:spcPts val="0"/>
                </a:spcAft>
              </a:pPr>
              <a:r>
                <a:rPr lang="fr-FR" altLang="fr-FR" dirty="0" smtClean="0">
                  <a:solidFill>
                    <a:srgbClr val="000000"/>
                  </a:solidFill>
                  <a:latin typeface="BNPP Sans Condensed" pitchFamily="50" charset="0"/>
                </a:rPr>
                <a:t>Centres de Banque Privée</a:t>
              </a:r>
              <a:endParaRPr lang="fr-FR" altLang="fr-FR" dirty="0">
                <a:solidFill>
                  <a:srgbClr val="000000"/>
                </a:solidFill>
                <a:latin typeface="BNPP Sans Condensed" pitchFamily="50" charset="0"/>
              </a:endParaRPr>
            </a:p>
          </p:txBody>
        </p:sp>
      </p:grpSp>
      <p:sp>
        <p:nvSpPr>
          <p:cNvPr id="101" name="Rectangle 100"/>
          <p:cNvSpPr/>
          <p:nvPr/>
        </p:nvSpPr>
        <p:spPr>
          <a:xfrm>
            <a:off x="413203" y="1160217"/>
            <a:ext cx="3355573" cy="1182067"/>
          </a:xfrm>
          <a:prstGeom prst="wedgeRectCallou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r>
              <a:rPr lang="fr-FR" b="1" dirty="0" smtClean="0">
                <a:solidFill>
                  <a:srgbClr val="00A76C"/>
                </a:solidFill>
                <a:latin typeface="BNPP Sans" pitchFamily="50" charset="0"/>
              </a:rPr>
              <a:t>Une </a:t>
            </a:r>
            <a:r>
              <a:rPr lang="fr-FR" sz="2000" b="1" dirty="0" smtClean="0">
                <a:solidFill>
                  <a:srgbClr val="00A76C"/>
                </a:solidFill>
                <a:latin typeface="BNPP Sans" pitchFamily="50" charset="0"/>
              </a:rPr>
              <a:t>NOUVELLE</a:t>
            </a:r>
            <a:r>
              <a:rPr lang="fr-FR" b="1" dirty="0" smtClean="0">
                <a:solidFill>
                  <a:srgbClr val="00A76C"/>
                </a:solidFill>
                <a:latin typeface="BNPP Sans" pitchFamily="50" charset="0"/>
              </a:rPr>
              <a:t> Région s’appuyant sur un  dispositif </a:t>
            </a:r>
            <a:r>
              <a:rPr lang="fr-FR" sz="2000" b="1" dirty="0" smtClean="0">
                <a:solidFill>
                  <a:srgbClr val="00A76C"/>
                </a:solidFill>
                <a:latin typeface="BNPP Sans" pitchFamily="50" charset="0"/>
              </a:rPr>
              <a:t>COMPLET</a:t>
            </a:r>
            <a:r>
              <a:rPr lang="fr-FR" sz="1600" b="1" dirty="0" smtClean="0">
                <a:solidFill>
                  <a:srgbClr val="00A76C"/>
                </a:solidFill>
                <a:latin typeface="BNPP Sans" pitchFamily="50" charset="0"/>
              </a:rPr>
              <a:t>. </a:t>
            </a:r>
            <a:r>
              <a:rPr lang="fr-FR" b="1" dirty="0">
                <a:solidFill>
                  <a:srgbClr val="00A76C"/>
                </a:solidFill>
                <a:latin typeface="BNPP Sans" pitchFamily="50" charset="0"/>
              </a:rPr>
              <a:t>P</a:t>
            </a:r>
            <a:r>
              <a:rPr lang="fr-FR" b="1" dirty="0" smtClean="0">
                <a:solidFill>
                  <a:srgbClr val="00A76C"/>
                </a:solidFill>
                <a:latin typeface="BNPP Sans" pitchFamily="50" charset="0"/>
              </a:rPr>
              <a:t>our accompagner tous les </a:t>
            </a:r>
            <a:r>
              <a:rPr lang="fr-FR" sz="2000" b="1" dirty="0" smtClean="0">
                <a:solidFill>
                  <a:srgbClr val="00A76C"/>
                </a:solidFill>
                <a:latin typeface="BNPP Sans" pitchFamily="50" charset="0"/>
              </a:rPr>
              <a:t>PROJETS </a:t>
            </a:r>
            <a:r>
              <a:rPr lang="fr-FR" b="1" dirty="0" smtClean="0">
                <a:solidFill>
                  <a:srgbClr val="00A76C"/>
                </a:solidFill>
                <a:latin typeface="BNPP Sans" pitchFamily="50" charset="0"/>
              </a:rPr>
              <a:t>de nos </a:t>
            </a:r>
            <a:r>
              <a:rPr lang="fr-FR" sz="2000" b="1" dirty="0" smtClean="0">
                <a:solidFill>
                  <a:srgbClr val="00A76C"/>
                </a:solidFill>
                <a:latin typeface="BNPP Sans" pitchFamily="50" charset="0"/>
              </a:rPr>
              <a:t>400 000 CLIENTS</a:t>
            </a:r>
          </a:p>
        </p:txBody>
      </p:sp>
      <p:sp>
        <p:nvSpPr>
          <p:cNvPr id="52" name="Rectangle 51"/>
          <p:cNvSpPr/>
          <p:nvPr/>
        </p:nvSpPr>
        <p:spPr>
          <a:xfrm>
            <a:off x="592143" y="4235525"/>
            <a:ext cx="1686372" cy="523220"/>
          </a:xfrm>
          <a:prstGeom prst="rect">
            <a:avLst/>
          </a:prstGeom>
        </p:spPr>
        <p:txBody>
          <a:bodyPr wrap="square">
            <a:spAutoFit/>
          </a:bodyPr>
          <a:lstStyle/>
          <a:p>
            <a:pPr algn="ctr" fontAlgn="auto">
              <a:spcBef>
                <a:spcPts val="0"/>
              </a:spcBef>
              <a:spcAft>
                <a:spcPts val="0"/>
              </a:spcAft>
            </a:pPr>
            <a:r>
              <a:rPr lang="fr-FR" altLang="fr-FR" dirty="0">
                <a:solidFill>
                  <a:prstClr val="black"/>
                </a:solidFill>
                <a:latin typeface="BNPP Sans Condensed" pitchFamily="50" charset="0"/>
              </a:rPr>
              <a:t>M</a:t>
            </a:r>
            <a:r>
              <a:rPr lang="fr-FR" altLang="fr-FR" dirty="0" smtClean="0">
                <a:solidFill>
                  <a:prstClr val="black"/>
                </a:solidFill>
                <a:latin typeface="BNPP Sans Condensed" pitchFamily="50" charset="0"/>
              </a:rPr>
              <a:t>aisons des</a:t>
            </a:r>
          </a:p>
          <a:p>
            <a:pPr algn="ctr" fontAlgn="auto">
              <a:spcBef>
                <a:spcPts val="0"/>
              </a:spcBef>
              <a:spcAft>
                <a:spcPts val="0"/>
              </a:spcAft>
            </a:pPr>
            <a:r>
              <a:rPr lang="fr-FR" altLang="fr-FR" dirty="0" smtClean="0">
                <a:solidFill>
                  <a:prstClr val="black"/>
                </a:solidFill>
                <a:latin typeface="BNPP Sans Condensed" pitchFamily="50" charset="0"/>
              </a:rPr>
              <a:t>Entrepreneurs</a:t>
            </a:r>
          </a:p>
        </p:txBody>
      </p:sp>
      <p:sp>
        <p:nvSpPr>
          <p:cNvPr id="63" name="Rectangle 62"/>
          <p:cNvSpPr/>
          <p:nvPr/>
        </p:nvSpPr>
        <p:spPr>
          <a:xfrm>
            <a:off x="2486617" y="3311449"/>
            <a:ext cx="976940" cy="523220"/>
          </a:xfrm>
          <a:prstGeom prst="rect">
            <a:avLst/>
          </a:prstGeom>
        </p:spPr>
        <p:txBody>
          <a:bodyPr wrap="square">
            <a:spAutoFit/>
          </a:bodyPr>
          <a:lstStyle/>
          <a:p>
            <a:pPr algn="ctr" fontAlgn="auto">
              <a:spcBef>
                <a:spcPts val="0"/>
              </a:spcBef>
              <a:spcAft>
                <a:spcPts val="0"/>
              </a:spcAft>
            </a:pPr>
            <a:r>
              <a:rPr lang="fr-FR" altLang="fr-FR" dirty="0" smtClean="0">
                <a:solidFill>
                  <a:prstClr val="white"/>
                </a:solidFill>
                <a:latin typeface="BNPP Sans Condensed" pitchFamily="50" charset="0"/>
              </a:rPr>
              <a:t>Centres de Banque Privée</a:t>
            </a:r>
            <a:endParaRPr lang="fr-FR" altLang="fr-FR" dirty="0">
              <a:solidFill>
                <a:prstClr val="white"/>
              </a:solidFill>
              <a:latin typeface="BNPP Sans Condensed" pitchFamily="50" charset="0"/>
            </a:endParaRPr>
          </a:p>
        </p:txBody>
      </p:sp>
      <p:grpSp>
        <p:nvGrpSpPr>
          <p:cNvPr id="64" name="Groupe 63"/>
          <p:cNvGrpSpPr/>
          <p:nvPr/>
        </p:nvGrpSpPr>
        <p:grpSpPr>
          <a:xfrm>
            <a:off x="2432817" y="3024964"/>
            <a:ext cx="976940" cy="1039758"/>
            <a:chOff x="1651810" y="3034676"/>
            <a:chExt cx="976940" cy="1039758"/>
          </a:xfrm>
        </p:grpSpPr>
        <p:sp>
          <p:nvSpPr>
            <p:cNvPr id="65" name="Hexagone 64"/>
            <p:cNvSpPr/>
            <p:nvPr/>
          </p:nvSpPr>
          <p:spPr>
            <a:xfrm rot="5400000">
              <a:off x="1648181" y="3102491"/>
              <a:ext cx="1007785" cy="936101"/>
            </a:xfrm>
            <a:prstGeom prst="hexagon">
              <a:avLst/>
            </a:prstGeom>
            <a:gradFill flip="none" rotWithShape="1">
              <a:gsLst>
                <a:gs pos="49000">
                  <a:srgbClr val="FFC000"/>
                </a:gs>
                <a:gs pos="0">
                  <a:srgbClr val="FFC000"/>
                </a:gs>
                <a:gs pos="50000">
                  <a:srgbClr val="FFC000"/>
                </a:gs>
                <a:gs pos="100000">
                  <a:schemeClr val="tx1"/>
                </a:gs>
              </a:gsLst>
              <a:path path="circle">
                <a:fillToRect l="100000" b="100000"/>
              </a:path>
              <a:tileRect t="-100000" r="-100000"/>
            </a:gradFill>
            <a:ln w="9525" cap="flat" cmpd="sng" algn="ctr">
              <a:noFill/>
              <a:prstDash val="solid"/>
            </a:ln>
            <a:effectLst/>
          </p:spPr>
          <p:txBody>
            <a:bodyPr rtlCol="0" anchor="ctr"/>
            <a:lstStyle/>
            <a:p>
              <a:pPr algn="ctr" fontAlgn="auto">
                <a:spcBef>
                  <a:spcPts val="0"/>
                </a:spcBef>
                <a:spcAft>
                  <a:spcPts val="0"/>
                </a:spcAft>
                <a:defRPr/>
              </a:pPr>
              <a:endParaRPr lang="fr-FR" sz="1800" kern="0" smtClean="0">
                <a:solidFill>
                  <a:prstClr val="white"/>
                </a:solidFill>
                <a:latin typeface="Calibri"/>
              </a:endParaRPr>
            </a:p>
          </p:txBody>
        </p:sp>
        <p:sp>
          <p:nvSpPr>
            <p:cNvPr id="67" name="Rectangle 66"/>
            <p:cNvSpPr/>
            <p:nvPr/>
          </p:nvSpPr>
          <p:spPr>
            <a:xfrm>
              <a:off x="1796427" y="3034676"/>
              <a:ext cx="693868" cy="369332"/>
            </a:xfrm>
            <a:prstGeom prst="rect">
              <a:avLst/>
            </a:prstGeom>
          </p:spPr>
          <p:txBody>
            <a:bodyPr wrap="square">
              <a:spAutoFit/>
            </a:bodyPr>
            <a:lstStyle/>
            <a:p>
              <a:pPr algn="ctr" fontAlgn="auto">
                <a:spcBef>
                  <a:spcPts val="0"/>
                </a:spcBef>
                <a:spcAft>
                  <a:spcPts val="0"/>
                </a:spcAft>
              </a:pPr>
              <a:r>
                <a:rPr lang="fr-FR" altLang="fr-FR" sz="1800" b="1" dirty="0" smtClean="0">
                  <a:solidFill>
                    <a:srgbClr val="F79646">
                      <a:lumMod val="75000"/>
                    </a:srgbClr>
                  </a:solidFill>
                  <a:latin typeface="BNPP Sans Condensed" pitchFamily="50" charset="0"/>
                </a:rPr>
                <a:t>2</a:t>
              </a:r>
              <a:endParaRPr lang="fr-FR" altLang="fr-FR" sz="1800" b="1" dirty="0">
                <a:solidFill>
                  <a:srgbClr val="F79646">
                    <a:lumMod val="75000"/>
                  </a:srgbClr>
                </a:solidFill>
                <a:latin typeface="BNPP Sans Condensed" pitchFamily="50" charset="0"/>
              </a:endParaRPr>
            </a:p>
          </p:txBody>
        </p:sp>
        <p:sp>
          <p:nvSpPr>
            <p:cNvPr id="68" name="Rectangle 67"/>
            <p:cNvSpPr/>
            <p:nvPr/>
          </p:nvSpPr>
          <p:spPr>
            <a:xfrm>
              <a:off x="1651810" y="3235424"/>
              <a:ext cx="976940" cy="692497"/>
            </a:xfrm>
            <a:prstGeom prst="rect">
              <a:avLst/>
            </a:prstGeom>
          </p:spPr>
          <p:txBody>
            <a:bodyPr wrap="square">
              <a:spAutoFit/>
            </a:bodyPr>
            <a:lstStyle/>
            <a:p>
              <a:pPr algn="ctr" fontAlgn="auto">
                <a:spcBef>
                  <a:spcPts val="0"/>
                </a:spcBef>
                <a:spcAft>
                  <a:spcPts val="0"/>
                </a:spcAft>
              </a:pPr>
              <a:r>
                <a:rPr lang="fr-FR" altLang="fr-FR" dirty="0" smtClean="0">
                  <a:solidFill>
                    <a:srgbClr val="000000"/>
                  </a:solidFill>
                  <a:latin typeface="BNPP Sans Condensed" pitchFamily="50" charset="0"/>
                </a:rPr>
                <a:t>Pôles</a:t>
              </a:r>
            </a:p>
            <a:p>
              <a:pPr algn="ctr" fontAlgn="auto">
                <a:spcBef>
                  <a:spcPts val="0"/>
                </a:spcBef>
                <a:spcAft>
                  <a:spcPts val="0"/>
                </a:spcAft>
              </a:pPr>
              <a:r>
                <a:rPr lang="fr-FR" altLang="fr-FR" dirty="0" smtClean="0">
                  <a:solidFill>
                    <a:srgbClr val="000000"/>
                  </a:solidFill>
                  <a:latin typeface="BNPP Sans Condensed" pitchFamily="50" charset="0"/>
                </a:rPr>
                <a:t>WAI</a:t>
              </a:r>
            </a:p>
            <a:p>
              <a:pPr algn="ctr" fontAlgn="auto">
                <a:spcBef>
                  <a:spcPts val="0"/>
                </a:spcBef>
                <a:spcAft>
                  <a:spcPts val="0"/>
                </a:spcAft>
              </a:pPr>
              <a:r>
                <a:rPr lang="fr-FR" altLang="fr-FR" sz="1100" dirty="0" smtClean="0">
                  <a:solidFill>
                    <a:srgbClr val="000000"/>
                  </a:solidFill>
                  <a:latin typeface="BNPP Sans Condensed" pitchFamily="50" charset="0"/>
                </a:rPr>
                <a:t>(</a:t>
              </a:r>
              <a:r>
                <a:rPr lang="fr-FR" altLang="fr-FR" sz="1100" dirty="0" err="1" smtClean="0">
                  <a:solidFill>
                    <a:srgbClr val="000000"/>
                  </a:solidFill>
                  <a:latin typeface="BNPP Sans Condensed" pitchFamily="50" charset="0"/>
                </a:rPr>
                <a:t>We</a:t>
              </a:r>
              <a:r>
                <a:rPr lang="fr-FR" altLang="fr-FR" sz="1100" dirty="0" smtClean="0">
                  <a:solidFill>
                    <a:srgbClr val="000000"/>
                  </a:solidFill>
                  <a:latin typeface="BNPP Sans Condensed" pitchFamily="50" charset="0"/>
                </a:rPr>
                <a:t> Are Innovation)</a:t>
              </a:r>
              <a:endParaRPr lang="fr-FR" altLang="fr-FR" sz="1100" dirty="0">
                <a:solidFill>
                  <a:srgbClr val="000000"/>
                </a:solidFill>
                <a:latin typeface="BNPP Sans Condensed" pitchFamily="50" charset="0"/>
              </a:endParaRPr>
            </a:p>
          </p:txBody>
        </p:sp>
      </p:grpSp>
      <p:pic>
        <p:nvPicPr>
          <p:cNvPr id="788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4687" y="3160245"/>
            <a:ext cx="439396" cy="31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8622" y="4458388"/>
            <a:ext cx="306039" cy="44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61" name="Picture 13" descr="\\0yos001g0892\451169$\workarea\My Pictures\logo_protecti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4874" y="5865385"/>
            <a:ext cx="338418" cy="395949"/>
          </a:xfrm>
          <a:prstGeom prst="rect">
            <a:avLst/>
          </a:prstGeom>
          <a:noFill/>
          <a:extLst>
            <a:ext uri="{909E8E84-426E-40DD-AFC4-6F175D3DCCD1}">
              <a14:hiddenFill xmlns:a14="http://schemas.microsoft.com/office/drawing/2010/main">
                <a:solidFill>
                  <a:srgbClr val="FFFFFF"/>
                </a:solidFill>
              </a14:hiddenFill>
            </a:ext>
          </a:extLst>
        </p:spPr>
      </p:pic>
      <p:pic>
        <p:nvPicPr>
          <p:cNvPr id="78863" name="Picture 15" descr="BNP Paribas - Asset Managmem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5249" y="5466677"/>
            <a:ext cx="1686756" cy="287108"/>
          </a:xfrm>
          <a:prstGeom prst="rect">
            <a:avLst/>
          </a:prstGeom>
          <a:noFill/>
          <a:extLst>
            <a:ext uri="{909E8E84-426E-40DD-AFC4-6F175D3DCCD1}">
              <a14:hiddenFill xmlns:a14="http://schemas.microsoft.com/office/drawing/2010/main">
                <a:solidFill>
                  <a:srgbClr val="FFFFFF"/>
                </a:solidFill>
              </a14:hiddenFill>
            </a:ext>
          </a:extLst>
        </p:spPr>
      </p:pic>
      <p:sp>
        <p:nvSpPr>
          <p:cNvPr id="100" name="Rectangle 99"/>
          <p:cNvSpPr/>
          <p:nvPr/>
        </p:nvSpPr>
        <p:spPr>
          <a:xfrm>
            <a:off x="194321" y="4948065"/>
            <a:ext cx="9793088" cy="369332"/>
          </a:xfrm>
          <a:prstGeom prst="rect">
            <a:avLst/>
          </a:prstGeom>
        </p:spPr>
        <p:txBody>
          <a:bodyPr wrap="square">
            <a:spAutoFit/>
          </a:bodyPr>
          <a:lstStyle/>
          <a:p>
            <a:pPr fontAlgn="auto">
              <a:spcBef>
                <a:spcPts val="0"/>
              </a:spcBef>
              <a:spcAft>
                <a:spcPts val="0"/>
              </a:spcAft>
            </a:pPr>
            <a:r>
              <a:rPr lang="fr-FR" altLang="fr-FR" sz="1800" dirty="0" smtClean="0">
                <a:solidFill>
                  <a:srgbClr val="FFFFFF"/>
                </a:solidFill>
                <a:latin typeface="BNPP Sans Condensed Light" pitchFamily="50" charset="0"/>
              </a:rPr>
              <a:t>… TOUT UN RESEAU DE CONSEILS ET D’EXPERTISES</a:t>
            </a:r>
            <a:endParaRPr lang="fr-FR" altLang="fr-FR" sz="1800" dirty="0">
              <a:solidFill>
                <a:srgbClr val="FFFFFF"/>
              </a:solidFill>
              <a:latin typeface="BNPP Sans Condensed Light" pitchFamily="50" charset="0"/>
            </a:endParaRPr>
          </a:p>
        </p:txBody>
      </p:sp>
      <p:pic>
        <p:nvPicPr>
          <p:cNvPr id="78867"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39" y="5488450"/>
            <a:ext cx="1393110" cy="26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69" name="Picture 21" descr="\\0yos001g0892\451169$\workarea\My Pictures\sans-titre.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679" y="5896689"/>
            <a:ext cx="992787" cy="40316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e 3"/>
          <p:cNvGrpSpPr/>
          <p:nvPr/>
        </p:nvGrpSpPr>
        <p:grpSpPr>
          <a:xfrm>
            <a:off x="3752449" y="5002568"/>
            <a:ext cx="2333401" cy="1610814"/>
            <a:chOff x="1950834" y="3580488"/>
            <a:chExt cx="3024336" cy="2044949"/>
          </a:xfrm>
        </p:grpSpPr>
        <p:sp>
          <p:nvSpPr>
            <p:cNvPr id="84" name="Ellipse 83"/>
            <p:cNvSpPr/>
            <p:nvPr/>
          </p:nvSpPr>
          <p:spPr>
            <a:xfrm>
              <a:off x="2527281" y="3626013"/>
              <a:ext cx="2034746" cy="1999424"/>
            </a:xfrm>
            <a:prstGeom prst="ellipse">
              <a:avLst/>
            </a:prstGeom>
            <a:solidFill>
              <a:schemeClr val="tx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10" name="Ellipse 9"/>
            <p:cNvSpPr/>
            <p:nvPr/>
          </p:nvSpPr>
          <p:spPr>
            <a:xfrm>
              <a:off x="2395859" y="3580488"/>
              <a:ext cx="2034746" cy="1999424"/>
            </a:xfrm>
            <a:prstGeom prst="ellipse">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pic>
          <p:nvPicPr>
            <p:cNvPr id="28" name="Imag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50369" y="4642543"/>
              <a:ext cx="491551" cy="946320"/>
            </a:xfrm>
            <a:prstGeom prst="rect">
              <a:avLst/>
            </a:prstGeom>
          </p:spPr>
        </p:pic>
        <p:pic>
          <p:nvPicPr>
            <p:cNvPr id="29" name="Imag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60074" y="4625725"/>
              <a:ext cx="386323" cy="941958"/>
            </a:xfrm>
            <a:prstGeom prst="rect">
              <a:avLst/>
            </a:prstGeom>
          </p:spPr>
        </p:pic>
        <p:pic>
          <p:nvPicPr>
            <p:cNvPr id="30" name="Image 29"/>
            <p:cNvPicPr>
              <a:picLocks noChangeAspect="1"/>
            </p:cNvPicPr>
            <p:nvPr/>
          </p:nvPicPr>
          <p:blipFill>
            <a:blip r:embed="rId15" cstate="print">
              <a:extLst>
                <a:ext uri="{BEBA8EAE-BF5A-486C-A8C5-ECC9F3942E4B}">
                  <a14:imgProps xmlns:a14="http://schemas.microsoft.com/office/drawing/2010/main">
                    <a14:imgLayer r:embed="rId16">
                      <a14:imgEffect>
                        <a14:backgroundRemoval t="1956" b="98778" l="9709" r="89806">
                          <a14:foregroundMark x1="51456" y1="7579" x2="51456" y2="7579"/>
                          <a14:foregroundMark x1="50971" y1="15159" x2="50971" y2="15159"/>
                          <a14:foregroundMark x1="61650" y1="9046" x2="61650" y2="9046"/>
                          <a14:foregroundMark x1="45631" y1="23716" x2="45631" y2="23716"/>
                          <a14:foregroundMark x1="49515" y1="21027" x2="49515" y2="21027"/>
                          <a14:foregroundMark x1="54854" y1="22005" x2="54854" y2="22005"/>
                          <a14:foregroundMark x1="52427" y1="23716" x2="52427" y2="23716"/>
                          <a14:foregroundMark x1="50485" y1="24939" x2="50485" y2="24939"/>
                          <a14:foregroundMark x1="47087" y1="20293" x2="47087" y2="20293"/>
                          <a14:foregroundMark x1="47573" y1="23227" x2="47573" y2="23227"/>
                          <a14:foregroundMark x1="50000" y1="24939" x2="50000" y2="24939"/>
                          <a14:foregroundMark x1="53398" y1="24205" x2="53398" y2="24205"/>
                          <a14:foregroundMark x1="55340" y1="23716" x2="55340" y2="23716"/>
                          <a14:foregroundMark x1="58252" y1="25672" x2="58252" y2="25672"/>
                          <a14:foregroundMark x1="60680" y1="24694" x2="60680" y2="24694"/>
                          <a14:foregroundMark x1="61165" y1="23227" x2="61165" y2="23227"/>
                          <a14:foregroundMark x1="66505" y1="24939" x2="66505" y2="24939"/>
                          <a14:foregroundMark x1="66505" y1="27139" x2="66505" y2="27139"/>
                          <a14:foregroundMark x1="36893" y1="27384" x2="36893" y2="27384"/>
                          <a14:foregroundMark x1="35922" y1="29829" x2="35922" y2="30318"/>
                          <a14:foregroundMark x1="36408" y1="33496" x2="36408" y2="33496"/>
                          <a14:foregroundMark x1="42718" y1="34474" x2="44175" y2="34474"/>
                          <a14:foregroundMark x1="49515" y1="34474" x2="50971" y2="34474"/>
                          <a14:foregroundMark x1="57282" y1="34474" x2="56311" y2="33741"/>
                          <a14:foregroundMark x1="52427" y1="28362" x2="52427" y2="28362"/>
                          <a14:foregroundMark x1="55825" y1="29340" x2="57282" y2="31051"/>
                          <a14:foregroundMark x1="57767" y1="31785" x2="57767" y2="31785"/>
                          <a14:foregroundMark x1="57767" y1="31785" x2="52913" y2="31051"/>
                          <a14:foregroundMark x1="42718" y1="29584" x2="42718" y2="29584"/>
                          <a14:foregroundMark x1="44175" y1="28362" x2="44175" y2="28362"/>
                          <a14:foregroundMark x1="42718" y1="30318" x2="42718" y2="30318"/>
                          <a14:foregroundMark x1="49515" y1="35208" x2="49029" y2="36186"/>
                          <a14:foregroundMark x1="47087" y1="38142" x2="47087" y2="38142"/>
                          <a14:foregroundMark x1="46117" y1="38142" x2="51456" y2="38386"/>
                          <a14:foregroundMark x1="57282" y1="38142" x2="57282" y2="38142"/>
                          <a14:foregroundMark x1="47087" y1="28851" x2="47087" y2="28851"/>
                          <a14:foregroundMark x1="48058" y1="28362" x2="48058" y2="28362"/>
                          <a14:foregroundMark x1="49029" y1="12225" x2="49029" y2="12225"/>
                          <a14:foregroundMark x1="50971" y1="44743" x2="50971" y2="44743"/>
                          <a14:foregroundMark x1="49515" y1="53545" x2="49515" y2="53545"/>
                        </a14:backgroundRemoval>
                      </a14:imgEffect>
                    </a14:imgLayer>
                  </a14:imgProps>
                </a:ext>
                <a:ext uri="{28A0092B-C50C-407E-A947-70E740481C1C}">
                  <a14:useLocalDpi xmlns:a14="http://schemas.microsoft.com/office/drawing/2010/main" val="0"/>
                </a:ext>
              </a:extLst>
            </a:blip>
            <a:stretch>
              <a:fillRect/>
            </a:stretch>
          </p:blipFill>
          <p:spPr>
            <a:xfrm>
              <a:off x="3133093" y="4709052"/>
              <a:ext cx="458132" cy="909596"/>
            </a:xfrm>
            <a:prstGeom prst="rect">
              <a:avLst/>
            </a:prstGeom>
          </p:spPr>
        </p:pic>
        <p:sp>
          <p:nvSpPr>
            <p:cNvPr id="32" name="Rectangle 31"/>
            <p:cNvSpPr/>
            <p:nvPr/>
          </p:nvSpPr>
          <p:spPr>
            <a:xfrm>
              <a:off x="1950834" y="3834862"/>
              <a:ext cx="3024336" cy="937743"/>
            </a:xfrm>
            <a:prstGeom prst="rect">
              <a:avLst/>
            </a:prstGeom>
          </p:spPr>
          <p:txBody>
            <a:bodyPr wrap="square">
              <a:spAutoFit/>
            </a:bodyPr>
            <a:lstStyle/>
            <a:p>
              <a:pPr algn="ctr" fontAlgn="auto">
                <a:spcBef>
                  <a:spcPts val="0"/>
                </a:spcBef>
                <a:spcAft>
                  <a:spcPts val="0"/>
                </a:spcAft>
              </a:pPr>
              <a:r>
                <a:rPr lang="fr-FR" altLang="fr-FR" dirty="0" smtClean="0">
                  <a:solidFill>
                    <a:srgbClr val="000000"/>
                  </a:solidFill>
                  <a:latin typeface="BNPP Sans Condensed" pitchFamily="50" charset="0"/>
                </a:rPr>
                <a:t>Aux côtés de nos conseillers, </a:t>
              </a:r>
            </a:p>
            <a:p>
              <a:pPr algn="ctr" fontAlgn="auto">
                <a:spcBef>
                  <a:spcPts val="0"/>
                </a:spcBef>
                <a:spcAft>
                  <a:spcPts val="0"/>
                </a:spcAft>
              </a:pPr>
              <a:r>
                <a:rPr lang="fr-FR" altLang="fr-FR" b="1" dirty="0" smtClean="0">
                  <a:solidFill>
                    <a:srgbClr val="000000"/>
                  </a:solidFill>
                  <a:latin typeface="BNPP Sans Condensed" pitchFamily="50" charset="0"/>
                </a:rPr>
                <a:t> des experts</a:t>
              </a:r>
            </a:p>
            <a:p>
              <a:pPr algn="ctr" fontAlgn="auto">
                <a:spcBef>
                  <a:spcPts val="0"/>
                </a:spcBef>
                <a:spcAft>
                  <a:spcPts val="0"/>
                </a:spcAft>
              </a:pPr>
              <a:r>
                <a:rPr lang="fr-FR" altLang="fr-FR" dirty="0" smtClean="0">
                  <a:solidFill>
                    <a:srgbClr val="000000"/>
                  </a:solidFill>
                  <a:latin typeface="BNPP Sans Condensed" pitchFamily="50" charset="0"/>
                </a:rPr>
                <a:t>dans tous les domaines</a:t>
              </a:r>
              <a:endParaRPr lang="fr-FR" altLang="fr-FR" dirty="0">
                <a:solidFill>
                  <a:srgbClr val="000000"/>
                </a:solidFill>
                <a:latin typeface="BNPP Sans Condensed" pitchFamily="50" charset="0"/>
              </a:endParaRPr>
            </a:p>
          </p:txBody>
        </p:sp>
        <p:pic>
          <p:nvPicPr>
            <p:cNvPr id="34" name="Image 3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43263" y="4741555"/>
              <a:ext cx="341676" cy="761698"/>
            </a:xfrm>
            <a:prstGeom prst="rect">
              <a:avLst/>
            </a:prstGeom>
          </p:spPr>
        </p:pic>
      </p:grpSp>
      <p:sp>
        <p:nvSpPr>
          <p:cNvPr id="19" name="ZoneTexte 18"/>
          <p:cNvSpPr txBox="1"/>
          <p:nvPr/>
        </p:nvSpPr>
        <p:spPr>
          <a:xfrm>
            <a:off x="5924753" y="4993686"/>
            <a:ext cx="2712500" cy="1308362"/>
          </a:xfrm>
          <a:prstGeom prst="rect">
            <a:avLst/>
          </a:prstGeom>
          <a:noFill/>
        </p:spPr>
        <p:txBody>
          <a:bodyPr wrap="square" lIns="0" tIns="0" rIns="0" bIns="0" rtlCol="0">
            <a:noAutofit/>
          </a:bodyPr>
          <a:lstStyle/>
          <a:p>
            <a:r>
              <a:rPr lang="fr-FR" sz="1600" dirty="0" smtClean="0">
                <a:solidFill>
                  <a:srgbClr val="000000"/>
                </a:solidFill>
                <a:latin typeface="BNPP Sans Condensed" pitchFamily="50" charset="0"/>
              </a:rPr>
              <a:t>Crédit</a:t>
            </a:r>
          </a:p>
          <a:p>
            <a:r>
              <a:rPr lang="fr-FR" sz="1600" dirty="0" smtClean="0">
                <a:solidFill>
                  <a:srgbClr val="000000"/>
                </a:solidFill>
                <a:latin typeface="BNPP Sans Condensed" pitchFamily="50" charset="0"/>
              </a:rPr>
              <a:t>Epargne &amp; Prévoyance</a:t>
            </a:r>
          </a:p>
          <a:p>
            <a:r>
              <a:rPr lang="fr-FR" sz="1600" dirty="0" smtClean="0">
                <a:solidFill>
                  <a:srgbClr val="000000"/>
                </a:solidFill>
                <a:latin typeface="BNPP Sans Condensed" pitchFamily="50" charset="0"/>
              </a:rPr>
              <a:t>Assurance</a:t>
            </a:r>
          </a:p>
          <a:p>
            <a:r>
              <a:rPr lang="fr-FR" sz="1600" dirty="0" smtClean="0">
                <a:solidFill>
                  <a:srgbClr val="000000"/>
                </a:solidFill>
                <a:latin typeface="BNPP Sans Condensed" pitchFamily="50" charset="0"/>
              </a:rPr>
              <a:t>Moyens de paiements  &amp; solutions digitales</a:t>
            </a:r>
          </a:p>
          <a:p>
            <a:r>
              <a:rPr lang="fr-FR" sz="1600" dirty="0" smtClean="0">
                <a:solidFill>
                  <a:srgbClr val="000000"/>
                </a:solidFill>
                <a:latin typeface="BNPP Sans Condensed" pitchFamily="50" charset="0"/>
              </a:rPr>
              <a:t>Conseil en gestion de patrimoine</a:t>
            </a:r>
          </a:p>
          <a:p>
            <a:r>
              <a:rPr lang="fr-FR" sz="1600" dirty="0" smtClean="0">
                <a:solidFill>
                  <a:srgbClr val="000000"/>
                </a:solidFill>
                <a:latin typeface="BNPP Sans Condensed" pitchFamily="50" charset="0"/>
              </a:rPr>
              <a:t>Gestion de fortune …</a:t>
            </a:r>
          </a:p>
          <a:p>
            <a:endParaRPr lang="fr-FR" dirty="0">
              <a:solidFill>
                <a:srgbClr val="D2DCAA"/>
              </a:solidFill>
            </a:endParaRPr>
          </a:p>
        </p:txBody>
      </p:sp>
      <p:sp>
        <p:nvSpPr>
          <p:cNvPr id="23" name="Rectangle 22"/>
          <p:cNvSpPr/>
          <p:nvPr/>
        </p:nvSpPr>
        <p:spPr>
          <a:xfrm>
            <a:off x="4559300" y="1919616"/>
            <a:ext cx="1106395" cy="280119"/>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dirty="0" smtClean="0">
              <a:solidFill>
                <a:srgbClr val="FFFFFF"/>
              </a:solidFill>
            </a:endParaRPr>
          </a:p>
        </p:txBody>
      </p:sp>
      <p:pic>
        <p:nvPicPr>
          <p:cNvPr id="82946"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98815" y="1913184"/>
            <a:ext cx="4420642" cy="290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Image 52">
            <a:extLst>
              <a:ext uri="{FF2B5EF4-FFF2-40B4-BE49-F238E27FC236}">
                <a16:creationId xmlns="" xmlns:a16="http://schemas.microsoft.com/office/drawing/2014/main" id="{6085EBD7-E73B-7144-B5A7-7D0A1128C53E}"/>
              </a:ext>
            </a:extLst>
          </p:cNvPr>
          <p:cNvPicPr>
            <a:picLocks noChangeAspect="1"/>
          </p:cNvPicPr>
          <p:nvPr/>
        </p:nvPicPr>
        <p:blipFill>
          <a:blip r:embed="rId19"/>
          <a:stretch>
            <a:fillRect/>
          </a:stretch>
        </p:blipFill>
        <p:spPr>
          <a:xfrm>
            <a:off x="98014" y="5002568"/>
            <a:ext cx="1486108" cy="2102124"/>
          </a:xfrm>
          <a:prstGeom prst="rect">
            <a:avLst/>
          </a:prstGeom>
        </p:spPr>
      </p:pic>
    </p:spTree>
    <p:extLst>
      <p:ext uri="{BB962C8B-B14F-4D97-AF65-F5344CB8AC3E}">
        <p14:creationId xmlns:p14="http://schemas.microsoft.com/office/powerpoint/2010/main" val="3271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344384" y="671226"/>
            <a:ext cx="5328592" cy="864000"/>
          </a:xfrm>
        </p:spPr>
        <p:txBody>
          <a:bodyPr/>
          <a:lstStyle/>
          <a:p>
            <a:r>
              <a:rPr lang="fr-FR" dirty="0" smtClean="0">
                <a:solidFill>
                  <a:schemeClr val="bg1"/>
                </a:solidFill>
              </a:rPr>
              <a:t>Rencontre</a:t>
            </a:r>
            <a:br>
              <a:rPr lang="fr-FR" dirty="0" smtClean="0">
                <a:solidFill>
                  <a:schemeClr val="bg1"/>
                </a:solidFill>
              </a:rPr>
            </a:br>
            <a:r>
              <a:rPr lang="fr-FR" dirty="0" smtClean="0">
                <a:solidFill>
                  <a:schemeClr val="bg1"/>
                </a:solidFill>
              </a:rPr>
              <a:t>avec </a:t>
            </a:r>
            <a:r>
              <a:rPr lang="fr-FR" dirty="0">
                <a:solidFill>
                  <a:schemeClr val="bg1"/>
                </a:solidFill>
              </a:rPr>
              <a:t>les actionnaires</a:t>
            </a:r>
          </a:p>
        </p:txBody>
      </p:sp>
      <p:sp>
        <p:nvSpPr>
          <p:cNvPr id="8" name="Espace réservé du texte 7"/>
          <p:cNvSpPr>
            <a:spLocks noGrp="1"/>
          </p:cNvSpPr>
          <p:nvPr>
            <p:ph type="body" idx="13"/>
          </p:nvPr>
        </p:nvSpPr>
        <p:spPr>
          <a:xfrm>
            <a:off x="2014457" y="5058951"/>
            <a:ext cx="1188293" cy="212307"/>
          </a:xfrm>
        </p:spPr>
        <p:txBody>
          <a:bodyPr>
            <a:normAutofit lnSpcReduction="10000"/>
          </a:bodyPr>
          <a:lstStyle/>
          <a:p>
            <a:pPr algn="ctr"/>
            <a:r>
              <a:rPr lang="fr-FR" dirty="0" smtClean="0"/>
              <a:t>TOULOUSE </a:t>
            </a:r>
            <a:endParaRPr lang="fr-FR" dirty="0"/>
          </a:p>
        </p:txBody>
      </p:sp>
      <p:sp>
        <p:nvSpPr>
          <p:cNvPr id="9" name="Espace réservé du texte 8"/>
          <p:cNvSpPr>
            <a:spLocks noGrp="1"/>
          </p:cNvSpPr>
          <p:nvPr>
            <p:ph type="body" idx="14"/>
          </p:nvPr>
        </p:nvSpPr>
        <p:spPr>
          <a:xfrm>
            <a:off x="1068779" y="5296395"/>
            <a:ext cx="3111335" cy="320634"/>
          </a:xfrm>
        </p:spPr>
        <p:txBody>
          <a:bodyPr>
            <a:noAutofit/>
          </a:bodyPr>
          <a:lstStyle/>
          <a:p>
            <a:pPr algn="ctr"/>
            <a:r>
              <a:rPr lang="fr-FR" sz="1100" dirty="0" smtClean="0"/>
              <a:t>Centre DIAGORA - 17 </a:t>
            </a:r>
            <a:r>
              <a:rPr lang="fr-FR" sz="1100" dirty="0"/>
              <a:t>septembre 2019</a:t>
            </a:r>
          </a:p>
        </p:txBody>
      </p:sp>
    </p:spTree>
    <p:extLst>
      <p:ext uri="{BB962C8B-B14F-4D97-AF65-F5344CB8AC3E}">
        <p14:creationId xmlns:p14="http://schemas.microsoft.com/office/powerpoint/2010/main" val="3807746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150586" y="2408380"/>
            <a:ext cx="1872208" cy="400110"/>
          </a:xfrm>
          <a:prstGeom prst="rect">
            <a:avLst/>
          </a:prstGeom>
          <a:solidFill>
            <a:srgbClr val="F0F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a:solidFill>
                <a:srgbClr val="FFFFFF"/>
              </a:solidFill>
            </a:endParaRPr>
          </a:p>
        </p:txBody>
      </p:sp>
      <p:sp>
        <p:nvSpPr>
          <p:cNvPr id="40" name="Rectangle 39"/>
          <p:cNvSpPr/>
          <p:nvPr/>
        </p:nvSpPr>
        <p:spPr>
          <a:xfrm rot="16200000">
            <a:off x="2992814" y="746544"/>
            <a:ext cx="766378" cy="1953947"/>
          </a:xfrm>
          <a:prstGeom prst="wedgeRectCallout">
            <a:avLst>
              <a:gd name="adj1" fmla="val 15163"/>
              <a:gd name="adj2" fmla="val -59628"/>
            </a:avLst>
          </a:prstGeom>
          <a:noFill/>
          <a:ln w="3175">
            <a:solidFill>
              <a:srgbClr val="A0C87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latin typeface="BNPP Sans" pitchFamily="50" charset="0"/>
            </a:endParaRPr>
          </a:p>
        </p:txBody>
      </p:sp>
      <p:sp>
        <p:nvSpPr>
          <p:cNvPr id="54" name="Rectangle 53"/>
          <p:cNvSpPr/>
          <p:nvPr/>
        </p:nvSpPr>
        <p:spPr>
          <a:xfrm>
            <a:off x="5181958" y="1540803"/>
            <a:ext cx="3671416" cy="2213377"/>
          </a:xfrm>
          <a:prstGeom prst="wedgeRectCallout">
            <a:avLst>
              <a:gd name="adj1" fmla="val -58247"/>
              <a:gd name="adj2" fmla="val 21505"/>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83" name="Rectangle 82"/>
          <p:cNvSpPr/>
          <p:nvPr/>
        </p:nvSpPr>
        <p:spPr>
          <a:xfrm>
            <a:off x="6943805" y="1118911"/>
            <a:ext cx="2088232" cy="520505"/>
          </a:xfrm>
          <a:prstGeom prst="wedgeRectCallout">
            <a:avLst>
              <a:gd name="adj1" fmla="val 8451"/>
              <a:gd name="adj2" fmla="val 83140"/>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5" name="Titre 4"/>
          <p:cNvSpPr>
            <a:spLocks noGrp="1"/>
          </p:cNvSpPr>
          <p:nvPr>
            <p:ph type="title"/>
          </p:nvPr>
        </p:nvSpPr>
        <p:spPr>
          <a:xfrm>
            <a:off x="617238" y="204415"/>
            <a:ext cx="8117187" cy="7456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fr-FR" sz="2800" kern="1200" dirty="0">
                <a:solidFill>
                  <a:schemeClr val="tx2"/>
                </a:solidFill>
              </a:rPr>
              <a:t>Des clients </a:t>
            </a:r>
            <a:r>
              <a:rPr lang="fr-FR" sz="2800" b="1" kern="1200" dirty="0">
                <a:solidFill>
                  <a:schemeClr val="tx2"/>
                </a:solidFill>
              </a:rPr>
              <a:t>Particuliers, Professionnels &amp; Entrepreneurs </a:t>
            </a:r>
            <a:r>
              <a:rPr lang="fr-FR" sz="2800" kern="1200" dirty="0">
                <a:solidFill>
                  <a:schemeClr val="tx2"/>
                </a:solidFill>
              </a:rPr>
              <a:t/>
            </a:r>
            <a:br>
              <a:rPr lang="fr-FR" sz="2800" kern="1200" dirty="0">
                <a:solidFill>
                  <a:schemeClr val="tx2"/>
                </a:solidFill>
              </a:rPr>
            </a:br>
            <a:r>
              <a:rPr lang="fr-FR" sz="2800" kern="1200" dirty="0">
                <a:solidFill>
                  <a:schemeClr val="tx2"/>
                </a:solidFill>
              </a:rPr>
              <a:t>qui nous recommandent</a:t>
            </a:r>
          </a:p>
        </p:txBody>
      </p:sp>
      <p:sp>
        <p:nvSpPr>
          <p:cNvPr id="55" name="Rectangle 54"/>
          <p:cNvSpPr/>
          <p:nvPr/>
        </p:nvSpPr>
        <p:spPr>
          <a:xfrm>
            <a:off x="178019" y="1865965"/>
            <a:ext cx="1844773" cy="365463"/>
          </a:xfrm>
          <a:prstGeom prst="wedgeRectCallout">
            <a:avLst>
              <a:gd name="adj1" fmla="val 65898"/>
              <a:gd name="adj2" fmla="val -42530"/>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61" name="Rectangle 60"/>
          <p:cNvSpPr/>
          <p:nvPr/>
        </p:nvSpPr>
        <p:spPr>
          <a:xfrm>
            <a:off x="178019" y="1859517"/>
            <a:ext cx="1844773" cy="371957"/>
          </a:xfrm>
          <a:prstGeom prst="rect">
            <a:avLst/>
          </a:prstGeom>
        </p:spPr>
        <p:txBody>
          <a:bodyPr wrap="square">
            <a:spAutoFit/>
          </a:bodyPr>
          <a:lstStyle/>
          <a:p>
            <a:pPr fontAlgn="auto">
              <a:spcBef>
                <a:spcPts val="0"/>
              </a:spcBef>
              <a:spcAft>
                <a:spcPts val="0"/>
              </a:spcAft>
            </a:pPr>
            <a:r>
              <a:rPr lang="fr-FR" altLang="fr-FR" sz="1800" dirty="0" smtClean="0">
                <a:solidFill>
                  <a:srgbClr val="FFFFFF"/>
                </a:solidFill>
                <a:latin typeface="BNPP Sans Condensed" pitchFamily="50" charset="0"/>
              </a:rPr>
              <a:t> 375 000 clients</a:t>
            </a:r>
            <a:endParaRPr lang="fr-FR" altLang="fr-FR" sz="1800" dirty="0">
              <a:solidFill>
                <a:srgbClr val="FFFFFF"/>
              </a:solidFill>
              <a:latin typeface="BNPP Sans Condensed" pitchFamily="50" charset="0"/>
            </a:endParaRPr>
          </a:p>
        </p:txBody>
      </p:sp>
      <p:sp>
        <p:nvSpPr>
          <p:cNvPr id="62" name="Rectangle 61"/>
          <p:cNvSpPr/>
          <p:nvPr/>
        </p:nvSpPr>
        <p:spPr>
          <a:xfrm>
            <a:off x="178019" y="1468700"/>
            <a:ext cx="1844773" cy="402954"/>
          </a:xfrm>
          <a:prstGeom prst="rect">
            <a:avLst/>
          </a:prstGeom>
          <a:solidFill>
            <a:srgbClr val="F0F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63" name="Rectangle 62"/>
          <p:cNvSpPr/>
          <p:nvPr/>
        </p:nvSpPr>
        <p:spPr>
          <a:xfrm>
            <a:off x="178019" y="1465856"/>
            <a:ext cx="1844773" cy="402954"/>
          </a:xfrm>
          <a:prstGeom prst="rect">
            <a:avLst/>
          </a:prstGeom>
        </p:spPr>
        <p:txBody>
          <a:bodyPr wrap="square">
            <a:spAutoFit/>
          </a:bodyPr>
          <a:lstStyle/>
          <a:p>
            <a:pPr fontAlgn="auto">
              <a:spcBef>
                <a:spcPts val="0"/>
              </a:spcBef>
              <a:spcAft>
                <a:spcPts val="0"/>
              </a:spcAft>
            </a:pPr>
            <a:r>
              <a:rPr lang="fr-FR" altLang="fr-FR" sz="2000" b="1" dirty="0" smtClean="0">
                <a:solidFill>
                  <a:srgbClr val="000000"/>
                </a:solidFill>
                <a:latin typeface="BNPP Sans Condensed" pitchFamily="50" charset="0"/>
              </a:rPr>
              <a:t>Particuliers</a:t>
            </a:r>
            <a:endParaRPr lang="fr-FR" altLang="fr-FR" sz="2000" b="1" dirty="0">
              <a:solidFill>
                <a:srgbClr val="000000"/>
              </a:solidFill>
              <a:latin typeface="BNPP Sans Condensed" pitchFamily="50" charset="0"/>
            </a:endParaRPr>
          </a:p>
        </p:txBody>
      </p:sp>
      <p:sp>
        <p:nvSpPr>
          <p:cNvPr id="64" name="Rectangle 63"/>
          <p:cNvSpPr/>
          <p:nvPr/>
        </p:nvSpPr>
        <p:spPr>
          <a:xfrm>
            <a:off x="150586" y="2808491"/>
            <a:ext cx="1872208" cy="404141"/>
          </a:xfrm>
          <a:prstGeom prst="wedgeRectCallout">
            <a:avLst>
              <a:gd name="adj1" fmla="val 57839"/>
              <a:gd name="adj2" fmla="val 11945"/>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65" name="Rectangle 64"/>
          <p:cNvSpPr/>
          <p:nvPr/>
        </p:nvSpPr>
        <p:spPr>
          <a:xfrm>
            <a:off x="150585" y="2843300"/>
            <a:ext cx="1970143" cy="369332"/>
          </a:xfrm>
          <a:prstGeom prst="rect">
            <a:avLst/>
          </a:prstGeom>
        </p:spPr>
        <p:txBody>
          <a:bodyPr wrap="square">
            <a:spAutoFit/>
          </a:bodyPr>
          <a:lstStyle/>
          <a:p>
            <a:pPr fontAlgn="auto">
              <a:spcBef>
                <a:spcPts val="0"/>
              </a:spcBef>
              <a:spcAft>
                <a:spcPts val="0"/>
              </a:spcAft>
            </a:pPr>
            <a:r>
              <a:rPr lang="fr-FR" altLang="fr-FR" sz="1800" dirty="0" smtClean="0">
                <a:solidFill>
                  <a:srgbClr val="FFFFFF"/>
                </a:solidFill>
                <a:latin typeface="BNPP Sans Condensed" pitchFamily="50" charset="0"/>
              </a:rPr>
              <a:t>36 000 clients</a:t>
            </a:r>
          </a:p>
        </p:txBody>
      </p:sp>
      <p:sp>
        <p:nvSpPr>
          <p:cNvPr id="67" name="Rectangle 66"/>
          <p:cNvSpPr/>
          <p:nvPr/>
        </p:nvSpPr>
        <p:spPr>
          <a:xfrm>
            <a:off x="150586" y="2408380"/>
            <a:ext cx="1728192" cy="400110"/>
          </a:xfrm>
          <a:prstGeom prst="rect">
            <a:avLst/>
          </a:prstGeom>
        </p:spPr>
        <p:txBody>
          <a:bodyPr wrap="square">
            <a:spAutoFit/>
          </a:bodyPr>
          <a:lstStyle/>
          <a:p>
            <a:pPr fontAlgn="auto">
              <a:spcBef>
                <a:spcPts val="0"/>
              </a:spcBef>
              <a:spcAft>
                <a:spcPts val="0"/>
              </a:spcAft>
            </a:pPr>
            <a:r>
              <a:rPr lang="fr-FR" altLang="fr-FR" sz="2000" b="1" dirty="0" smtClean="0">
                <a:solidFill>
                  <a:srgbClr val="000000"/>
                </a:solidFill>
                <a:latin typeface="BNPP Sans Condensed" pitchFamily="50" charset="0"/>
              </a:rPr>
              <a:t>Professionnels</a:t>
            </a:r>
            <a:endParaRPr lang="fr-FR" altLang="fr-FR" sz="2000" b="1" dirty="0">
              <a:solidFill>
                <a:srgbClr val="000000"/>
              </a:solidFill>
              <a:latin typeface="BNPP Sans Condensed" pitchFamily="50" charset="0"/>
            </a:endParaRPr>
          </a:p>
        </p:txBody>
      </p:sp>
      <p:sp>
        <p:nvSpPr>
          <p:cNvPr id="68" name="Rectangle 67"/>
          <p:cNvSpPr/>
          <p:nvPr/>
        </p:nvSpPr>
        <p:spPr>
          <a:xfrm>
            <a:off x="176513" y="3810182"/>
            <a:ext cx="1846280" cy="362884"/>
          </a:xfrm>
          <a:prstGeom prst="wedgeRectCallout">
            <a:avLst>
              <a:gd name="adj1" fmla="val 58348"/>
              <a:gd name="adj2" fmla="val 11731"/>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69" name="Rectangle 68"/>
          <p:cNvSpPr/>
          <p:nvPr/>
        </p:nvSpPr>
        <p:spPr>
          <a:xfrm>
            <a:off x="176513" y="3803734"/>
            <a:ext cx="1728192" cy="369332"/>
          </a:xfrm>
          <a:prstGeom prst="rect">
            <a:avLst/>
          </a:prstGeom>
        </p:spPr>
        <p:txBody>
          <a:bodyPr wrap="square">
            <a:spAutoFit/>
          </a:bodyPr>
          <a:lstStyle/>
          <a:p>
            <a:pPr fontAlgn="auto">
              <a:spcBef>
                <a:spcPts val="0"/>
              </a:spcBef>
              <a:spcAft>
                <a:spcPts val="0"/>
              </a:spcAft>
            </a:pPr>
            <a:r>
              <a:rPr lang="fr-FR" altLang="fr-FR" sz="1800" dirty="0" smtClean="0">
                <a:solidFill>
                  <a:srgbClr val="FFFFFF"/>
                </a:solidFill>
                <a:latin typeface="BNPP Sans Condensed" pitchFamily="50" charset="0"/>
              </a:rPr>
              <a:t>5 000 clients</a:t>
            </a:r>
            <a:endParaRPr lang="fr-FR" altLang="fr-FR" sz="1800" dirty="0">
              <a:solidFill>
                <a:srgbClr val="FFFFFF"/>
              </a:solidFill>
              <a:latin typeface="BNPP Sans Condensed" pitchFamily="50" charset="0"/>
            </a:endParaRPr>
          </a:p>
        </p:txBody>
      </p:sp>
      <p:sp>
        <p:nvSpPr>
          <p:cNvPr id="70" name="Rectangle 69"/>
          <p:cNvSpPr/>
          <p:nvPr/>
        </p:nvSpPr>
        <p:spPr>
          <a:xfrm>
            <a:off x="176512" y="3410072"/>
            <a:ext cx="1846281" cy="400110"/>
          </a:xfrm>
          <a:prstGeom prst="rect">
            <a:avLst/>
          </a:prstGeom>
          <a:solidFill>
            <a:srgbClr val="F0F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a:solidFill>
                <a:srgbClr val="FFFFFF"/>
              </a:solidFill>
            </a:endParaRPr>
          </a:p>
        </p:txBody>
      </p:sp>
      <p:sp>
        <p:nvSpPr>
          <p:cNvPr id="71" name="Rectangle 70"/>
          <p:cNvSpPr/>
          <p:nvPr/>
        </p:nvSpPr>
        <p:spPr>
          <a:xfrm>
            <a:off x="150586" y="3410072"/>
            <a:ext cx="1728192" cy="400110"/>
          </a:xfrm>
          <a:prstGeom prst="rect">
            <a:avLst/>
          </a:prstGeom>
        </p:spPr>
        <p:txBody>
          <a:bodyPr wrap="square">
            <a:spAutoFit/>
          </a:bodyPr>
          <a:lstStyle/>
          <a:p>
            <a:pPr fontAlgn="auto">
              <a:spcBef>
                <a:spcPts val="0"/>
              </a:spcBef>
              <a:spcAft>
                <a:spcPts val="0"/>
              </a:spcAft>
            </a:pPr>
            <a:r>
              <a:rPr lang="fr-FR" altLang="fr-FR" sz="2000" b="1" dirty="0" smtClean="0">
                <a:solidFill>
                  <a:srgbClr val="000000"/>
                </a:solidFill>
                <a:latin typeface="BNPP Sans Condensed" pitchFamily="50" charset="0"/>
              </a:rPr>
              <a:t>Associations</a:t>
            </a:r>
            <a:endParaRPr lang="fr-FR" altLang="fr-FR" sz="2000" b="1" dirty="0">
              <a:solidFill>
                <a:srgbClr val="000000"/>
              </a:solidFill>
              <a:latin typeface="BNPP Sans Condensed" pitchFamily="50" charset="0"/>
            </a:endParaRPr>
          </a:p>
        </p:txBody>
      </p:sp>
      <p:sp>
        <p:nvSpPr>
          <p:cNvPr id="72" name="Rectangle 71"/>
          <p:cNvSpPr/>
          <p:nvPr/>
        </p:nvSpPr>
        <p:spPr>
          <a:xfrm>
            <a:off x="176512" y="4788017"/>
            <a:ext cx="1846281" cy="362884"/>
          </a:xfrm>
          <a:prstGeom prst="wedgeRectCallout">
            <a:avLst>
              <a:gd name="adj1" fmla="val 61555"/>
              <a:gd name="adj2" fmla="val -39175"/>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73" name="Rectangle 72"/>
          <p:cNvSpPr/>
          <p:nvPr/>
        </p:nvSpPr>
        <p:spPr>
          <a:xfrm>
            <a:off x="176513" y="4781569"/>
            <a:ext cx="1728192" cy="369332"/>
          </a:xfrm>
          <a:prstGeom prst="rect">
            <a:avLst/>
          </a:prstGeom>
        </p:spPr>
        <p:txBody>
          <a:bodyPr wrap="square">
            <a:spAutoFit/>
          </a:bodyPr>
          <a:lstStyle/>
          <a:p>
            <a:pPr fontAlgn="auto">
              <a:spcBef>
                <a:spcPts val="0"/>
              </a:spcBef>
              <a:spcAft>
                <a:spcPts val="0"/>
              </a:spcAft>
            </a:pPr>
            <a:r>
              <a:rPr lang="fr-FR" altLang="fr-FR" sz="1800" dirty="0" smtClean="0">
                <a:solidFill>
                  <a:srgbClr val="FFFFFF"/>
                </a:solidFill>
                <a:latin typeface="BNPP Sans Condensed" pitchFamily="50" charset="0"/>
              </a:rPr>
              <a:t>5 000 clients</a:t>
            </a:r>
            <a:endParaRPr lang="fr-FR" altLang="fr-FR" sz="1800" dirty="0">
              <a:solidFill>
                <a:srgbClr val="FFFFFF"/>
              </a:solidFill>
              <a:latin typeface="BNPP Sans Condensed" pitchFamily="50" charset="0"/>
            </a:endParaRPr>
          </a:p>
        </p:txBody>
      </p:sp>
      <p:sp>
        <p:nvSpPr>
          <p:cNvPr id="74" name="Rectangle 73"/>
          <p:cNvSpPr/>
          <p:nvPr/>
        </p:nvSpPr>
        <p:spPr>
          <a:xfrm>
            <a:off x="176513" y="4387907"/>
            <a:ext cx="1846280" cy="400110"/>
          </a:xfrm>
          <a:prstGeom prst="rect">
            <a:avLst/>
          </a:prstGeom>
          <a:solidFill>
            <a:srgbClr val="F0F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a:solidFill>
                <a:srgbClr val="FFFFFF"/>
              </a:solidFill>
            </a:endParaRPr>
          </a:p>
        </p:txBody>
      </p:sp>
      <p:sp>
        <p:nvSpPr>
          <p:cNvPr id="75" name="Rectangle 74"/>
          <p:cNvSpPr/>
          <p:nvPr/>
        </p:nvSpPr>
        <p:spPr>
          <a:xfrm>
            <a:off x="150586" y="4387907"/>
            <a:ext cx="1728192" cy="400110"/>
          </a:xfrm>
          <a:prstGeom prst="rect">
            <a:avLst/>
          </a:prstGeom>
        </p:spPr>
        <p:txBody>
          <a:bodyPr wrap="square">
            <a:spAutoFit/>
          </a:bodyPr>
          <a:lstStyle/>
          <a:p>
            <a:pPr fontAlgn="auto">
              <a:spcBef>
                <a:spcPts val="0"/>
              </a:spcBef>
              <a:spcAft>
                <a:spcPts val="0"/>
              </a:spcAft>
            </a:pPr>
            <a:r>
              <a:rPr lang="fr-FR" altLang="fr-FR" sz="2000" b="1" dirty="0" smtClean="0">
                <a:solidFill>
                  <a:srgbClr val="000000"/>
                </a:solidFill>
                <a:latin typeface="BNPP Sans Condensed" pitchFamily="50" charset="0"/>
              </a:rPr>
              <a:t>Entrepreneurs</a:t>
            </a:r>
            <a:endParaRPr lang="fr-FR" altLang="fr-FR" sz="2000" b="1" dirty="0">
              <a:solidFill>
                <a:srgbClr val="000000"/>
              </a:solidFill>
              <a:latin typeface="BNPP Sans Condensed" pitchFamily="50" charset="0"/>
            </a:endParaRPr>
          </a:p>
        </p:txBody>
      </p:sp>
      <p:sp>
        <p:nvSpPr>
          <p:cNvPr id="76" name="Rectangle 75"/>
          <p:cNvSpPr/>
          <p:nvPr/>
        </p:nvSpPr>
        <p:spPr>
          <a:xfrm>
            <a:off x="178019" y="5705480"/>
            <a:ext cx="1844773" cy="362884"/>
          </a:xfrm>
          <a:prstGeom prst="wedgeRectCallout">
            <a:avLst>
              <a:gd name="adj1" fmla="val 62224"/>
              <a:gd name="adj2" fmla="val -59935"/>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77" name="Rectangle 76"/>
          <p:cNvSpPr/>
          <p:nvPr/>
        </p:nvSpPr>
        <p:spPr>
          <a:xfrm>
            <a:off x="189510" y="5699032"/>
            <a:ext cx="1728192" cy="369332"/>
          </a:xfrm>
          <a:prstGeom prst="rect">
            <a:avLst/>
          </a:prstGeom>
        </p:spPr>
        <p:txBody>
          <a:bodyPr wrap="square">
            <a:spAutoFit/>
          </a:bodyPr>
          <a:lstStyle/>
          <a:p>
            <a:pPr fontAlgn="auto">
              <a:spcBef>
                <a:spcPts val="0"/>
              </a:spcBef>
              <a:spcAft>
                <a:spcPts val="0"/>
              </a:spcAft>
            </a:pPr>
            <a:r>
              <a:rPr lang="fr-FR" altLang="fr-FR" sz="1800" dirty="0" smtClean="0">
                <a:solidFill>
                  <a:srgbClr val="FFFFFF"/>
                </a:solidFill>
                <a:latin typeface="BNPP Sans Condensed" pitchFamily="50" charset="0"/>
              </a:rPr>
              <a:t>8 200 foyers</a:t>
            </a:r>
            <a:endParaRPr lang="fr-FR" altLang="fr-FR" sz="1800" dirty="0">
              <a:solidFill>
                <a:srgbClr val="FFFFFF"/>
              </a:solidFill>
              <a:latin typeface="BNPP Sans Condensed" pitchFamily="50" charset="0"/>
            </a:endParaRPr>
          </a:p>
        </p:txBody>
      </p:sp>
      <p:sp>
        <p:nvSpPr>
          <p:cNvPr id="78" name="Rectangle 77"/>
          <p:cNvSpPr/>
          <p:nvPr/>
        </p:nvSpPr>
        <p:spPr>
          <a:xfrm>
            <a:off x="176512" y="5316011"/>
            <a:ext cx="1846280" cy="400110"/>
          </a:xfrm>
          <a:prstGeom prst="rect">
            <a:avLst/>
          </a:prstGeom>
          <a:solidFill>
            <a:srgbClr val="F0F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a:solidFill>
                <a:srgbClr val="FFFFFF"/>
              </a:solidFill>
            </a:endParaRPr>
          </a:p>
        </p:txBody>
      </p:sp>
      <p:sp>
        <p:nvSpPr>
          <p:cNvPr id="79" name="Rectangle 78"/>
          <p:cNvSpPr/>
          <p:nvPr/>
        </p:nvSpPr>
        <p:spPr>
          <a:xfrm>
            <a:off x="163583" y="5305370"/>
            <a:ext cx="1728192" cy="400110"/>
          </a:xfrm>
          <a:prstGeom prst="rect">
            <a:avLst/>
          </a:prstGeom>
        </p:spPr>
        <p:txBody>
          <a:bodyPr wrap="square">
            <a:spAutoFit/>
          </a:bodyPr>
          <a:lstStyle/>
          <a:p>
            <a:pPr fontAlgn="auto">
              <a:spcBef>
                <a:spcPts val="0"/>
              </a:spcBef>
              <a:spcAft>
                <a:spcPts val="0"/>
              </a:spcAft>
            </a:pPr>
            <a:r>
              <a:rPr lang="fr-FR" altLang="fr-FR" sz="2000" b="1" dirty="0" smtClean="0">
                <a:solidFill>
                  <a:srgbClr val="000000"/>
                </a:solidFill>
                <a:latin typeface="BNPP Sans Condensed" pitchFamily="50" charset="0"/>
              </a:rPr>
              <a:t>Banque Privée</a:t>
            </a:r>
            <a:endParaRPr lang="fr-FR" altLang="fr-FR" sz="2000" b="1" dirty="0">
              <a:solidFill>
                <a:srgbClr val="000000"/>
              </a:solidFill>
              <a:latin typeface="BNPP Sans Condensed" pitchFamily="50" charset="0"/>
            </a:endParaRPr>
          </a:p>
        </p:txBody>
      </p:sp>
      <p:sp>
        <p:nvSpPr>
          <p:cNvPr id="82" name="Rectangle 81"/>
          <p:cNvSpPr/>
          <p:nvPr/>
        </p:nvSpPr>
        <p:spPr>
          <a:xfrm>
            <a:off x="6928039" y="1101934"/>
            <a:ext cx="2592288" cy="646331"/>
          </a:xfrm>
          <a:prstGeom prst="rect">
            <a:avLst/>
          </a:prstGeom>
        </p:spPr>
        <p:txBody>
          <a:bodyPr wrap="square">
            <a:spAutoFit/>
          </a:bodyPr>
          <a:lstStyle/>
          <a:p>
            <a:pPr algn="ctr" fontAlgn="auto">
              <a:spcBef>
                <a:spcPts val="0"/>
              </a:spcBef>
              <a:spcAft>
                <a:spcPts val="0"/>
              </a:spcAft>
            </a:pPr>
            <a:r>
              <a:rPr lang="fr-FR" altLang="fr-FR" sz="3600" b="1" dirty="0" smtClean="0">
                <a:solidFill>
                  <a:srgbClr val="FFFFFF"/>
                </a:solidFill>
                <a:latin typeface="BNPP Sans Condensed" pitchFamily="50" charset="0"/>
              </a:rPr>
              <a:t>PROJETS</a:t>
            </a:r>
            <a:endParaRPr lang="fr-FR" altLang="fr-FR" sz="3600" b="1" dirty="0">
              <a:solidFill>
                <a:srgbClr val="FFFFFF"/>
              </a:solidFill>
              <a:latin typeface="BNPP Sans Condensed" pitchFamily="50" charset="0"/>
            </a:endParaRPr>
          </a:p>
        </p:txBody>
      </p:sp>
      <p:sp>
        <p:nvSpPr>
          <p:cNvPr id="89" name="Rectangle 88"/>
          <p:cNvSpPr/>
          <p:nvPr/>
        </p:nvSpPr>
        <p:spPr>
          <a:xfrm>
            <a:off x="5177789" y="1407960"/>
            <a:ext cx="3725863" cy="3200876"/>
          </a:xfrm>
          <a:prstGeom prst="rect">
            <a:avLst/>
          </a:prstGeom>
        </p:spPr>
        <p:txBody>
          <a:bodyPr wrap="square">
            <a:spAutoFit/>
          </a:bodyPr>
          <a:lstStyle/>
          <a:p>
            <a:pPr fontAlgn="auto">
              <a:spcBef>
                <a:spcPts val="0"/>
              </a:spcBef>
              <a:spcAft>
                <a:spcPts val="0"/>
              </a:spcAft>
            </a:pPr>
            <a:r>
              <a:rPr lang="fr-FR" altLang="fr-FR" sz="2000" b="1" dirty="0" smtClean="0">
                <a:solidFill>
                  <a:srgbClr val="000000"/>
                </a:solidFill>
                <a:latin typeface="BNPP Sans Condensed" pitchFamily="50" charset="0"/>
              </a:rPr>
              <a:t> </a:t>
            </a:r>
          </a:p>
          <a:p>
            <a:pPr marL="342900" indent="-342900" fontAlgn="auto">
              <a:spcBef>
                <a:spcPts val="0"/>
              </a:spcBef>
              <a:spcAft>
                <a:spcPts val="0"/>
              </a:spcAft>
              <a:buFont typeface="Arial" panose="020B0604020202020204" pitchFamily="34" charset="0"/>
              <a:buChar char="•"/>
            </a:pPr>
            <a:r>
              <a:rPr lang="fr-FR" altLang="fr-FR" sz="2000" b="1" dirty="0" smtClean="0">
                <a:solidFill>
                  <a:srgbClr val="000000"/>
                </a:solidFill>
                <a:latin typeface="BNPP Sans Condensed" pitchFamily="50" charset="0"/>
              </a:rPr>
              <a:t>4,6 Mds€ de Crédit immobilier (encours)</a:t>
            </a:r>
          </a:p>
          <a:p>
            <a:pPr fontAlgn="auto">
              <a:spcBef>
                <a:spcPts val="0"/>
              </a:spcBef>
              <a:spcAft>
                <a:spcPts val="0"/>
              </a:spcAft>
            </a:pPr>
            <a:r>
              <a:rPr lang="fr-FR" altLang="fr-FR" sz="1600" dirty="0" smtClean="0">
                <a:solidFill>
                  <a:schemeClr val="tx2"/>
                </a:solidFill>
                <a:latin typeface="BNPP Sans Condensed" pitchFamily="50" charset="0"/>
              </a:rPr>
              <a:t>686 </a:t>
            </a:r>
            <a:r>
              <a:rPr lang="fr-FR" altLang="fr-FR" sz="1600" dirty="0" smtClean="0">
                <a:solidFill>
                  <a:srgbClr val="000000"/>
                </a:solidFill>
                <a:latin typeface="BNPP Sans Condensed" pitchFamily="50" charset="0"/>
              </a:rPr>
              <a:t>M€ de crédit immobilier mis en place depuis </a:t>
            </a:r>
            <a:br>
              <a:rPr lang="fr-FR" altLang="fr-FR" sz="1600" dirty="0" smtClean="0">
                <a:solidFill>
                  <a:srgbClr val="000000"/>
                </a:solidFill>
                <a:latin typeface="BNPP Sans Condensed" pitchFamily="50" charset="0"/>
              </a:rPr>
            </a:br>
            <a:r>
              <a:rPr lang="fr-FR" altLang="fr-FR" sz="1600" dirty="0" smtClean="0">
                <a:solidFill>
                  <a:srgbClr val="000000"/>
                </a:solidFill>
                <a:latin typeface="BNPP Sans Condensed" pitchFamily="50" charset="0"/>
              </a:rPr>
              <a:t>le 1</a:t>
            </a:r>
            <a:r>
              <a:rPr lang="fr-FR" altLang="fr-FR" sz="1600" baseline="30000" dirty="0" smtClean="0">
                <a:solidFill>
                  <a:srgbClr val="000000"/>
                </a:solidFill>
                <a:latin typeface="BNPP Sans Condensed" pitchFamily="50" charset="0"/>
              </a:rPr>
              <a:t>er</a:t>
            </a:r>
            <a:r>
              <a:rPr lang="fr-FR" altLang="fr-FR" sz="1600" dirty="0" smtClean="0">
                <a:solidFill>
                  <a:srgbClr val="000000"/>
                </a:solidFill>
                <a:latin typeface="BNPP Sans Condensed" pitchFamily="50" charset="0"/>
              </a:rPr>
              <a:t> janvier 2019</a:t>
            </a:r>
          </a:p>
          <a:p>
            <a:pPr fontAlgn="auto">
              <a:spcBef>
                <a:spcPts val="0"/>
              </a:spcBef>
              <a:spcAft>
                <a:spcPts val="0"/>
              </a:spcAft>
            </a:pPr>
            <a:endParaRPr lang="fr-FR" altLang="fr-FR" sz="800" dirty="0">
              <a:solidFill>
                <a:srgbClr val="000000"/>
              </a:solidFill>
              <a:latin typeface="BNPP Sans Condensed" pitchFamily="50" charset="0"/>
            </a:endParaRPr>
          </a:p>
          <a:p>
            <a:pPr marL="342900" indent="-342900" fontAlgn="auto">
              <a:spcBef>
                <a:spcPts val="0"/>
              </a:spcBef>
              <a:spcAft>
                <a:spcPts val="0"/>
              </a:spcAft>
              <a:buFont typeface="Arial" panose="020B0604020202020204" pitchFamily="34" charset="0"/>
              <a:buChar char="•"/>
            </a:pPr>
            <a:r>
              <a:rPr lang="fr-FR" altLang="fr-FR" sz="2000" b="1" dirty="0" smtClean="0">
                <a:solidFill>
                  <a:srgbClr val="000000"/>
                </a:solidFill>
                <a:latin typeface="BNPP Sans Condensed" pitchFamily="50" charset="0"/>
              </a:rPr>
              <a:t>537 M€ de Crédit à la  consommation (encours)</a:t>
            </a:r>
            <a:endParaRPr lang="fr-FR" altLang="fr-FR" sz="2000" b="1" dirty="0">
              <a:solidFill>
                <a:srgbClr val="000000"/>
              </a:solidFill>
              <a:latin typeface="BNPP Sans Condensed" pitchFamily="50" charset="0"/>
            </a:endParaRPr>
          </a:p>
          <a:p>
            <a:pPr fontAlgn="auto">
              <a:spcBef>
                <a:spcPts val="0"/>
              </a:spcBef>
              <a:spcAft>
                <a:spcPts val="0"/>
              </a:spcAft>
            </a:pPr>
            <a:r>
              <a:rPr lang="fr-FR" altLang="fr-FR" sz="1600" dirty="0" smtClean="0">
                <a:solidFill>
                  <a:srgbClr val="000000"/>
                </a:solidFill>
                <a:latin typeface="BNPP Sans Condensed" pitchFamily="50" charset="0"/>
              </a:rPr>
              <a:t>153 M</a:t>
            </a:r>
            <a:r>
              <a:rPr lang="fr-FR" altLang="fr-FR" sz="1600" dirty="0">
                <a:solidFill>
                  <a:srgbClr val="000000"/>
                </a:solidFill>
                <a:latin typeface="BNPP Sans Condensed" pitchFamily="50" charset="0"/>
              </a:rPr>
              <a:t>€ de </a:t>
            </a:r>
            <a:r>
              <a:rPr lang="fr-FR" altLang="fr-FR" sz="1600" dirty="0" smtClean="0">
                <a:solidFill>
                  <a:srgbClr val="000000"/>
                </a:solidFill>
                <a:latin typeface="BNPP Sans Condensed" pitchFamily="50" charset="0"/>
              </a:rPr>
              <a:t>crédit à la consommation mis en place depuis</a:t>
            </a:r>
          </a:p>
          <a:p>
            <a:pPr fontAlgn="auto">
              <a:spcBef>
                <a:spcPts val="0"/>
              </a:spcBef>
              <a:spcAft>
                <a:spcPts val="0"/>
              </a:spcAft>
            </a:pPr>
            <a:r>
              <a:rPr lang="fr-FR" altLang="fr-FR" sz="1600" dirty="0" smtClean="0">
                <a:solidFill>
                  <a:srgbClr val="000000"/>
                </a:solidFill>
                <a:latin typeface="BNPP Sans Condensed" pitchFamily="50" charset="0"/>
              </a:rPr>
              <a:t> le 1</a:t>
            </a:r>
            <a:r>
              <a:rPr lang="fr-FR" altLang="fr-FR" sz="1600" baseline="30000" dirty="0" smtClean="0">
                <a:solidFill>
                  <a:srgbClr val="000000"/>
                </a:solidFill>
                <a:latin typeface="BNPP Sans Condensed" pitchFamily="50" charset="0"/>
              </a:rPr>
              <a:t>er</a:t>
            </a:r>
            <a:r>
              <a:rPr lang="fr-FR" altLang="fr-FR" sz="1600" dirty="0" smtClean="0">
                <a:solidFill>
                  <a:srgbClr val="000000"/>
                </a:solidFill>
                <a:latin typeface="BNPP Sans Condensed" pitchFamily="50" charset="0"/>
              </a:rPr>
              <a:t> </a:t>
            </a:r>
            <a:r>
              <a:rPr lang="fr-FR" altLang="fr-FR" sz="1600" dirty="0">
                <a:solidFill>
                  <a:srgbClr val="000000"/>
                </a:solidFill>
                <a:latin typeface="BNPP Sans Condensed" pitchFamily="50" charset="0"/>
              </a:rPr>
              <a:t>janvier </a:t>
            </a:r>
            <a:r>
              <a:rPr lang="fr-FR" altLang="fr-FR" sz="1600" dirty="0" smtClean="0">
                <a:solidFill>
                  <a:srgbClr val="000000"/>
                </a:solidFill>
                <a:latin typeface="BNPP Sans Condensed" pitchFamily="50" charset="0"/>
              </a:rPr>
              <a:t>2019</a:t>
            </a:r>
          </a:p>
          <a:p>
            <a:pPr fontAlgn="auto">
              <a:spcBef>
                <a:spcPts val="0"/>
              </a:spcBef>
              <a:spcAft>
                <a:spcPts val="0"/>
              </a:spcAft>
            </a:pPr>
            <a:endParaRPr lang="fr-FR" altLang="fr-FR" dirty="0" smtClean="0">
              <a:solidFill>
                <a:srgbClr val="000000"/>
              </a:solidFill>
              <a:latin typeface="BNPP Sans Condensed" pitchFamily="50" charset="0"/>
            </a:endParaRPr>
          </a:p>
          <a:p>
            <a:pPr fontAlgn="auto">
              <a:spcBef>
                <a:spcPts val="0"/>
              </a:spcBef>
              <a:spcAft>
                <a:spcPts val="0"/>
              </a:spcAft>
            </a:pPr>
            <a:endParaRPr lang="fr-FR" altLang="fr-FR" sz="1600" dirty="0">
              <a:solidFill>
                <a:srgbClr val="000000"/>
              </a:solidFill>
              <a:latin typeface="BNPP Sans Condensed" pitchFamily="50" charset="0"/>
            </a:endParaRPr>
          </a:p>
          <a:p>
            <a:pPr fontAlgn="auto">
              <a:spcBef>
                <a:spcPts val="0"/>
              </a:spcBef>
              <a:spcAft>
                <a:spcPts val="0"/>
              </a:spcAft>
            </a:pPr>
            <a:endParaRPr lang="fr-FR" altLang="fr-FR" sz="1600" dirty="0">
              <a:solidFill>
                <a:srgbClr val="000000"/>
              </a:solidFill>
              <a:latin typeface="BNPP Sans Condensed" pitchFamily="50" charset="0"/>
            </a:endParaRPr>
          </a:p>
        </p:txBody>
      </p:sp>
      <p:sp>
        <p:nvSpPr>
          <p:cNvPr id="90" name="Rectangle 89"/>
          <p:cNvSpPr/>
          <p:nvPr/>
        </p:nvSpPr>
        <p:spPr>
          <a:xfrm>
            <a:off x="5073055" y="4429158"/>
            <a:ext cx="3671416" cy="1562262"/>
          </a:xfrm>
          <a:prstGeom prst="wedgeRectCallout">
            <a:avLst>
              <a:gd name="adj1" fmla="val -58247"/>
              <a:gd name="adj2" fmla="val 21505"/>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91" name="Rectangle 90"/>
          <p:cNvSpPr/>
          <p:nvPr/>
        </p:nvSpPr>
        <p:spPr>
          <a:xfrm>
            <a:off x="6945264" y="4033270"/>
            <a:ext cx="2088232" cy="520505"/>
          </a:xfrm>
          <a:prstGeom prst="wedgeRectCallout">
            <a:avLst>
              <a:gd name="adj1" fmla="val 8451"/>
              <a:gd name="adj2" fmla="val 83140"/>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92" name="Rectangle 91"/>
          <p:cNvSpPr/>
          <p:nvPr/>
        </p:nvSpPr>
        <p:spPr>
          <a:xfrm>
            <a:off x="6945264" y="4016293"/>
            <a:ext cx="2592288" cy="646331"/>
          </a:xfrm>
          <a:prstGeom prst="rect">
            <a:avLst/>
          </a:prstGeom>
        </p:spPr>
        <p:txBody>
          <a:bodyPr wrap="square">
            <a:spAutoFit/>
          </a:bodyPr>
          <a:lstStyle/>
          <a:p>
            <a:pPr algn="ctr" fontAlgn="auto">
              <a:spcBef>
                <a:spcPts val="0"/>
              </a:spcBef>
              <a:spcAft>
                <a:spcPts val="0"/>
              </a:spcAft>
            </a:pPr>
            <a:r>
              <a:rPr lang="fr-FR" altLang="fr-FR" sz="3600" b="1" dirty="0" smtClean="0">
                <a:solidFill>
                  <a:srgbClr val="FFFFFF"/>
                </a:solidFill>
                <a:latin typeface="BNPP Sans Condensed" pitchFamily="50" charset="0"/>
              </a:rPr>
              <a:t>EPARGNE</a:t>
            </a:r>
            <a:endParaRPr lang="fr-FR" altLang="fr-FR" sz="3600" b="1" dirty="0">
              <a:solidFill>
                <a:srgbClr val="FFFFFF"/>
              </a:solidFill>
              <a:latin typeface="BNPP Sans Condensed" pitchFamily="50" charset="0"/>
            </a:endParaRPr>
          </a:p>
        </p:txBody>
      </p:sp>
      <p:sp>
        <p:nvSpPr>
          <p:cNvPr id="93" name="Rectangle 92"/>
          <p:cNvSpPr/>
          <p:nvPr/>
        </p:nvSpPr>
        <p:spPr>
          <a:xfrm>
            <a:off x="5102094" y="4561780"/>
            <a:ext cx="3384375" cy="2092881"/>
          </a:xfrm>
          <a:prstGeom prst="rect">
            <a:avLst/>
          </a:prstGeom>
        </p:spPr>
        <p:txBody>
          <a:bodyPr wrap="square">
            <a:spAutoFit/>
          </a:bodyPr>
          <a:lstStyle/>
          <a:p>
            <a:pPr marL="342900" indent="-342900" fontAlgn="auto">
              <a:spcBef>
                <a:spcPts val="0"/>
              </a:spcBef>
              <a:spcAft>
                <a:spcPts val="0"/>
              </a:spcAft>
              <a:buFont typeface="Arial" panose="020B0604020202020204" pitchFamily="34" charset="0"/>
              <a:buChar char="•"/>
            </a:pPr>
            <a:r>
              <a:rPr lang="fr-FR" altLang="fr-FR" sz="2000" b="1" dirty="0" smtClean="0">
                <a:solidFill>
                  <a:srgbClr val="000000"/>
                </a:solidFill>
                <a:latin typeface="BNPP Sans Condensed" pitchFamily="50" charset="0"/>
              </a:rPr>
              <a:t>Dépôts</a:t>
            </a:r>
          </a:p>
          <a:p>
            <a:pPr fontAlgn="auto">
              <a:spcBef>
                <a:spcPts val="0"/>
              </a:spcBef>
              <a:spcAft>
                <a:spcPts val="0"/>
              </a:spcAft>
            </a:pPr>
            <a:r>
              <a:rPr lang="fr-FR" altLang="fr-FR" sz="1600" b="1" dirty="0" smtClean="0">
                <a:solidFill>
                  <a:srgbClr val="000000"/>
                </a:solidFill>
                <a:latin typeface="BNPP Sans Condensed" pitchFamily="50" charset="0"/>
              </a:rPr>
              <a:t>8,4</a:t>
            </a:r>
            <a:r>
              <a:rPr lang="fr-FR" altLang="fr-FR" sz="1600" dirty="0" smtClean="0">
                <a:solidFill>
                  <a:srgbClr val="000000"/>
                </a:solidFill>
                <a:latin typeface="BNPP Sans Condensed" pitchFamily="50" charset="0"/>
              </a:rPr>
              <a:t> milliards d’euros en progression de 4,3% sur 1 an * </a:t>
            </a:r>
          </a:p>
          <a:p>
            <a:pPr fontAlgn="auto">
              <a:spcBef>
                <a:spcPts val="0"/>
              </a:spcBef>
              <a:spcAft>
                <a:spcPts val="0"/>
              </a:spcAft>
            </a:pPr>
            <a:endParaRPr lang="fr-FR" altLang="fr-FR" sz="900" dirty="0" smtClean="0">
              <a:solidFill>
                <a:srgbClr val="000000"/>
              </a:solidFill>
              <a:latin typeface="BNPP Sans Condensed" pitchFamily="50" charset="0"/>
            </a:endParaRPr>
          </a:p>
          <a:p>
            <a:pPr marL="342900" indent="-342900" fontAlgn="auto">
              <a:spcBef>
                <a:spcPts val="0"/>
              </a:spcBef>
              <a:spcAft>
                <a:spcPts val="0"/>
              </a:spcAft>
              <a:buFont typeface="Arial" panose="020B0604020202020204" pitchFamily="34" charset="0"/>
              <a:buChar char="•"/>
            </a:pPr>
            <a:r>
              <a:rPr lang="fr-FR" altLang="fr-FR" sz="2000" b="1" dirty="0" smtClean="0">
                <a:solidFill>
                  <a:srgbClr val="000000"/>
                </a:solidFill>
                <a:latin typeface="BNPP Sans Condensed" pitchFamily="50" charset="0"/>
              </a:rPr>
              <a:t>Epargne investie</a:t>
            </a:r>
          </a:p>
          <a:p>
            <a:pPr fontAlgn="auto">
              <a:spcBef>
                <a:spcPts val="0"/>
              </a:spcBef>
              <a:spcAft>
                <a:spcPts val="0"/>
              </a:spcAft>
            </a:pPr>
            <a:r>
              <a:rPr lang="fr-FR" altLang="fr-FR" sz="1600" dirty="0" smtClean="0">
                <a:solidFill>
                  <a:srgbClr val="000000"/>
                </a:solidFill>
                <a:latin typeface="BNPP Sans Condensed" pitchFamily="50" charset="0"/>
              </a:rPr>
              <a:t> </a:t>
            </a:r>
            <a:r>
              <a:rPr lang="fr-FR" altLang="fr-FR" sz="1600" b="1" dirty="0" smtClean="0">
                <a:solidFill>
                  <a:srgbClr val="000000"/>
                </a:solidFill>
                <a:latin typeface="BNPP Sans Condensed" pitchFamily="50" charset="0"/>
              </a:rPr>
              <a:t>6,5 </a:t>
            </a:r>
            <a:r>
              <a:rPr lang="fr-FR" altLang="fr-FR" sz="1600" dirty="0" smtClean="0">
                <a:solidFill>
                  <a:srgbClr val="000000"/>
                </a:solidFill>
                <a:latin typeface="BNPP Sans Condensed" pitchFamily="50" charset="0"/>
              </a:rPr>
              <a:t>milliards d’euros, en évolution positive *</a:t>
            </a:r>
            <a:endParaRPr lang="fr-FR" altLang="fr-FR" sz="1600" dirty="0">
              <a:solidFill>
                <a:srgbClr val="000000"/>
              </a:solidFill>
              <a:latin typeface="BNPP Sans Condensed" pitchFamily="50" charset="0"/>
            </a:endParaRPr>
          </a:p>
          <a:p>
            <a:pPr fontAlgn="auto">
              <a:spcBef>
                <a:spcPts val="0"/>
              </a:spcBef>
              <a:spcAft>
                <a:spcPts val="0"/>
              </a:spcAft>
            </a:pPr>
            <a:endParaRPr lang="fr-FR" altLang="fr-FR" sz="900" dirty="0">
              <a:solidFill>
                <a:srgbClr val="000000"/>
              </a:solidFill>
              <a:latin typeface="BNPP Sans Condensed" pitchFamily="50" charset="0"/>
            </a:endParaRPr>
          </a:p>
          <a:p>
            <a:pPr fontAlgn="auto">
              <a:spcBef>
                <a:spcPts val="0"/>
              </a:spcBef>
              <a:spcAft>
                <a:spcPts val="0"/>
              </a:spcAft>
            </a:pPr>
            <a:endParaRPr lang="fr-FR" sz="1200" dirty="0" smtClean="0">
              <a:solidFill>
                <a:schemeClr val="bg1"/>
              </a:solidFill>
            </a:endParaRPr>
          </a:p>
          <a:p>
            <a:pPr fontAlgn="auto">
              <a:spcBef>
                <a:spcPts val="0"/>
              </a:spcBef>
              <a:spcAft>
                <a:spcPts val="0"/>
              </a:spcAft>
            </a:pPr>
            <a:r>
              <a:rPr lang="fr-FR" sz="1050" dirty="0" smtClean="0">
                <a:solidFill>
                  <a:schemeClr val="bg1"/>
                </a:solidFill>
              </a:rPr>
              <a:t>* Évolution M/M-12 fin de mois au 31/07/19</a:t>
            </a:r>
            <a:endParaRPr lang="fr-FR" sz="1050" dirty="0">
              <a:solidFill>
                <a:schemeClr val="bg1"/>
              </a:solidFill>
            </a:endParaRPr>
          </a:p>
          <a:p>
            <a:pPr fontAlgn="auto">
              <a:spcBef>
                <a:spcPts val="0"/>
              </a:spcBef>
              <a:spcAft>
                <a:spcPts val="0"/>
              </a:spcAft>
            </a:pPr>
            <a:endParaRPr lang="fr-FR" altLang="fr-FR" sz="1600" dirty="0">
              <a:solidFill>
                <a:srgbClr val="000000"/>
              </a:solidFill>
              <a:latin typeface="BNPP Sans Condensed" pitchFamily="50" charset="0"/>
            </a:endParaRPr>
          </a:p>
        </p:txBody>
      </p:sp>
      <p:sp>
        <p:nvSpPr>
          <p:cNvPr id="6" name="Rectangle 5"/>
          <p:cNvSpPr/>
          <p:nvPr/>
        </p:nvSpPr>
        <p:spPr>
          <a:xfrm rot="16200000">
            <a:off x="3348035" y="1131671"/>
            <a:ext cx="1145788" cy="1728194"/>
          </a:xfrm>
          <a:prstGeom prst="wedgeRectCallout">
            <a:avLst>
              <a:gd name="adj1" fmla="val 20441"/>
              <a:gd name="adj2" fmla="val 60032"/>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36" name="Rectangle 35"/>
          <p:cNvSpPr/>
          <p:nvPr/>
        </p:nvSpPr>
        <p:spPr>
          <a:xfrm>
            <a:off x="2416093" y="1498084"/>
            <a:ext cx="1953949" cy="461665"/>
          </a:xfrm>
          <a:prstGeom prst="rect">
            <a:avLst/>
          </a:prstGeom>
        </p:spPr>
        <p:txBody>
          <a:bodyPr wrap="square">
            <a:spAutoFit/>
          </a:bodyPr>
          <a:lstStyle/>
          <a:p>
            <a:pPr fontAlgn="auto">
              <a:spcBef>
                <a:spcPts val="0"/>
              </a:spcBef>
              <a:spcAft>
                <a:spcPts val="0"/>
              </a:spcAft>
            </a:pPr>
            <a:r>
              <a:rPr lang="fr-FR" altLang="fr-FR" sz="1200" b="1" dirty="0" smtClean="0">
                <a:solidFill>
                  <a:srgbClr val="000000"/>
                </a:solidFill>
                <a:latin typeface="BNPP Sans" pitchFamily="50" charset="0"/>
              </a:rPr>
              <a:t>12 700 </a:t>
            </a:r>
            <a:r>
              <a:rPr lang="fr-FR" altLang="fr-FR" sz="1200" dirty="0" smtClean="0">
                <a:solidFill>
                  <a:srgbClr val="000000"/>
                </a:solidFill>
                <a:latin typeface="BNPP Sans" pitchFamily="50" charset="0"/>
              </a:rPr>
              <a:t>nouveaux  clients</a:t>
            </a:r>
          </a:p>
          <a:p>
            <a:pPr fontAlgn="auto">
              <a:spcBef>
                <a:spcPts val="0"/>
              </a:spcBef>
              <a:spcAft>
                <a:spcPts val="0"/>
              </a:spcAft>
            </a:pPr>
            <a:r>
              <a:rPr lang="fr-FR" altLang="fr-FR" sz="1200" dirty="0" smtClean="0">
                <a:solidFill>
                  <a:srgbClr val="000000"/>
                </a:solidFill>
                <a:latin typeface="BNPP Sans" pitchFamily="50" charset="0"/>
              </a:rPr>
              <a:t>depuis janvier 2019</a:t>
            </a:r>
          </a:p>
        </p:txBody>
      </p:sp>
      <p:sp>
        <p:nvSpPr>
          <p:cNvPr id="37" name="Rectangle 36"/>
          <p:cNvSpPr/>
          <p:nvPr/>
        </p:nvSpPr>
        <p:spPr>
          <a:xfrm rot="16200000">
            <a:off x="3009346" y="1958235"/>
            <a:ext cx="750374" cy="1936880"/>
          </a:xfrm>
          <a:prstGeom prst="wedgeRectCallout">
            <a:avLst>
              <a:gd name="adj1" fmla="val -22196"/>
              <a:gd name="adj2" fmla="val -64012"/>
            </a:avLst>
          </a:prstGeom>
          <a:noFill/>
          <a:ln w="3175">
            <a:solidFill>
              <a:srgbClr val="A0C87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39" name="Rectangle 38"/>
          <p:cNvSpPr/>
          <p:nvPr/>
        </p:nvSpPr>
        <p:spPr>
          <a:xfrm>
            <a:off x="2433411" y="2700741"/>
            <a:ext cx="1885173" cy="461665"/>
          </a:xfrm>
          <a:prstGeom prst="rect">
            <a:avLst/>
          </a:prstGeom>
        </p:spPr>
        <p:txBody>
          <a:bodyPr wrap="square">
            <a:spAutoFit/>
          </a:bodyPr>
          <a:lstStyle/>
          <a:p>
            <a:pPr fontAlgn="auto">
              <a:spcBef>
                <a:spcPts val="0"/>
              </a:spcBef>
              <a:spcAft>
                <a:spcPts val="0"/>
              </a:spcAft>
            </a:pPr>
            <a:r>
              <a:rPr lang="fr-FR" altLang="fr-FR" sz="1200" b="1" dirty="0" smtClean="0">
                <a:solidFill>
                  <a:srgbClr val="000000"/>
                </a:solidFill>
                <a:latin typeface="BNPP Sans" pitchFamily="50" charset="0"/>
              </a:rPr>
              <a:t>2 800 </a:t>
            </a:r>
            <a:r>
              <a:rPr lang="fr-FR" altLang="fr-FR" sz="1200" dirty="0" smtClean="0">
                <a:solidFill>
                  <a:srgbClr val="000000"/>
                </a:solidFill>
                <a:latin typeface="BNPP Sans" pitchFamily="50" charset="0"/>
              </a:rPr>
              <a:t>nouveaux clients</a:t>
            </a:r>
          </a:p>
          <a:p>
            <a:pPr fontAlgn="auto">
              <a:spcBef>
                <a:spcPts val="0"/>
              </a:spcBef>
              <a:spcAft>
                <a:spcPts val="0"/>
              </a:spcAft>
            </a:pPr>
            <a:r>
              <a:rPr lang="fr-FR" altLang="fr-FR" sz="1200" dirty="0" smtClean="0">
                <a:solidFill>
                  <a:srgbClr val="000000"/>
                </a:solidFill>
                <a:latin typeface="BNPP Sans" pitchFamily="50" charset="0"/>
              </a:rPr>
              <a:t>depuis janvier 2019 </a:t>
            </a:r>
          </a:p>
        </p:txBody>
      </p:sp>
      <p:sp>
        <p:nvSpPr>
          <p:cNvPr id="44" name="Rectangle 43"/>
          <p:cNvSpPr/>
          <p:nvPr/>
        </p:nvSpPr>
        <p:spPr>
          <a:xfrm>
            <a:off x="2480116" y="4533767"/>
            <a:ext cx="1820469" cy="461665"/>
          </a:xfrm>
          <a:prstGeom prst="rect">
            <a:avLst/>
          </a:prstGeom>
        </p:spPr>
        <p:txBody>
          <a:bodyPr wrap="square">
            <a:spAutoFit/>
          </a:bodyPr>
          <a:lstStyle/>
          <a:p>
            <a:pPr fontAlgn="auto">
              <a:spcBef>
                <a:spcPts val="0"/>
              </a:spcBef>
              <a:spcAft>
                <a:spcPts val="0"/>
              </a:spcAft>
            </a:pPr>
            <a:r>
              <a:rPr lang="fr-FR" altLang="fr-FR" sz="1200" b="1" dirty="0" smtClean="0">
                <a:solidFill>
                  <a:srgbClr val="000000"/>
                </a:solidFill>
                <a:latin typeface="BNPP Sans" pitchFamily="50" charset="0"/>
              </a:rPr>
              <a:t>170</a:t>
            </a:r>
            <a:r>
              <a:rPr lang="fr-FR" altLang="fr-FR" sz="1200" dirty="0" smtClean="0">
                <a:solidFill>
                  <a:srgbClr val="000000"/>
                </a:solidFill>
                <a:latin typeface="BNPP Sans" pitchFamily="50" charset="0"/>
              </a:rPr>
              <a:t> nouveaux clients </a:t>
            </a:r>
          </a:p>
          <a:p>
            <a:pPr fontAlgn="auto">
              <a:spcBef>
                <a:spcPts val="0"/>
              </a:spcBef>
              <a:spcAft>
                <a:spcPts val="0"/>
              </a:spcAft>
            </a:pPr>
            <a:r>
              <a:rPr lang="fr-FR" altLang="fr-FR" sz="1200" dirty="0" smtClean="0">
                <a:solidFill>
                  <a:srgbClr val="000000"/>
                </a:solidFill>
                <a:latin typeface="BNPP Sans" pitchFamily="50" charset="0"/>
              </a:rPr>
              <a:t>depuis janvier 2019 </a:t>
            </a:r>
          </a:p>
        </p:txBody>
      </p:sp>
      <p:sp>
        <p:nvSpPr>
          <p:cNvPr id="46" name="Rectangle 45"/>
          <p:cNvSpPr/>
          <p:nvPr/>
        </p:nvSpPr>
        <p:spPr>
          <a:xfrm>
            <a:off x="2416093" y="5435642"/>
            <a:ext cx="1905327" cy="461665"/>
          </a:xfrm>
          <a:prstGeom prst="rect">
            <a:avLst/>
          </a:prstGeom>
        </p:spPr>
        <p:txBody>
          <a:bodyPr wrap="square">
            <a:spAutoFit/>
          </a:bodyPr>
          <a:lstStyle/>
          <a:p>
            <a:pPr fontAlgn="auto">
              <a:spcBef>
                <a:spcPts val="0"/>
              </a:spcBef>
              <a:spcAft>
                <a:spcPts val="0"/>
              </a:spcAft>
            </a:pPr>
            <a:r>
              <a:rPr lang="fr-FR" altLang="fr-FR" sz="1200" b="1" dirty="0" smtClean="0">
                <a:solidFill>
                  <a:srgbClr val="000000"/>
                </a:solidFill>
                <a:latin typeface="BNPP Sans" pitchFamily="50" charset="0"/>
              </a:rPr>
              <a:t>440</a:t>
            </a:r>
            <a:r>
              <a:rPr lang="fr-FR" altLang="fr-FR" sz="1200" dirty="0" smtClean="0">
                <a:solidFill>
                  <a:srgbClr val="000000"/>
                </a:solidFill>
                <a:latin typeface="BNPP Sans" pitchFamily="50" charset="0"/>
              </a:rPr>
              <a:t> nouveaux clients</a:t>
            </a:r>
          </a:p>
          <a:p>
            <a:pPr fontAlgn="auto">
              <a:spcBef>
                <a:spcPts val="0"/>
              </a:spcBef>
              <a:spcAft>
                <a:spcPts val="0"/>
              </a:spcAft>
            </a:pPr>
            <a:r>
              <a:rPr lang="fr-FR" altLang="fr-FR" sz="1200" dirty="0" smtClean="0">
                <a:solidFill>
                  <a:srgbClr val="000000"/>
                </a:solidFill>
                <a:latin typeface="BNPP Sans" pitchFamily="50" charset="0"/>
              </a:rPr>
              <a:t>depuis janvier 2019 </a:t>
            </a:r>
          </a:p>
        </p:txBody>
      </p:sp>
      <p:sp>
        <p:nvSpPr>
          <p:cNvPr id="47" name="Rectangle 46"/>
          <p:cNvSpPr/>
          <p:nvPr/>
        </p:nvSpPr>
        <p:spPr>
          <a:xfrm rot="16200000">
            <a:off x="3011523" y="3797330"/>
            <a:ext cx="762994" cy="1936884"/>
          </a:xfrm>
          <a:prstGeom prst="wedgeRectCallout">
            <a:avLst>
              <a:gd name="adj1" fmla="val 16591"/>
              <a:gd name="adj2" fmla="val -61318"/>
            </a:avLst>
          </a:prstGeom>
          <a:noFill/>
          <a:ln w="3175">
            <a:solidFill>
              <a:srgbClr val="A0C87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45" name="Rectangle 44"/>
          <p:cNvSpPr/>
          <p:nvPr/>
        </p:nvSpPr>
        <p:spPr>
          <a:xfrm rot="16200000">
            <a:off x="2994501" y="4737038"/>
            <a:ext cx="762994" cy="1936884"/>
          </a:xfrm>
          <a:prstGeom prst="wedgeRectCallout">
            <a:avLst>
              <a:gd name="adj1" fmla="val 16591"/>
              <a:gd name="adj2" fmla="val -61318"/>
            </a:avLst>
          </a:prstGeom>
          <a:noFill/>
          <a:ln w="3175">
            <a:solidFill>
              <a:srgbClr val="A0C87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dirty="0" smtClean="0">
              <a:solidFill>
                <a:srgbClr val="FFFFFF"/>
              </a:solidFill>
            </a:endParaRPr>
          </a:p>
        </p:txBody>
      </p:sp>
      <p:sp>
        <p:nvSpPr>
          <p:cNvPr id="81" name="Rectangle 80"/>
          <p:cNvSpPr/>
          <p:nvPr/>
        </p:nvSpPr>
        <p:spPr>
          <a:xfrm>
            <a:off x="3836544" y="4390081"/>
            <a:ext cx="639687" cy="307777"/>
          </a:xfrm>
          <a:prstGeom prst="rect">
            <a:avLst/>
          </a:prstGeom>
        </p:spPr>
        <p:txBody>
          <a:bodyPr wrap="square">
            <a:spAutoFit/>
          </a:bodyPr>
          <a:lstStyle/>
          <a:p>
            <a:pPr fontAlgn="auto">
              <a:spcBef>
                <a:spcPts val="0"/>
              </a:spcBef>
              <a:spcAft>
                <a:spcPts val="0"/>
              </a:spcAft>
            </a:pPr>
            <a:r>
              <a:rPr lang="fr-FR" altLang="fr-FR" dirty="0" smtClean="0">
                <a:solidFill>
                  <a:srgbClr val="FFFFFF"/>
                </a:solidFill>
                <a:latin typeface="BNPP Sans" pitchFamily="50" charset="0"/>
              </a:rPr>
              <a:t>+%</a:t>
            </a:r>
            <a:endParaRPr lang="fr-FR" altLang="fr-FR" sz="1100" dirty="0">
              <a:solidFill>
                <a:srgbClr val="FFFFFF"/>
              </a:solidFill>
              <a:latin typeface="BNPP Sans" pitchFamily="50" charset="0"/>
            </a:endParaRPr>
          </a:p>
        </p:txBody>
      </p:sp>
      <p:sp>
        <p:nvSpPr>
          <p:cNvPr id="85" name="Rectangle 84"/>
          <p:cNvSpPr/>
          <p:nvPr/>
        </p:nvSpPr>
        <p:spPr>
          <a:xfrm>
            <a:off x="3815251" y="5316011"/>
            <a:ext cx="639687" cy="307777"/>
          </a:xfrm>
          <a:prstGeom prst="rect">
            <a:avLst/>
          </a:prstGeom>
        </p:spPr>
        <p:txBody>
          <a:bodyPr wrap="square">
            <a:spAutoFit/>
          </a:bodyPr>
          <a:lstStyle/>
          <a:p>
            <a:pPr fontAlgn="auto">
              <a:spcBef>
                <a:spcPts val="0"/>
              </a:spcBef>
              <a:spcAft>
                <a:spcPts val="0"/>
              </a:spcAft>
            </a:pPr>
            <a:r>
              <a:rPr lang="fr-FR" altLang="fr-FR" dirty="0" smtClean="0">
                <a:solidFill>
                  <a:srgbClr val="FFFFFF"/>
                </a:solidFill>
                <a:latin typeface="BNPP Sans" pitchFamily="50" charset="0"/>
              </a:rPr>
              <a:t>+%</a:t>
            </a:r>
            <a:endParaRPr lang="fr-FR" altLang="fr-FR" sz="1100" dirty="0">
              <a:solidFill>
                <a:srgbClr val="FFFFFF"/>
              </a:solidFill>
              <a:latin typeface="BNPP Sans" pitchFamily="50" charset="0"/>
            </a:endParaRPr>
          </a:p>
        </p:txBody>
      </p:sp>
      <p:pic>
        <p:nvPicPr>
          <p:cNvPr id="8194" name="Picture 2" descr="U:\infographie DR\Capture picto clien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2207" y="2850046"/>
            <a:ext cx="1075880" cy="15713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1939" y="3312276"/>
            <a:ext cx="631737" cy="99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bwMode="gray">
          <a:xfrm>
            <a:off x="4917057" y="6121481"/>
            <a:ext cx="4116439" cy="2446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90000"/>
              </a:lnSpc>
              <a:spcBef>
                <a:spcPts val="700"/>
              </a:spcBef>
              <a:spcAft>
                <a:spcPct val="0"/>
              </a:spcAft>
              <a:buClr>
                <a:schemeClr val="accent1"/>
              </a:buClr>
              <a:buSzTx/>
              <a:tabLst/>
            </a:pPr>
            <a:r>
              <a:rPr kumimoji="0" lang="fr-FR" sz="1100" b="0" i="0" u="none" strike="noStrike" kern="0" cap="none" spc="0" normalizeH="0" baseline="0" noProof="0" dirty="0" smtClean="0">
                <a:ln>
                  <a:noFill/>
                </a:ln>
                <a:solidFill>
                  <a:schemeClr val="tx1"/>
                </a:solidFill>
                <a:effectLst/>
                <a:uLnTx/>
                <a:uFillTx/>
                <a:latin typeface="+mn-lt"/>
                <a:ea typeface="+mn-ea"/>
                <a:cs typeface="+mn-cs"/>
              </a:rPr>
              <a:t>* Évolution</a:t>
            </a:r>
            <a:r>
              <a:rPr kumimoji="0" lang="fr-FR" sz="1100" b="0" i="0" u="none" strike="noStrike" kern="0" cap="none" spc="0" normalizeH="0" noProof="0" dirty="0" smtClean="0">
                <a:ln>
                  <a:noFill/>
                </a:ln>
                <a:solidFill>
                  <a:schemeClr val="tx1"/>
                </a:solidFill>
                <a:effectLst/>
                <a:uLnTx/>
                <a:uFillTx/>
                <a:latin typeface="+mn-lt"/>
                <a:ea typeface="+mn-ea"/>
                <a:cs typeface="+mn-cs"/>
              </a:rPr>
              <a:t> M/M-12 fin de mois au 31/07/19</a:t>
            </a:r>
            <a:endParaRPr kumimoji="0" lang="fr-FR" sz="11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31671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e 59"/>
          <p:cNvGrpSpPr/>
          <p:nvPr/>
        </p:nvGrpSpPr>
        <p:grpSpPr>
          <a:xfrm>
            <a:off x="2460616" y="4070169"/>
            <a:ext cx="852925" cy="885376"/>
            <a:chOff x="1346473" y="3104948"/>
            <a:chExt cx="1034372" cy="1007785"/>
          </a:xfrm>
        </p:grpSpPr>
        <p:sp>
          <p:nvSpPr>
            <p:cNvPr id="61" name="Hexagone 60"/>
            <p:cNvSpPr/>
            <p:nvPr/>
          </p:nvSpPr>
          <p:spPr>
            <a:xfrm rot="5400000">
              <a:off x="1325840" y="3140790"/>
              <a:ext cx="1007785" cy="936101"/>
            </a:xfrm>
            <a:prstGeom prst="hexagon">
              <a:avLst/>
            </a:prstGeom>
            <a:solidFill>
              <a:schemeClr val="tx1">
                <a:lumMod val="20000"/>
                <a:lumOff val="80000"/>
              </a:schemeClr>
            </a:solidFill>
            <a:ln w="9525" cap="flat" cmpd="sng" algn="ctr">
              <a:noFill/>
              <a:prstDash val="solid"/>
            </a:ln>
            <a:effectLst/>
          </p:spPr>
          <p:txBody>
            <a:bodyPr rtlCol="0" anchor="ctr"/>
            <a:lstStyle/>
            <a:p>
              <a:pPr algn="ctr" fontAlgn="auto">
                <a:spcBef>
                  <a:spcPts val="0"/>
                </a:spcBef>
                <a:spcAft>
                  <a:spcPts val="0"/>
                </a:spcAft>
                <a:defRPr/>
              </a:pPr>
              <a:endParaRPr lang="fr-FR" sz="1800" kern="0" smtClean="0">
                <a:solidFill>
                  <a:prstClr val="white"/>
                </a:solidFill>
                <a:latin typeface="Calibri"/>
              </a:endParaRPr>
            </a:p>
          </p:txBody>
        </p:sp>
        <p:sp>
          <p:nvSpPr>
            <p:cNvPr id="62" name="Rectangle 61"/>
            <p:cNvSpPr/>
            <p:nvPr/>
          </p:nvSpPr>
          <p:spPr>
            <a:xfrm>
              <a:off x="1346473" y="3126266"/>
              <a:ext cx="1034372" cy="325066"/>
            </a:xfrm>
            <a:prstGeom prst="rect">
              <a:avLst/>
            </a:prstGeom>
          </p:spPr>
          <p:txBody>
            <a:bodyPr wrap="square">
              <a:spAutoFit/>
            </a:bodyPr>
            <a:lstStyle/>
            <a:p>
              <a:pPr algn="ctr" fontAlgn="auto">
                <a:spcBef>
                  <a:spcPts val="0"/>
                </a:spcBef>
                <a:spcAft>
                  <a:spcPts val="0"/>
                </a:spcAft>
              </a:pPr>
              <a:endParaRPr lang="fr-FR" altLang="fr-FR" sz="1200" b="1" dirty="0">
                <a:solidFill>
                  <a:srgbClr val="000000"/>
                </a:solidFill>
                <a:latin typeface="BNPP Sans Condensed" pitchFamily="50" charset="0"/>
              </a:endParaRPr>
            </a:p>
          </p:txBody>
        </p:sp>
      </p:grpSp>
      <p:sp>
        <p:nvSpPr>
          <p:cNvPr id="161" name="Rectangle 160"/>
          <p:cNvSpPr/>
          <p:nvPr/>
        </p:nvSpPr>
        <p:spPr>
          <a:xfrm>
            <a:off x="2220580" y="4114944"/>
            <a:ext cx="1285337" cy="800219"/>
          </a:xfrm>
          <a:prstGeom prst="rect">
            <a:avLst/>
          </a:prstGeom>
        </p:spPr>
        <p:txBody>
          <a:bodyPr wrap="square">
            <a:spAutoFit/>
          </a:bodyPr>
          <a:lstStyle/>
          <a:p>
            <a:pPr algn="ctr" fontAlgn="auto">
              <a:spcBef>
                <a:spcPts val="0"/>
              </a:spcBef>
              <a:spcAft>
                <a:spcPts val="0"/>
              </a:spcAft>
            </a:pPr>
            <a:r>
              <a:rPr lang="fr-FR" altLang="fr-FR" sz="1800" b="1" dirty="0" smtClean="0">
                <a:solidFill>
                  <a:srgbClr val="FF6600"/>
                </a:solidFill>
                <a:latin typeface="BNPP Sans Condensed" pitchFamily="50" charset="0"/>
              </a:rPr>
              <a:t>2 </a:t>
            </a:r>
            <a:r>
              <a:rPr lang="fr-FR" altLang="fr-FR" b="1" dirty="0" smtClean="0">
                <a:solidFill>
                  <a:srgbClr val="000000"/>
                </a:solidFill>
                <a:latin typeface="BNPP Sans Condensed" pitchFamily="50" charset="0"/>
              </a:rPr>
              <a:t>Equipes </a:t>
            </a:r>
          </a:p>
          <a:p>
            <a:pPr algn="ctr" fontAlgn="auto">
              <a:spcBef>
                <a:spcPts val="0"/>
              </a:spcBef>
              <a:spcAft>
                <a:spcPts val="0"/>
              </a:spcAft>
            </a:pPr>
            <a:r>
              <a:rPr lang="fr-FR" altLang="fr-FR" b="1" dirty="0" smtClean="0">
                <a:solidFill>
                  <a:srgbClr val="000000"/>
                </a:solidFill>
                <a:latin typeface="BNPP Sans Condensed" pitchFamily="50" charset="0"/>
              </a:rPr>
              <a:t>Financements Structurés</a:t>
            </a:r>
            <a:endParaRPr lang="fr-FR" altLang="fr-FR" b="1" dirty="0">
              <a:solidFill>
                <a:srgbClr val="000000"/>
              </a:solidFill>
              <a:latin typeface="BNPP Sans Condensed" pitchFamily="50" charset="0"/>
            </a:endParaRPr>
          </a:p>
        </p:txBody>
      </p:sp>
      <p:sp>
        <p:nvSpPr>
          <p:cNvPr id="59" name="Hexagone 58"/>
          <p:cNvSpPr/>
          <p:nvPr/>
        </p:nvSpPr>
        <p:spPr>
          <a:xfrm rot="5400000">
            <a:off x="3226939" y="4150171"/>
            <a:ext cx="874345" cy="736405"/>
          </a:xfrm>
          <a:prstGeom prst="hexagon">
            <a:avLst/>
          </a:prstGeom>
          <a:gradFill flip="none" rotWithShape="1">
            <a:gsLst>
              <a:gs pos="75000">
                <a:srgbClr val="0087E6">
                  <a:lumMod val="27000"/>
                  <a:lumOff val="73000"/>
                </a:srgbClr>
              </a:gs>
              <a:gs pos="100000">
                <a:srgbClr val="005CBF"/>
              </a:gs>
            </a:gsLst>
            <a:lin ang="8400000" scaled="0"/>
            <a:tileRect/>
          </a:gradFill>
          <a:ln w="9525" cap="flat" cmpd="sng" algn="ctr">
            <a:noFill/>
            <a:prstDash val="solid"/>
          </a:ln>
          <a:effectLst/>
        </p:spPr>
        <p:txBody>
          <a:bodyPr rtlCol="0" anchor="ctr"/>
          <a:lstStyle/>
          <a:p>
            <a:pPr algn="ctr" fontAlgn="auto">
              <a:spcBef>
                <a:spcPts val="0"/>
              </a:spcBef>
              <a:spcAft>
                <a:spcPts val="0"/>
              </a:spcAft>
              <a:defRPr/>
            </a:pPr>
            <a:endParaRPr lang="fr-FR" sz="1800" kern="0" smtClean="0">
              <a:solidFill>
                <a:prstClr val="white"/>
              </a:solidFill>
              <a:latin typeface="Calibri"/>
            </a:endParaRPr>
          </a:p>
        </p:txBody>
      </p:sp>
      <p:sp>
        <p:nvSpPr>
          <p:cNvPr id="58" name="Hexagone 57"/>
          <p:cNvSpPr/>
          <p:nvPr/>
        </p:nvSpPr>
        <p:spPr>
          <a:xfrm rot="5400000">
            <a:off x="3597437" y="3360091"/>
            <a:ext cx="833045" cy="736405"/>
          </a:xfrm>
          <a:prstGeom prst="hexagon">
            <a:avLst/>
          </a:prstGeom>
          <a:gradFill flip="none" rotWithShape="1">
            <a:gsLst>
              <a:gs pos="0">
                <a:srgbClr val="FFCC99"/>
              </a:gs>
              <a:gs pos="78000">
                <a:srgbClr val="FFCC99"/>
              </a:gs>
              <a:gs pos="100000">
                <a:schemeClr val="tx1"/>
              </a:gs>
              <a:gs pos="53000">
                <a:srgbClr val="FFCC99"/>
              </a:gs>
            </a:gsLst>
            <a:path path="circle">
              <a:fillToRect l="100000" b="100000"/>
            </a:path>
            <a:tileRect t="-100000" r="-100000"/>
          </a:gradFill>
          <a:ln w="9525" cap="flat" cmpd="sng" algn="ctr">
            <a:noFill/>
            <a:prstDash val="solid"/>
          </a:ln>
          <a:effectLst/>
        </p:spPr>
        <p:txBody>
          <a:bodyPr rtlCol="0" anchor="ctr"/>
          <a:lstStyle/>
          <a:p>
            <a:pPr algn="ctr" fontAlgn="auto">
              <a:spcBef>
                <a:spcPts val="0"/>
              </a:spcBef>
              <a:spcAft>
                <a:spcPts val="0"/>
              </a:spcAft>
              <a:defRPr/>
            </a:pPr>
            <a:endParaRPr lang="fr-FR" sz="1800" kern="0" smtClean="0">
              <a:solidFill>
                <a:prstClr val="white"/>
              </a:solidFill>
              <a:latin typeface="Calibri"/>
            </a:endParaRPr>
          </a:p>
        </p:txBody>
      </p:sp>
      <p:pic>
        <p:nvPicPr>
          <p:cNvPr id="809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009" y="5366121"/>
            <a:ext cx="1346805" cy="38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9" name="Groupe 78"/>
          <p:cNvGrpSpPr/>
          <p:nvPr/>
        </p:nvGrpSpPr>
        <p:grpSpPr>
          <a:xfrm flipH="1">
            <a:off x="4414384" y="1727462"/>
            <a:ext cx="252432" cy="4529348"/>
            <a:chOff x="2507067" y="3112274"/>
            <a:chExt cx="336741" cy="1175617"/>
          </a:xfrm>
        </p:grpSpPr>
        <p:cxnSp>
          <p:nvCxnSpPr>
            <p:cNvPr id="80" name="Connecteur droit 79"/>
            <p:cNvCxnSpPr/>
            <p:nvPr/>
          </p:nvCxnSpPr>
          <p:spPr>
            <a:xfrm>
              <a:off x="2519772" y="3112274"/>
              <a:ext cx="324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a:off x="2843808" y="3112274"/>
              <a:ext cx="0" cy="1175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a:off x="2507067" y="4287891"/>
              <a:ext cx="32403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3" name="Rectangle 152"/>
          <p:cNvSpPr/>
          <p:nvPr/>
        </p:nvSpPr>
        <p:spPr>
          <a:xfrm rot="10800000">
            <a:off x="6806238" y="3733442"/>
            <a:ext cx="2176773" cy="2429264"/>
          </a:xfrm>
          <a:prstGeom prst="rect">
            <a:avLst/>
          </a:prstGeom>
          <a:noFill/>
          <a:ln w="3175">
            <a:solidFill>
              <a:srgbClr val="00A76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47" name="Rectangle 146"/>
          <p:cNvSpPr/>
          <p:nvPr/>
        </p:nvSpPr>
        <p:spPr>
          <a:xfrm rot="10800000">
            <a:off x="4475134" y="3727216"/>
            <a:ext cx="2216371" cy="2435487"/>
          </a:xfrm>
          <a:prstGeom prst="rect">
            <a:avLst/>
          </a:prstGeom>
          <a:noFill/>
          <a:ln w="3175">
            <a:solidFill>
              <a:srgbClr val="00A76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8091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112" y="5283198"/>
            <a:ext cx="1035899"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Rectangle 142"/>
          <p:cNvSpPr/>
          <p:nvPr/>
        </p:nvSpPr>
        <p:spPr>
          <a:xfrm>
            <a:off x="6211155" y="1131367"/>
            <a:ext cx="1513192" cy="467132"/>
          </a:xfrm>
          <a:prstGeom prst="rect">
            <a:avLst/>
          </a:prstGeom>
          <a:solidFill>
            <a:srgbClr val="A0C87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dirty="0" smtClean="0">
              <a:solidFill>
                <a:srgbClr val="FFFFFF"/>
              </a:solidFill>
            </a:endParaRPr>
          </a:p>
        </p:txBody>
      </p:sp>
      <p:sp>
        <p:nvSpPr>
          <p:cNvPr id="92" name="Rectangle 91"/>
          <p:cNvSpPr/>
          <p:nvPr/>
        </p:nvSpPr>
        <p:spPr>
          <a:xfrm>
            <a:off x="2099327" y="1119361"/>
            <a:ext cx="4065600" cy="1572001"/>
          </a:xfrm>
          <a:prstGeom prst="wedgeRectCallout">
            <a:avLst/>
          </a:prstGeom>
          <a:solidFill>
            <a:srgbClr val="00A7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2000" dirty="0" smtClean="0">
              <a:solidFill>
                <a:srgbClr val="FFFFFF"/>
              </a:solidFill>
            </a:endParaRPr>
          </a:p>
        </p:txBody>
      </p:sp>
      <p:sp>
        <p:nvSpPr>
          <p:cNvPr id="83" name="Rectangle 82"/>
          <p:cNvSpPr/>
          <p:nvPr/>
        </p:nvSpPr>
        <p:spPr>
          <a:xfrm>
            <a:off x="367074" y="2924431"/>
            <a:ext cx="4047310" cy="383133"/>
          </a:xfrm>
          <a:prstGeom prst="wedgeRectCallout">
            <a:avLst>
              <a:gd name="adj1" fmla="val -9267"/>
              <a:gd name="adj2" fmla="val 73195"/>
            </a:avLst>
          </a:prstGeom>
          <a:solidFill>
            <a:srgbClr val="7F7F7F"/>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sz="1050" u="sng" dirty="0" smtClean="0">
              <a:solidFill>
                <a:schemeClr val="tx2"/>
              </a:solidFill>
            </a:endParaRPr>
          </a:p>
        </p:txBody>
      </p:sp>
      <p:pic>
        <p:nvPicPr>
          <p:cNvPr id="808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81" y="1253089"/>
            <a:ext cx="1731050" cy="122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Rectangle 119"/>
          <p:cNvSpPr/>
          <p:nvPr/>
        </p:nvSpPr>
        <p:spPr>
          <a:xfrm>
            <a:off x="4738078" y="2936985"/>
            <a:ext cx="4285152" cy="383133"/>
          </a:xfrm>
          <a:prstGeom prst="wedgeRectCallout">
            <a:avLst>
              <a:gd name="adj1" fmla="val -9267"/>
              <a:gd name="adj2" fmla="val 73195"/>
            </a:avLst>
          </a:prstGeom>
          <a:solidFill>
            <a:srgbClr val="7F7F7F"/>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fontAlgn="auto">
              <a:spcBef>
                <a:spcPts val="0"/>
              </a:spcBef>
              <a:spcAft>
                <a:spcPts val="0"/>
              </a:spcAft>
            </a:pPr>
            <a:endParaRPr lang="fr-FR" sz="1050" u="sng" dirty="0" smtClean="0">
              <a:solidFill>
                <a:srgbClr val="FFFFFF"/>
              </a:solidFill>
            </a:endParaRPr>
          </a:p>
        </p:txBody>
      </p:sp>
      <p:sp>
        <p:nvSpPr>
          <p:cNvPr id="5" name="Titre 4"/>
          <p:cNvSpPr>
            <a:spLocks noGrp="1"/>
          </p:cNvSpPr>
          <p:nvPr>
            <p:ph type="title"/>
          </p:nvPr>
        </p:nvSpPr>
        <p:spPr>
          <a:xfrm>
            <a:off x="746023" y="203555"/>
            <a:ext cx="8820472" cy="7456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0000"/>
          </a:bodyPr>
          <a:lstStyle/>
          <a:p>
            <a:pPr fontAlgn="base">
              <a:lnSpc>
                <a:spcPct val="85000"/>
              </a:lnSpc>
              <a:spcAft>
                <a:spcPct val="0"/>
              </a:spcAft>
            </a:pPr>
            <a:r>
              <a:rPr lang="fr-FR" sz="3100" b="1" dirty="0" smtClean="0">
                <a:solidFill>
                  <a:srgbClr val="333333"/>
                </a:solidFill>
              </a:rPr>
              <a:t>Entreprises :</a:t>
            </a:r>
            <a:r>
              <a:rPr lang="fr-FR" sz="3100" dirty="0" smtClean="0">
                <a:solidFill>
                  <a:srgbClr val="333333"/>
                </a:solidFill>
              </a:rPr>
              <a:t> </a:t>
            </a:r>
            <a:r>
              <a:rPr lang="fr-FR" b="0" dirty="0" smtClean="0">
                <a:solidFill>
                  <a:srgbClr val="333333"/>
                </a:solidFill>
              </a:rPr>
              <a:t/>
            </a:r>
            <a:br>
              <a:rPr lang="fr-FR" b="0" dirty="0" smtClean="0">
                <a:solidFill>
                  <a:srgbClr val="333333"/>
                </a:solidFill>
              </a:rPr>
            </a:br>
            <a:r>
              <a:rPr lang="fr-FR" sz="3100" dirty="0" smtClean="0">
                <a:solidFill>
                  <a:srgbClr val="333333"/>
                </a:solidFill>
              </a:rPr>
              <a:t>d</a:t>
            </a:r>
            <a:r>
              <a:rPr lang="fr-FR" sz="3100" b="0" dirty="0" smtClean="0">
                <a:solidFill>
                  <a:srgbClr val="333333"/>
                </a:solidFill>
              </a:rPr>
              <a:t>es positions de leader pour financer l’économie</a:t>
            </a:r>
            <a:endParaRPr lang="fr-FR" b="0" dirty="0">
              <a:solidFill>
                <a:srgbClr val="333333"/>
              </a:solidFill>
            </a:endParaRPr>
          </a:p>
        </p:txBody>
      </p:sp>
      <p:sp>
        <p:nvSpPr>
          <p:cNvPr id="35" name="Rectangle 34"/>
          <p:cNvSpPr/>
          <p:nvPr/>
        </p:nvSpPr>
        <p:spPr>
          <a:xfrm>
            <a:off x="4738078" y="2924431"/>
            <a:ext cx="4285152" cy="369332"/>
          </a:xfrm>
          <a:prstGeom prst="rect">
            <a:avLst/>
          </a:prstGeom>
        </p:spPr>
        <p:txBody>
          <a:bodyPr wrap="square">
            <a:spAutoFit/>
          </a:bodyPr>
          <a:lstStyle/>
          <a:p>
            <a:pPr algn="ctr" fontAlgn="auto">
              <a:spcBef>
                <a:spcPts val="0"/>
              </a:spcBef>
              <a:spcAft>
                <a:spcPts val="0"/>
              </a:spcAft>
            </a:pPr>
            <a:r>
              <a:rPr lang="fr-FR" altLang="fr-FR" sz="1800" dirty="0" smtClean="0">
                <a:solidFill>
                  <a:srgbClr val="FFFFFF"/>
                </a:solidFill>
                <a:latin typeface="BNPP Sans Condensed Light" pitchFamily="50" charset="0"/>
              </a:rPr>
              <a:t>UNE ENTREPRISE RESPONSABLE</a:t>
            </a:r>
            <a:endParaRPr lang="fr-FR" altLang="fr-FR" sz="1800" dirty="0">
              <a:solidFill>
                <a:srgbClr val="FFFFFF"/>
              </a:solidFill>
              <a:latin typeface="BNPP Sans Condensed Light" pitchFamily="50" charset="0"/>
            </a:endParaRPr>
          </a:p>
        </p:txBody>
      </p:sp>
      <p:sp>
        <p:nvSpPr>
          <p:cNvPr id="7" name="Rectangle 6"/>
          <p:cNvSpPr/>
          <p:nvPr/>
        </p:nvSpPr>
        <p:spPr>
          <a:xfrm>
            <a:off x="4826716" y="1139626"/>
            <a:ext cx="9793088" cy="1231106"/>
          </a:xfrm>
          <a:prstGeom prst="rect">
            <a:avLst/>
          </a:prstGeom>
        </p:spPr>
        <p:txBody>
          <a:bodyPr wrap="square">
            <a:spAutoFit/>
          </a:bodyPr>
          <a:lstStyle/>
          <a:p>
            <a:pPr fontAlgn="auto">
              <a:spcBef>
                <a:spcPts val="0"/>
              </a:spcBef>
              <a:spcAft>
                <a:spcPts val="0"/>
              </a:spcAft>
            </a:pPr>
            <a:endParaRPr lang="fr-FR" altLang="fr-FR" sz="600" dirty="0" smtClean="0">
              <a:solidFill>
                <a:srgbClr val="000000"/>
              </a:solidFill>
              <a:latin typeface="BNPP Sans" pitchFamily="50" charset="0"/>
            </a:endParaRPr>
          </a:p>
          <a:p>
            <a:pPr lvl="3" fontAlgn="auto">
              <a:spcBef>
                <a:spcPts val="0"/>
              </a:spcBef>
              <a:spcAft>
                <a:spcPts val="0"/>
              </a:spcAft>
            </a:pPr>
            <a:endParaRPr lang="fr-FR" altLang="fr-FR" sz="1600" dirty="0" smtClean="0">
              <a:solidFill>
                <a:srgbClr val="000000"/>
              </a:solidFill>
              <a:latin typeface="BNPP Sans" pitchFamily="50" charset="0"/>
            </a:endParaRPr>
          </a:p>
          <a:p>
            <a:pPr lvl="3" fontAlgn="auto">
              <a:spcBef>
                <a:spcPts val="0"/>
              </a:spcBef>
              <a:spcAft>
                <a:spcPts val="0"/>
              </a:spcAft>
            </a:pPr>
            <a:endParaRPr lang="fr-FR" altLang="fr-FR" sz="1200" dirty="0" smtClean="0">
              <a:solidFill>
                <a:srgbClr val="000000"/>
              </a:solidFill>
              <a:latin typeface="BNPP Sans" pitchFamily="50" charset="0"/>
            </a:endParaRPr>
          </a:p>
          <a:p>
            <a:pPr lvl="3" fontAlgn="auto">
              <a:spcBef>
                <a:spcPts val="0"/>
              </a:spcBef>
              <a:spcAft>
                <a:spcPts val="0"/>
              </a:spcAft>
              <a:buClr>
                <a:srgbClr val="00A76C"/>
              </a:buClr>
            </a:pPr>
            <a:r>
              <a:rPr lang="fr-FR" altLang="fr-FR" dirty="0" smtClean="0">
                <a:solidFill>
                  <a:srgbClr val="00A76C"/>
                </a:solidFill>
                <a:latin typeface="BNPP Sans" pitchFamily="50" charset="0"/>
              </a:rPr>
              <a:t>       </a:t>
            </a:r>
            <a:r>
              <a:rPr lang="fr-FR" altLang="fr-FR" sz="1300" dirty="0" smtClean="0">
                <a:solidFill>
                  <a:srgbClr val="00A76C"/>
                </a:solidFill>
                <a:latin typeface="BNPP Sans" pitchFamily="50" charset="0"/>
              </a:rPr>
              <a:t>250 </a:t>
            </a:r>
            <a:r>
              <a:rPr lang="fr-FR" altLang="fr-FR" sz="1300" dirty="0">
                <a:solidFill>
                  <a:srgbClr val="00A76C"/>
                </a:solidFill>
                <a:latin typeface="BNPP Sans" pitchFamily="50" charset="0"/>
              </a:rPr>
              <a:t>S</a:t>
            </a:r>
            <a:r>
              <a:rPr lang="fr-FR" altLang="fr-FR" sz="1300" dirty="0" smtClean="0">
                <a:solidFill>
                  <a:srgbClr val="00A76C"/>
                </a:solidFill>
                <a:latin typeface="BNPP Sans" pitchFamily="50" charset="0"/>
              </a:rPr>
              <a:t>tart-up</a:t>
            </a:r>
          </a:p>
          <a:p>
            <a:pPr marL="1706563" lvl="3" defTabSz="876300" fontAlgn="auto">
              <a:spcBef>
                <a:spcPts val="0"/>
              </a:spcBef>
              <a:spcAft>
                <a:spcPts val="0"/>
              </a:spcAft>
              <a:buClr>
                <a:srgbClr val="00A76C"/>
              </a:buClr>
            </a:pPr>
            <a:r>
              <a:rPr lang="fr-FR" altLang="fr-FR" sz="1300" dirty="0" smtClean="0">
                <a:solidFill>
                  <a:srgbClr val="00A76C"/>
                </a:solidFill>
                <a:latin typeface="BNPP Sans" pitchFamily="50" charset="0"/>
              </a:rPr>
              <a:t>3 000 PME</a:t>
            </a:r>
          </a:p>
          <a:p>
            <a:pPr marL="1706563" lvl="3" defTabSz="876300" fontAlgn="auto">
              <a:spcBef>
                <a:spcPts val="0"/>
              </a:spcBef>
              <a:spcAft>
                <a:spcPts val="0"/>
              </a:spcAft>
              <a:buClr>
                <a:srgbClr val="00A76C"/>
              </a:buClr>
            </a:pPr>
            <a:r>
              <a:rPr lang="fr-FR" altLang="fr-FR" sz="1300" dirty="0" smtClean="0">
                <a:solidFill>
                  <a:srgbClr val="00A76C"/>
                </a:solidFill>
                <a:latin typeface="BNPP Sans" pitchFamily="50" charset="0"/>
              </a:rPr>
              <a:t>1 600 ETI &amp; Grandes Entreprises</a:t>
            </a:r>
          </a:p>
        </p:txBody>
      </p:sp>
      <p:grpSp>
        <p:nvGrpSpPr>
          <p:cNvPr id="12" name="Groupe 11"/>
          <p:cNvGrpSpPr/>
          <p:nvPr/>
        </p:nvGrpSpPr>
        <p:grpSpPr>
          <a:xfrm>
            <a:off x="503591" y="3821017"/>
            <a:ext cx="2456783" cy="1617756"/>
            <a:chOff x="6315410" y="2139290"/>
            <a:chExt cx="1686372" cy="1011237"/>
          </a:xfrm>
        </p:grpSpPr>
        <p:pic>
          <p:nvPicPr>
            <p:cNvPr id="788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9490" y="2139290"/>
              <a:ext cx="93821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Rectangle 107"/>
            <p:cNvSpPr/>
            <p:nvPr/>
          </p:nvSpPr>
          <p:spPr>
            <a:xfrm>
              <a:off x="6315410" y="2425820"/>
              <a:ext cx="1686372" cy="327058"/>
            </a:xfrm>
            <a:prstGeom prst="rect">
              <a:avLst/>
            </a:prstGeom>
          </p:spPr>
          <p:txBody>
            <a:bodyPr wrap="square">
              <a:spAutoFit/>
            </a:bodyPr>
            <a:lstStyle/>
            <a:p>
              <a:pPr algn="ctr" fontAlgn="auto">
                <a:spcBef>
                  <a:spcPts val="0"/>
                </a:spcBef>
                <a:spcAft>
                  <a:spcPts val="0"/>
                </a:spcAft>
              </a:pPr>
              <a:r>
                <a:rPr lang="fr-FR" altLang="fr-FR" b="1" dirty="0">
                  <a:solidFill>
                    <a:srgbClr val="FF6600"/>
                  </a:solidFill>
                  <a:latin typeface="BNPP Sans Condensed" pitchFamily="50" charset="0"/>
                </a:rPr>
                <a:t>2 </a:t>
              </a:r>
              <a:r>
                <a:rPr lang="fr-FR" altLang="fr-FR" b="1" dirty="0" smtClean="0">
                  <a:solidFill>
                    <a:srgbClr val="FF6600"/>
                  </a:solidFill>
                  <a:latin typeface="BNPP Sans Condensed" pitchFamily="50" charset="0"/>
                </a:rPr>
                <a:t> </a:t>
              </a:r>
              <a:r>
                <a:rPr lang="fr-FR" altLang="fr-FR" b="1" dirty="0" smtClean="0">
                  <a:solidFill>
                    <a:prstClr val="black"/>
                  </a:solidFill>
                  <a:latin typeface="BNPP Sans Condensed" pitchFamily="50" charset="0"/>
                </a:rPr>
                <a:t>Centres d’Affaires </a:t>
              </a:r>
            </a:p>
            <a:p>
              <a:pPr algn="ctr" fontAlgn="auto">
                <a:spcBef>
                  <a:spcPts val="0"/>
                </a:spcBef>
                <a:spcAft>
                  <a:spcPts val="0"/>
                </a:spcAft>
              </a:pPr>
              <a:r>
                <a:rPr lang="fr-FR" altLang="fr-FR" dirty="0" smtClean="0">
                  <a:solidFill>
                    <a:prstClr val="black"/>
                  </a:solidFill>
                  <a:latin typeface="BNPP Sans Condensed" pitchFamily="50" charset="0"/>
                </a:rPr>
                <a:t>(Toulouse et Montpellier)</a:t>
              </a:r>
            </a:p>
          </p:txBody>
        </p:sp>
        <p:sp>
          <p:nvSpPr>
            <p:cNvPr id="51" name="Rectangle 50"/>
            <p:cNvSpPr/>
            <p:nvPr/>
          </p:nvSpPr>
          <p:spPr>
            <a:xfrm>
              <a:off x="6800109" y="2245556"/>
              <a:ext cx="693868" cy="247797"/>
            </a:xfrm>
            <a:prstGeom prst="rect">
              <a:avLst/>
            </a:prstGeom>
          </p:spPr>
          <p:txBody>
            <a:bodyPr wrap="square">
              <a:spAutoFit/>
            </a:bodyPr>
            <a:lstStyle/>
            <a:p>
              <a:pPr algn="ctr" fontAlgn="auto">
                <a:spcBef>
                  <a:spcPts val="0"/>
                </a:spcBef>
                <a:spcAft>
                  <a:spcPts val="0"/>
                </a:spcAft>
              </a:pPr>
              <a:endParaRPr lang="fr-FR" altLang="fr-FR" sz="1800" b="1" dirty="0">
                <a:solidFill>
                  <a:srgbClr val="F79646">
                    <a:lumMod val="75000"/>
                  </a:srgbClr>
                </a:solidFill>
                <a:latin typeface="BNPP Sans Condensed" pitchFamily="50" charset="0"/>
              </a:endParaRPr>
            </a:p>
          </p:txBody>
        </p:sp>
      </p:grpSp>
      <p:pic>
        <p:nvPicPr>
          <p:cNvPr id="809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4327" y="5787537"/>
            <a:ext cx="14081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2866" y="5359771"/>
            <a:ext cx="140811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Rectangle 76"/>
          <p:cNvSpPr/>
          <p:nvPr/>
        </p:nvSpPr>
        <p:spPr>
          <a:xfrm>
            <a:off x="4991992" y="3687105"/>
            <a:ext cx="9793088" cy="369332"/>
          </a:xfrm>
          <a:prstGeom prst="rect">
            <a:avLst/>
          </a:prstGeom>
        </p:spPr>
        <p:txBody>
          <a:bodyPr wrap="square">
            <a:spAutoFit/>
          </a:bodyPr>
          <a:lstStyle/>
          <a:p>
            <a:pPr fontAlgn="auto">
              <a:spcBef>
                <a:spcPts val="0"/>
              </a:spcBef>
              <a:spcAft>
                <a:spcPts val="0"/>
              </a:spcAft>
            </a:pPr>
            <a:r>
              <a:rPr lang="fr-FR" altLang="fr-FR" sz="1800" dirty="0" smtClean="0">
                <a:solidFill>
                  <a:srgbClr val="FFFFFF"/>
                </a:solidFill>
                <a:latin typeface="BNPP Sans Condensed Light" pitchFamily="50" charset="0"/>
              </a:rPr>
              <a:t>UNE ENTREPRISE ENGAGEE</a:t>
            </a:r>
            <a:endParaRPr lang="fr-FR" altLang="fr-FR" sz="1800" dirty="0">
              <a:solidFill>
                <a:srgbClr val="FFFFFF"/>
              </a:solidFill>
              <a:latin typeface="BNPP Sans Condensed Light" pitchFamily="50" charset="0"/>
            </a:endParaRPr>
          </a:p>
        </p:txBody>
      </p:sp>
      <p:sp>
        <p:nvSpPr>
          <p:cNvPr id="78" name="Rectangle 77"/>
          <p:cNvSpPr/>
          <p:nvPr/>
        </p:nvSpPr>
        <p:spPr>
          <a:xfrm>
            <a:off x="341850" y="2924431"/>
            <a:ext cx="4072534" cy="369332"/>
          </a:xfrm>
          <a:prstGeom prst="rect">
            <a:avLst/>
          </a:prstGeom>
        </p:spPr>
        <p:txBody>
          <a:bodyPr wrap="square">
            <a:spAutoFit/>
          </a:bodyPr>
          <a:lstStyle/>
          <a:p>
            <a:pPr algn="ctr" fontAlgn="auto">
              <a:spcBef>
                <a:spcPts val="0"/>
              </a:spcBef>
              <a:spcAft>
                <a:spcPts val="0"/>
              </a:spcAft>
            </a:pPr>
            <a:r>
              <a:rPr lang="fr-FR" altLang="fr-FR" sz="1800" dirty="0" smtClean="0">
                <a:solidFill>
                  <a:schemeClr val="bg1"/>
                </a:solidFill>
                <a:latin typeface="BNPP Sans Condensed Light" pitchFamily="50" charset="0"/>
              </a:rPr>
              <a:t>DES EQUIPES EXPERTES</a:t>
            </a:r>
            <a:endParaRPr lang="fr-FR" altLang="fr-FR" sz="1800" dirty="0">
              <a:solidFill>
                <a:schemeClr val="bg1"/>
              </a:solidFill>
              <a:latin typeface="BNPP Sans Condensed Light" pitchFamily="50" charset="0"/>
            </a:endParaRPr>
          </a:p>
        </p:txBody>
      </p:sp>
      <p:sp>
        <p:nvSpPr>
          <p:cNvPr id="88" name="Rectangle 87"/>
          <p:cNvSpPr/>
          <p:nvPr/>
        </p:nvSpPr>
        <p:spPr>
          <a:xfrm>
            <a:off x="2301475" y="1450871"/>
            <a:ext cx="3819189" cy="830997"/>
          </a:xfrm>
          <a:prstGeom prst="rect">
            <a:avLst/>
          </a:prstGeom>
        </p:spPr>
        <p:txBody>
          <a:bodyPr wrap="square">
            <a:spAutoFit/>
          </a:bodyPr>
          <a:lstStyle/>
          <a:p>
            <a:pPr algn="ctr" fontAlgn="auto">
              <a:spcBef>
                <a:spcPts val="0"/>
              </a:spcBef>
              <a:spcAft>
                <a:spcPts val="0"/>
              </a:spcAft>
            </a:pPr>
            <a:r>
              <a:rPr lang="fr-FR" altLang="fr-FR" sz="1600" dirty="0" smtClean="0">
                <a:solidFill>
                  <a:srgbClr val="FFFFFF"/>
                </a:solidFill>
                <a:latin typeface="BNPP Sans" pitchFamily="50" charset="0"/>
              </a:rPr>
              <a:t>Une Banque RESPONSABLE </a:t>
            </a:r>
          </a:p>
          <a:p>
            <a:pPr algn="ctr" fontAlgn="auto">
              <a:spcBef>
                <a:spcPts val="0"/>
              </a:spcBef>
              <a:spcAft>
                <a:spcPts val="0"/>
              </a:spcAft>
            </a:pPr>
            <a:r>
              <a:rPr lang="fr-FR" altLang="fr-FR" sz="1600" dirty="0" smtClean="0">
                <a:solidFill>
                  <a:srgbClr val="FFFFFF"/>
                </a:solidFill>
                <a:latin typeface="BNPP Sans" pitchFamily="50" charset="0"/>
              </a:rPr>
              <a:t>et ENGAGEE pour le développement économique de la Région.</a:t>
            </a:r>
            <a:endParaRPr lang="fr-FR" altLang="fr-FR" sz="1600" dirty="0">
              <a:solidFill>
                <a:srgbClr val="FFFFFF"/>
              </a:solidFill>
              <a:latin typeface="BNPP Sans" pitchFamily="50" charset="0"/>
            </a:endParaRPr>
          </a:p>
        </p:txBody>
      </p:sp>
      <p:pic>
        <p:nvPicPr>
          <p:cNvPr id="93" name="Picture 6" descr="S:\DR\Communications\COMMUNICATION\LOGO\Logo filiales\FACT_BL\FACT_BL_E_Q\FACT_BL_E_Q.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9482" y="4909109"/>
            <a:ext cx="1387601" cy="404906"/>
          </a:xfrm>
          <a:prstGeom prst="rect">
            <a:avLst/>
          </a:prstGeom>
          <a:noFill/>
          <a:extLst>
            <a:ext uri="{909E8E84-426E-40DD-AFC4-6F175D3DCCD1}">
              <a14:hiddenFill xmlns:a14="http://schemas.microsoft.com/office/drawing/2010/main">
                <a:solidFill>
                  <a:srgbClr val="FFFFFF"/>
                </a:solidFill>
              </a14:hiddenFill>
            </a:ext>
          </a:extLst>
        </p:spPr>
      </p:pic>
      <p:grpSp>
        <p:nvGrpSpPr>
          <p:cNvPr id="122" name="Groupe 121"/>
          <p:cNvGrpSpPr/>
          <p:nvPr/>
        </p:nvGrpSpPr>
        <p:grpSpPr>
          <a:xfrm>
            <a:off x="3640964" y="3307565"/>
            <a:ext cx="768532" cy="708497"/>
            <a:chOff x="1677930" y="3061560"/>
            <a:chExt cx="976940" cy="857111"/>
          </a:xfrm>
        </p:grpSpPr>
        <p:sp>
          <p:nvSpPr>
            <p:cNvPr id="125" name="Rectangle 124"/>
            <p:cNvSpPr/>
            <p:nvPr/>
          </p:nvSpPr>
          <p:spPr>
            <a:xfrm>
              <a:off x="1796427" y="3061560"/>
              <a:ext cx="693868" cy="446803"/>
            </a:xfrm>
            <a:prstGeom prst="rect">
              <a:avLst/>
            </a:prstGeom>
          </p:spPr>
          <p:txBody>
            <a:bodyPr wrap="square">
              <a:spAutoFit/>
            </a:bodyPr>
            <a:lstStyle/>
            <a:p>
              <a:pPr algn="ctr" fontAlgn="auto">
                <a:spcBef>
                  <a:spcPts val="0"/>
                </a:spcBef>
                <a:spcAft>
                  <a:spcPts val="0"/>
                </a:spcAft>
              </a:pPr>
              <a:endParaRPr lang="fr-FR" altLang="fr-FR" sz="1800" b="1" dirty="0">
                <a:solidFill>
                  <a:srgbClr val="F79646">
                    <a:lumMod val="75000"/>
                  </a:srgbClr>
                </a:solidFill>
                <a:latin typeface="BNPP Sans Condensed" pitchFamily="50" charset="0"/>
              </a:endParaRPr>
            </a:p>
          </p:txBody>
        </p:sp>
        <p:sp>
          <p:nvSpPr>
            <p:cNvPr id="126" name="Rectangle 125"/>
            <p:cNvSpPr/>
            <p:nvPr/>
          </p:nvSpPr>
          <p:spPr>
            <a:xfrm>
              <a:off x="1677930" y="3211234"/>
              <a:ext cx="976940" cy="707437"/>
            </a:xfrm>
            <a:prstGeom prst="rect">
              <a:avLst/>
            </a:prstGeom>
          </p:spPr>
          <p:txBody>
            <a:bodyPr wrap="square">
              <a:spAutoFit/>
            </a:bodyPr>
            <a:lstStyle/>
            <a:p>
              <a:pPr algn="ctr" fontAlgn="auto">
                <a:spcBef>
                  <a:spcPts val="0"/>
                </a:spcBef>
                <a:spcAft>
                  <a:spcPts val="0"/>
                </a:spcAft>
              </a:pPr>
              <a:r>
                <a:rPr lang="fr-FR" altLang="fr-FR" sz="1800" b="1" dirty="0" smtClean="0">
                  <a:solidFill>
                    <a:srgbClr val="FF6600"/>
                  </a:solidFill>
                  <a:latin typeface="BNPP Sans Condensed" pitchFamily="50" charset="0"/>
                </a:rPr>
                <a:t>1</a:t>
              </a:r>
              <a:r>
                <a:rPr lang="fr-FR" altLang="fr-FR" b="1" dirty="0" smtClean="0">
                  <a:solidFill>
                    <a:srgbClr val="000000"/>
                  </a:solidFill>
                  <a:latin typeface="BNPP Sans Condensed" pitchFamily="50" charset="0"/>
                </a:rPr>
                <a:t> Salle des </a:t>
              </a:r>
            </a:p>
            <a:p>
              <a:pPr algn="ctr" fontAlgn="auto">
                <a:spcBef>
                  <a:spcPts val="0"/>
                </a:spcBef>
                <a:spcAft>
                  <a:spcPts val="0"/>
                </a:spcAft>
              </a:pPr>
              <a:r>
                <a:rPr lang="fr-FR" altLang="fr-FR" b="1" dirty="0" smtClean="0">
                  <a:solidFill>
                    <a:srgbClr val="000000"/>
                  </a:solidFill>
                  <a:latin typeface="BNPP Sans Condensed" pitchFamily="50" charset="0"/>
                </a:rPr>
                <a:t>Marchés</a:t>
              </a:r>
              <a:endParaRPr lang="fr-FR" altLang="fr-FR" b="1" dirty="0">
                <a:solidFill>
                  <a:srgbClr val="000000"/>
                </a:solidFill>
                <a:latin typeface="BNPP Sans Condensed" pitchFamily="50" charset="0"/>
              </a:endParaRPr>
            </a:p>
          </p:txBody>
        </p:sp>
      </p:grpSp>
      <p:grpSp>
        <p:nvGrpSpPr>
          <p:cNvPr id="127" name="Groupe 126"/>
          <p:cNvGrpSpPr/>
          <p:nvPr/>
        </p:nvGrpSpPr>
        <p:grpSpPr>
          <a:xfrm>
            <a:off x="2767320" y="3307564"/>
            <a:ext cx="830246" cy="814304"/>
            <a:chOff x="1565459" y="3066649"/>
            <a:chExt cx="1054665" cy="1007785"/>
          </a:xfrm>
        </p:grpSpPr>
        <p:sp>
          <p:nvSpPr>
            <p:cNvPr id="128" name="Hexagone 127"/>
            <p:cNvSpPr/>
            <p:nvPr/>
          </p:nvSpPr>
          <p:spPr>
            <a:xfrm rot="5400000">
              <a:off x="1648181" y="3102491"/>
              <a:ext cx="1007785" cy="936101"/>
            </a:xfrm>
            <a:prstGeom prst="hexagon">
              <a:avLst/>
            </a:prstGeom>
            <a:gradFill flip="none" rotWithShape="1">
              <a:gsLst>
                <a:gs pos="92900">
                  <a:srgbClr val="FFFFFF"/>
                </a:gs>
                <a:gs pos="49000">
                  <a:srgbClr val="FFFFCC"/>
                </a:gs>
                <a:gs pos="49000">
                  <a:srgbClr val="FFCC99"/>
                </a:gs>
                <a:gs pos="0">
                  <a:srgbClr val="FFC000"/>
                </a:gs>
                <a:gs pos="49000">
                  <a:srgbClr val="FFFFCC"/>
                </a:gs>
                <a:gs pos="100000">
                  <a:schemeClr val="tx1"/>
                </a:gs>
              </a:gsLst>
              <a:path path="circle">
                <a:fillToRect l="100000" b="100000"/>
              </a:path>
              <a:tileRect t="-100000" r="-100000"/>
            </a:gradFill>
            <a:ln w="9525" cap="flat" cmpd="sng" algn="ctr">
              <a:noFill/>
              <a:prstDash val="solid"/>
            </a:ln>
            <a:effectLst/>
          </p:spPr>
          <p:txBody>
            <a:bodyPr rtlCol="0" anchor="ctr"/>
            <a:lstStyle/>
            <a:p>
              <a:pPr algn="ctr" fontAlgn="auto">
                <a:spcBef>
                  <a:spcPts val="0"/>
                </a:spcBef>
                <a:spcAft>
                  <a:spcPts val="0"/>
                </a:spcAft>
                <a:defRPr/>
              </a:pPr>
              <a:endParaRPr lang="fr-FR" sz="1800" kern="0" smtClean="0">
                <a:solidFill>
                  <a:prstClr val="white"/>
                </a:solidFill>
                <a:latin typeface="Calibri"/>
              </a:endParaRPr>
            </a:p>
          </p:txBody>
        </p:sp>
        <p:sp>
          <p:nvSpPr>
            <p:cNvPr id="129" name="Rectangle 128"/>
            <p:cNvSpPr/>
            <p:nvPr/>
          </p:nvSpPr>
          <p:spPr>
            <a:xfrm>
              <a:off x="1565459" y="3228458"/>
              <a:ext cx="693868" cy="369333"/>
            </a:xfrm>
            <a:prstGeom prst="rect">
              <a:avLst/>
            </a:prstGeom>
          </p:spPr>
          <p:txBody>
            <a:bodyPr wrap="square">
              <a:spAutoFit/>
            </a:bodyPr>
            <a:lstStyle/>
            <a:p>
              <a:pPr algn="ctr" fontAlgn="auto">
                <a:spcBef>
                  <a:spcPts val="0"/>
                </a:spcBef>
                <a:spcAft>
                  <a:spcPts val="0"/>
                </a:spcAft>
              </a:pPr>
              <a:r>
                <a:rPr lang="fr-FR" altLang="fr-FR" sz="1800" b="1" dirty="0">
                  <a:solidFill>
                    <a:srgbClr val="F79646">
                      <a:lumMod val="75000"/>
                    </a:srgbClr>
                  </a:solidFill>
                  <a:latin typeface="BNPP Sans Condensed" pitchFamily="50" charset="0"/>
                </a:rPr>
                <a:t>1</a:t>
              </a:r>
            </a:p>
          </p:txBody>
        </p:sp>
        <p:sp>
          <p:nvSpPr>
            <p:cNvPr id="130" name="Rectangle 129"/>
            <p:cNvSpPr/>
            <p:nvPr/>
          </p:nvSpPr>
          <p:spPr>
            <a:xfrm>
              <a:off x="1641689" y="3276904"/>
              <a:ext cx="976939" cy="647539"/>
            </a:xfrm>
            <a:prstGeom prst="rect">
              <a:avLst/>
            </a:prstGeom>
          </p:spPr>
          <p:txBody>
            <a:bodyPr wrap="square">
              <a:spAutoFit/>
            </a:bodyPr>
            <a:lstStyle/>
            <a:p>
              <a:pPr algn="ctr" fontAlgn="auto">
                <a:spcBef>
                  <a:spcPts val="0"/>
                </a:spcBef>
                <a:spcAft>
                  <a:spcPts val="0"/>
                </a:spcAft>
              </a:pPr>
              <a:r>
                <a:rPr lang="fr-FR" altLang="fr-FR" b="1" dirty="0">
                  <a:solidFill>
                    <a:srgbClr val="000000"/>
                  </a:solidFill>
                  <a:latin typeface="BNPP Sans Condensed" pitchFamily="50" charset="0"/>
                </a:rPr>
                <a:t> </a:t>
              </a:r>
              <a:r>
                <a:rPr lang="fr-FR" altLang="fr-FR" b="1" dirty="0" smtClean="0">
                  <a:solidFill>
                    <a:srgbClr val="000000"/>
                  </a:solidFill>
                  <a:latin typeface="BNPP Sans Condensed" pitchFamily="50" charset="0"/>
                </a:rPr>
                <a:t>Pôle</a:t>
              </a:r>
            </a:p>
            <a:p>
              <a:pPr algn="ctr" fontAlgn="auto">
                <a:spcBef>
                  <a:spcPts val="0"/>
                </a:spcBef>
                <a:spcAft>
                  <a:spcPts val="0"/>
                </a:spcAft>
              </a:pPr>
              <a:r>
                <a:rPr lang="fr-FR" altLang="fr-FR" b="1" dirty="0" smtClean="0">
                  <a:solidFill>
                    <a:srgbClr val="000000"/>
                  </a:solidFill>
                  <a:latin typeface="BNPP Sans Condensed" pitchFamily="50" charset="0"/>
                </a:rPr>
                <a:t>Immobilier</a:t>
              </a:r>
            </a:p>
          </p:txBody>
        </p:sp>
      </p:grpSp>
      <p:pic>
        <p:nvPicPr>
          <p:cNvPr id="80908" name="Picture 12" descr="\\0yos001g0892\451169$\workarea\My Pictures\419847865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996" y="5429478"/>
            <a:ext cx="1402609" cy="289669"/>
          </a:xfrm>
          <a:prstGeom prst="rect">
            <a:avLst/>
          </a:prstGeom>
          <a:noFill/>
          <a:extLst>
            <a:ext uri="{909E8E84-426E-40DD-AFC4-6F175D3DCCD1}">
              <a14:hiddenFill xmlns:a14="http://schemas.microsoft.com/office/drawing/2010/main">
                <a:solidFill>
                  <a:srgbClr val="FFFFFF"/>
                </a:solidFill>
              </a14:hiddenFill>
            </a:ext>
          </a:extLst>
        </p:spPr>
      </p:pic>
      <p:sp>
        <p:nvSpPr>
          <p:cNvPr id="131" name="Hexagone 130"/>
          <p:cNvSpPr/>
          <p:nvPr/>
        </p:nvSpPr>
        <p:spPr>
          <a:xfrm rot="5400000">
            <a:off x="1990674" y="3395131"/>
            <a:ext cx="785830" cy="697316"/>
          </a:xfrm>
          <a:prstGeom prst="hexagon">
            <a:avLst/>
          </a:prstGeom>
          <a:gradFill rotWithShape="1">
            <a:gsLst>
              <a:gs pos="0">
                <a:srgbClr val="00A76C"/>
              </a:gs>
              <a:gs pos="100000">
                <a:schemeClr val="accent1">
                  <a:lumMod val="20000"/>
                  <a:lumOff val="80000"/>
                </a:schemeClr>
              </a:gs>
              <a:gs pos="100000">
                <a:schemeClr val="tx1"/>
              </a:gs>
            </a:gsLst>
            <a:lin ang="16200000" scaled="1"/>
          </a:gradFill>
          <a:ln w="9525" cap="flat" cmpd="sng" algn="ctr">
            <a:noFill/>
            <a:prstDash val="solid"/>
          </a:ln>
          <a:effectLst/>
        </p:spPr>
        <p:txBody>
          <a:bodyPr rtlCol="0" anchor="ctr"/>
          <a:lstStyle/>
          <a:p>
            <a:pPr algn="ctr" fontAlgn="auto">
              <a:spcBef>
                <a:spcPts val="0"/>
              </a:spcBef>
              <a:spcAft>
                <a:spcPts val="0"/>
              </a:spcAft>
              <a:defRPr/>
            </a:pPr>
            <a:endParaRPr lang="fr-FR" sz="1800" kern="0" smtClean="0">
              <a:solidFill>
                <a:prstClr val="black"/>
              </a:solidFill>
              <a:latin typeface="Calibri"/>
            </a:endParaRPr>
          </a:p>
        </p:txBody>
      </p:sp>
      <p:sp>
        <p:nvSpPr>
          <p:cNvPr id="132" name="Rectangle 131"/>
          <p:cNvSpPr/>
          <p:nvPr/>
        </p:nvSpPr>
        <p:spPr>
          <a:xfrm>
            <a:off x="1974366" y="3414875"/>
            <a:ext cx="832725" cy="584775"/>
          </a:xfrm>
          <a:prstGeom prst="rect">
            <a:avLst/>
          </a:prstGeom>
        </p:spPr>
        <p:txBody>
          <a:bodyPr wrap="square">
            <a:spAutoFit/>
          </a:bodyPr>
          <a:lstStyle/>
          <a:p>
            <a:pPr algn="ctr" fontAlgn="auto">
              <a:spcBef>
                <a:spcPts val="0"/>
              </a:spcBef>
              <a:spcAft>
                <a:spcPts val="0"/>
              </a:spcAft>
            </a:pPr>
            <a:r>
              <a:rPr lang="fr-FR" altLang="fr-FR" sz="1800" b="1" dirty="0" smtClean="0">
                <a:solidFill>
                  <a:srgbClr val="FF6600"/>
                </a:solidFill>
                <a:latin typeface="BNPP Sans Condensed" pitchFamily="50" charset="0"/>
              </a:rPr>
              <a:t>2</a:t>
            </a:r>
            <a:r>
              <a:rPr lang="fr-FR" altLang="fr-FR" sz="1200" b="1" dirty="0" smtClean="0">
                <a:solidFill>
                  <a:prstClr val="white"/>
                </a:solidFill>
                <a:latin typeface="BNPP Sans Condensed" pitchFamily="50" charset="0"/>
              </a:rPr>
              <a:t>  </a:t>
            </a:r>
            <a:r>
              <a:rPr lang="fr-FR" altLang="fr-FR" b="1" dirty="0" smtClean="0">
                <a:solidFill>
                  <a:srgbClr val="000000"/>
                </a:solidFill>
                <a:latin typeface="BNPP Sans Condensed" pitchFamily="50" charset="0"/>
              </a:rPr>
              <a:t>Pôles</a:t>
            </a:r>
          </a:p>
          <a:p>
            <a:pPr algn="ctr" fontAlgn="auto">
              <a:spcBef>
                <a:spcPts val="0"/>
              </a:spcBef>
              <a:spcAft>
                <a:spcPts val="0"/>
              </a:spcAft>
            </a:pPr>
            <a:r>
              <a:rPr lang="fr-FR" altLang="fr-FR" b="1" dirty="0" smtClean="0">
                <a:solidFill>
                  <a:srgbClr val="000000"/>
                </a:solidFill>
                <a:latin typeface="BNPP Sans Condensed" pitchFamily="50" charset="0"/>
              </a:rPr>
              <a:t>Innovation</a:t>
            </a:r>
          </a:p>
        </p:txBody>
      </p:sp>
      <p:sp>
        <p:nvSpPr>
          <p:cNvPr id="142" name="Rectangle 141"/>
          <p:cNvSpPr/>
          <p:nvPr/>
        </p:nvSpPr>
        <p:spPr>
          <a:xfrm>
            <a:off x="6272980" y="1195656"/>
            <a:ext cx="1645703" cy="338554"/>
          </a:xfrm>
          <a:prstGeom prst="rect">
            <a:avLst/>
          </a:prstGeom>
        </p:spPr>
        <p:txBody>
          <a:bodyPr wrap="square">
            <a:spAutoFit/>
          </a:bodyPr>
          <a:lstStyle/>
          <a:p>
            <a:r>
              <a:rPr lang="fr-FR" altLang="fr-FR" sz="1600" dirty="0" smtClean="0">
                <a:solidFill>
                  <a:srgbClr val="FFFFFF"/>
                </a:solidFill>
                <a:latin typeface="BNPP Sans Condensed" pitchFamily="50" charset="0"/>
              </a:rPr>
              <a:t>+ 5 000 clients dont </a:t>
            </a:r>
            <a:endParaRPr lang="fr-FR" altLang="fr-FR" sz="1600" dirty="0">
              <a:solidFill>
                <a:srgbClr val="FFFFFF"/>
              </a:solidFill>
              <a:latin typeface="BNPP Sans Condensed" pitchFamily="50" charset="0"/>
            </a:endParaRPr>
          </a:p>
        </p:txBody>
      </p:sp>
      <p:sp>
        <p:nvSpPr>
          <p:cNvPr id="144" name="Rectangle 143"/>
          <p:cNvSpPr/>
          <p:nvPr/>
        </p:nvSpPr>
        <p:spPr>
          <a:xfrm>
            <a:off x="4593700" y="4043704"/>
            <a:ext cx="2449043" cy="2139047"/>
          </a:xfrm>
          <a:prstGeom prst="rect">
            <a:avLst/>
          </a:prstGeom>
        </p:spPr>
        <p:txBody>
          <a:bodyPr wrap="square">
            <a:spAutoFit/>
          </a:bodyPr>
          <a:lstStyle/>
          <a:p>
            <a:endParaRPr lang="fr-FR" altLang="fr-FR" sz="900" b="1" dirty="0" smtClean="0">
              <a:solidFill>
                <a:srgbClr val="000000"/>
              </a:solidFill>
              <a:latin typeface="BNPP Sans Condensed" pitchFamily="50" charset="0"/>
            </a:endParaRPr>
          </a:p>
          <a:p>
            <a:r>
              <a:rPr lang="fr-FR" altLang="fr-FR" sz="1600" b="1" dirty="0" smtClean="0">
                <a:solidFill>
                  <a:srgbClr val="000000"/>
                </a:solidFill>
                <a:latin typeface="BNPP Sans Condensed" pitchFamily="50" charset="0"/>
              </a:rPr>
              <a:t>Financement du </a:t>
            </a:r>
            <a:r>
              <a:rPr lang="fr-FR" altLang="fr-FR" sz="1600" b="1" dirty="0">
                <a:solidFill>
                  <a:srgbClr val="000000"/>
                </a:solidFill>
                <a:latin typeface="BNPP Sans Condensed" pitchFamily="50" charset="0"/>
              </a:rPr>
              <a:t>cycle </a:t>
            </a:r>
            <a:endParaRPr lang="fr-FR" altLang="fr-FR" sz="1600" b="1" dirty="0" smtClean="0">
              <a:solidFill>
                <a:srgbClr val="000000"/>
              </a:solidFill>
              <a:latin typeface="BNPP Sans Condensed" pitchFamily="50" charset="0"/>
            </a:endParaRPr>
          </a:p>
          <a:p>
            <a:r>
              <a:rPr lang="fr-FR" altLang="fr-FR" sz="1600" b="1" dirty="0" smtClean="0">
                <a:solidFill>
                  <a:srgbClr val="000000"/>
                </a:solidFill>
                <a:latin typeface="BNPP Sans Condensed" pitchFamily="50" charset="0"/>
              </a:rPr>
              <a:t>d’exploitation</a:t>
            </a:r>
          </a:p>
          <a:p>
            <a:r>
              <a:rPr lang="fr-FR" altLang="fr-FR" sz="1600" dirty="0" smtClean="0">
                <a:solidFill>
                  <a:srgbClr val="000000"/>
                </a:solidFill>
                <a:latin typeface="BNPP Sans Condensed" pitchFamily="50" charset="0"/>
              </a:rPr>
              <a:t>Encours </a:t>
            </a:r>
            <a:r>
              <a:rPr lang="fr-FR" altLang="fr-FR" sz="1600" dirty="0">
                <a:solidFill>
                  <a:srgbClr val="000000"/>
                </a:solidFill>
                <a:latin typeface="BNPP Sans Condensed" pitchFamily="50" charset="0"/>
              </a:rPr>
              <a:t>: </a:t>
            </a:r>
            <a:r>
              <a:rPr lang="fr-FR" altLang="fr-FR" sz="1600" dirty="0" smtClean="0">
                <a:solidFill>
                  <a:srgbClr val="000000"/>
                </a:solidFill>
                <a:latin typeface="BNPP Sans Condensed" pitchFamily="50" charset="0"/>
              </a:rPr>
              <a:t>315 M€</a:t>
            </a:r>
            <a:r>
              <a:rPr lang="fr-FR" altLang="fr-FR" sz="1600" dirty="0">
                <a:solidFill>
                  <a:srgbClr val="000000"/>
                </a:solidFill>
                <a:latin typeface="BNPP Sans Condensed" pitchFamily="50" charset="0"/>
              </a:rPr>
              <a:t> </a:t>
            </a:r>
            <a:r>
              <a:rPr lang="fr-FR" altLang="fr-FR" sz="1600" dirty="0" smtClean="0">
                <a:solidFill>
                  <a:srgbClr val="000000"/>
                </a:solidFill>
                <a:latin typeface="BNPP Sans Condensed" pitchFamily="50" charset="0"/>
              </a:rPr>
              <a:t>soit +14,5% * </a:t>
            </a:r>
            <a:endParaRPr lang="fr-FR" altLang="fr-FR" sz="1600" dirty="0">
              <a:solidFill>
                <a:srgbClr val="000000"/>
              </a:solidFill>
              <a:latin typeface="BNPP Sans Condensed" pitchFamily="50" charset="0"/>
            </a:endParaRPr>
          </a:p>
          <a:p>
            <a:r>
              <a:rPr lang="fr-FR" altLang="fr-FR" sz="600" dirty="0" smtClean="0">
                <a:solidFill>
                  <a:srgbClr val="000000"/>
                </a:solidFill>
                <a:latin typeface="BNPP Sans Condensed" pitchFamily="50" charset="0"/>
              </a:rPr>
              <a:t>		</a:t>
            </a:r>
            <a:endParaRPr lang="fr-FR" altLang="fr-FR" sz="600" dirty="0">
              <a:solidFill>
                <a:srgbClr val="000000"/>
              </a:solidFill>
              <a:latin typeface="BNPP Sans Condensed" pitchFamily="50" charset="0"/>
            </a:endParaRPr>
          </a:p>
          <a:p>
            <a:endParaRPr lang="fr-FR" altLang="fr-FR" sz="600" dirty="0">
              <a:solidFill>
                <a:srgbClr val="000000"/>
              </a:solidFill>
              <a:latin typeface="BNPP Sans Condensed" pitchFamily="50" charset="0"/>
            </a:endParaRPr>
          </a:p>
          <a:p>
            <a:r>
              <a:rPr lang="fr-FR" altLang="fr-FR" sz="1600" b="1" dirty="0">
                <a:solidFill>
                  <a:srgbClr val="000000"/>
                </a:solidFill>
                <a:latin typeface="BNPP Sans Condensed" pitchFamily="50" charset="0"/>
              </a:rPr>
              <a:t>Financement des </a:t>
            </a:r>
            <a:endParaRPr lang="fr-FR" altLang="fr-FR" sz="1600" b="1" dirty="0" smtClean="0">
              <a:solidFill>
                <a:srgbClr val="000000"/>
              </a:solidFill>
              <a:latin typeface="BNPP Sans Condensed" pitchFamily="50" charset="0"/>
            </a:endParaRPr>
          </a:p>
          <a:p>
            <a:r>
              <a:rPr lang="fr-FR" altLang="fr-FR" sz="1600" b="1" dirty="0" smtClean="0">
                <a:solidFill>
                  <a:srgbClr val="000000"/>
                </a:solidFill>
                <a:latin typeface="BNPP Sans Condensed" pitchFamily="50" charset="0"/>
              </a:rPr>
              <a:t>investissements</a:t>
            </a:r>
            <a:endParaRPr lang="fr-FR" altLang="fr-FR" sz="1600" b="1" dirty="0">
              <a:solidFill>
                <a:srgbClr val="000000"/>
              </a:solidFill>
              <a:latin typeface="BNPP Sans Condensed" pitchFamily="50" charset="0"/>
            </a:endParaRPr>
          </a:p>
          <a:p>
            <a:r>
              <a:rPr lang="fr-FR" altLang="fr-FR" sz="1600" dirty="0">
                <a:solidFill>
                  <a:srgbClr val="000000"/>
                </a:solidFill>
                <a:latin typeface="BNPP Sans Condensed" pitchFamily="50" charset="0"/>
              </a:rPr>
              <a:t>Encours : </a:t>
            </a:r>
            <a:r>
              <a:rPr lang="fr-FR" altLang="fr-FR" sz="1600" dirty="0" smtClean="0">
                <a:solidFill>
                  <a:srgbClr val="000000"/>
                </a:solidFill>
                <a:latin typeface="BNPP Sans Condensed" pitchFamily="50" charset="0"/>
              </a:rPr>
              <a:t>1 769 </a:t>
            </a:r>
            <a:r>
              <a:rPr lang="fr-FR" altLang="fr-FR" sz="1600" dirty="0">
                <a:solidFill>
                  <a:srgbClr val="000000"/>
                </a:solidFill>
                <a:latin typeface="BNPP Sans Condensed" pitchFamily="50" charset="0"/>
              </a:rPr>
              <a:t>M€ soit </a:t>
            </a:r>
            <a:r>
              <a:rPr lang="fr-FR" altLang="fr-FR" sz="1600" dirty="0" smtClean="0">
                <a:solidFill>
                  <a:srgbClr val="000000"/>
                </a:solidFill>
                <a:latin typeface="BNPP Sans Condensed" pitchFamily="50" charset="0"/>
              </a:rPr>
              <a:t>+8,8 % </a:t>
            </a:r>
            <a:r>
              <a:rPr lang="fr-FR" altLang="fr-FR" sz="1600" dirty="0">
                <a:solidFill>
                  <a:srgbClr val="000000"/>
                </a:solidFill>
                <a:latin typeface="BNPP Sans Condensed" pitchFamily="50" charset="0"/>
              </a:rPr>
              <a:t>* </a:t>
            </a:r>
          </a:p>
          <a:p>
            <a:endParaRPr lang="fr-FR" altLang="fr-FR" sz="1600" dirty="0">
              <a:solidFill>
                <a:srgbClr val="000000"/>
              </a:solidFill>
              <a:latin typeface="BNPP Sans Condensed" pitchFamily="50" charset="0"/>
            </a:endParaRPr>
          </a:p>
        </p:txBody>
      </p:sp>
      <p:sp>
        <p:nvSpPr>
          <p:cNvPr id="145" name="Rectangle à coins arrondis 144"/>
          <p:cNvSpPr/>
          <p:nvPr/>
        </p:nvSpPr>
        <p:spPr>
          <a:xfrm>
            <a:off x="4475133" y="3427832"/>
            <a:ext cx="2216372" cy="615872"/>
          </a:xfrm>
          <a:prstGeom prst="roundRect">
            <a:avLst/>
          </a:prstGeom>
          <a:solidFill>
            <a:srgbClr val="00A7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050" dirty="0" smtClean="0">
              <a:solidFill>
                <a:srgbClr val="FFFFFF"/>
              </a:solidFill>
            </a:endParaRPr>
          </a:p>
        </p:txBody>
      </p:sp>
      <p:sp>
        <p:nvSpPr>
          <p:cNvPr id="146" name="Rectangle 145"/>
          <p:cNvSpPr/>
          <p:nvPr/>
        </p:nvSpPr>
        <p:spPr>
          <a:xfrm>
            <a:off x="4516170" y="3540193"/>
            <a:ext cx="2117504" cy="386498"/>
          </a:xfrm>
          <a:prstGeom prst="rect">
            <a:avLst/>
          </a:prstGeom>
        </p:spPr>
        <p:txBody>
          <a:bodyPr wrap="square">
            <a:spAutoFit/>
          </a:bodyPr>
          <a:lstStyle/>
          <a:p>
            <a:pPr algn="ctr"/>
            <a:r>
              <a:rPr lang="fr-FR" altLang="fr-FR" sz="2000" b="1" dirty="0" smtClean="0">
                <a:solidFill>
                  <a:srgbClr val="FFFFFF"/>
                </a:solidFill>
                <a:latin typeface="BNPP Sans Condensed" pitchFamily="50" charset="0"/>
              </a:rPr>
              <a:t>Financement</a:t>
            </a:r>
            <a:endParaRPr lang="fr-FR" altLang="fr-FR" sz="2000" b="1" dirty="0">
              <a:solidFill>
                <a:srgbClr val="FFFFFF"/>
              </a:solidFill>
              <a:latin typeface="BNPP Sans Condensed" pitchFamily="50" charset="0"/>
            </a:endParaRPr>
          </a:p>
        </p:txBody>
      </p:sp>
      <p:sp>
        <p:nvSpPr>
          <p:cNvPr id="151" name="Rectangle à coins arrondis 150"/>
          <p:cNvSpPr/>
          <p:nvPr/>
        </p:nvSpPr>
        <p:spPr>
          <a:xfrm>
            <a:off x="6806237" y="3407939"/>
            <a:ext cx="2176775" cy="654699"/>
          </a:xfrm>
          <a:prstGeom prst="roundRect">
            <a:avLst/>
          </a:prstGeom>
          <a:solidFill>
            <a:srgbClr val="00A7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1050" dirty="0" smtClean="0">
              <a:solidFill>
                <a:srgbClr val="FFFFFF"/>
              </a:solidFill>
            </a:endParaRPr>
          </a:p>
        </p:txBody>
      </p:sp>
      <p:sp>
        <p:nvSpPr>
          <p:cNvPr id="152" name="Rectangle 151"/>
          <p:cNvSpPr/>
          <p:nvPr/>
        </p:nvSpPr>
        <p:spPr>
          <a:xfrm>
            <a:off x="6905938" y="3435395"/>
            <a:ext cx="2117504" cy="707886"/>
          </a:xfrm>
          <a:prstGeom prst="rect">
            <a:avLst/>
          </a:prstGeom>
        </p:spPr>
        <p:txBody>
          <a:bodyPr wrap="square">
            <a:spAutoFit/>
          </a:bodyPr>
          <a:lstStyle/>
          <a:p>
            <a:pPr algn="ctr"/>
            <a:r>
              <a:rPr lang="fr-FR" altLang="fr-FR" sz="2000" b="1" dirty="0" smtClean="0">
                <a:solidFill>
                  <a:srgbClr val="FFFFFF"/>
                </a:solidFill>
                <a:latin typeface="BNPP Sans Condensed" pitchFamily="50" charset="0"/>
              </a:rPr>
              <a:t>Engagements pour</a:t>
            </a:r>
            <a:r>
              <a:rPr lang="fr-FR" altLang="fr-FR" sz="2000" b="1" dirty="0">
                <a:solidFill>
                  <a:srgbClr val="FFFFFF"/>
                </a:solidFill>
                <a:latin typeface="BNPP Sans Condensed" pitchFamily="50" charset="0"/>
              </a:rPr>
              <a:t> </a:t>
            </a:r>
            <a:r>
              <a:rPr lang="fr-FR" altLang="fr-FR" sz="2000" b="1" dirty="0" smtClean="0">
                <a:solidFill>
                  <a:srgbClr val="FFFFFF"/>
                </a:solidFill>
                <a:latin typeface="BNPP Sans Condensed" pitchFamily="50" charset="0"/>
              </a:rPr>
              <a:t>l’entreprenariat</a:t>
            </a:r>
            <a:endParaRPr lang="fr-FR" altLang="fr-FR" sz="2000" b="1" dirty="0">
              <a:solidFill>
                <a:srgbClr val="FFFFFF"/>
              </a:solidFill>
              <a:latin typeface="BNPP Sans Condensed" pitchFamily="50" charset="0"/>
            </a:endParaRPr>
          </a:p>
        </p:txBody>
      </p:sp>
      <p:sp>
        <p:nvSpPr>
          <p:cNvPr id="154" name="Rectangle 153"/>
          <p:cNvSpPr/>
          <p:nvPr/>
        </p:nvSpPr>
        <p:spPr>
          <a:xfrm>
            <a:off x="6806237" y="4278783"/>
            <a:ext cx="2449043" cy="1815882"/>
          </a:xfrm>
          <a:prstGeom prst="rect">
            <a:avLst/>
          </a:prstGeom>
        </p:spPr>
        <p:txBody>
          <a:bodyPr wrap="square">
            <a:spAutoFit/>
          </a:bodyPr>
          <a:lstStyle/>
          <a:p>
            <a:r>
              <a:rPr lang="fr-FR" altLang="fr-FR" sz="1600" b="1" dirty="0">
                <a:solidFill>
                  <a:srgbClr val="000000"/>
                </a:solidFill>
                <a:latin typeface="BNPP Sans Condensed" pitchFamily="50" charset="0"/>
              </a:rPr>
              <a:t>Innovant</a:t>
            </a:r>
          </a:p>
          <a:p>
            <a:endParaRPr lang="fr-FR" altLang="fr-FR" sz="1600" dirty="0">
              <a:solidFill>
                <a:srgbClr val="000000"/>
              </a:solidFill>
              <a:latin typeface="BNPP Sans Condensed" pitchFamily="50" charset="0"/>
            </a:endParaRPr>
          </a:p>
          <a:p>
            <a:r>
              <a:rPr lang="fr-FR" altLang="fr-FR" sz="1600" b="1" dirty="0">
                <a:solidFill>
                  <a:srgbClr val="000000"/>
                </a:solidFill>
                <a:latin typeface="BNPP Sans Condensed" pitchFamily="50" charset="0"/>
              </a:rPr>
              <a:t>Féminin</a:t>
            </a:r>
          </a:p>
          <a:p>
            <a:endParaRPr lang="fr-FR" altLang="fr-FR" sz="1600" dirty="0" smtClean="0">
              <a:solidFill>
                <a:srgbClr val="000000"/>
              </a:solidFill>
              <a:latin typeface="BNPP Sans Condensed" pitchFamily="50" charset="0"/>
            </a:endParaRPr>
          </a:p>
          <a:p>
            <a:r>
              <a:rPr lang="fr-FR" altLang="fr-FR" sz="1600" b="1" dirty="0" smtClean="0">
                <a:solidFill>
                  <a:srgbClr val="000000"/>
                </a:solidFill>
                <a:latin typeface="BNPP Sans Condensed" pitchFamily="50" charset="0"/>
              </a:rPr>
              <a:t>Social &amp; Solidaire</a:t>
            </a:r>
          </a:p>
          <a:p>
            <a:endParaRPr lang="fr-FR" altLang="fr-FR" sz="1600" dirty="0">
              <a:solidFill>
                <a:srgbClr val="000000"/>
              </a:solidFill>
              <a:latin typeface="BNPP Sans Condensed" pitchFamily="50" charset="0"/>
            </a:endParaRPr>
          </a:p>
          <a:p>
            <a:r>
              <a:rPr lang="fr-FR" altLang="fr-FR" sz="1600" b="1" dirty="0" smtClean="0">
                <a:solidFill>
                  <a:srgbClr val="000000"/>
                </a:solidFill>
                <a:latin typeface="BNPP Sans Condensed" pitchFamily="50" charset="0"/>
              </a:rPr>
              <a:t>Soutien à la Transition Energétique </a:t>
            </a:r>
            <a:endParaRPr lang="fr-FR" altLang="fr-FR" sz="1600" b="1" dirty="0">
              <a:solidFill>
                <a:srgbClr val="000000"/>
              </a:solidFill>
              <a:latin typeface="BNPP Sans Condensed" pitchFamily="50" charset="0"/>
            </a:endParaRPr>
          </a:p>
        </p:txBody>
      </p:sp>
      <p:sp>
        <p:nvSpPr>
          <p:cNvPr id="159" name="Rectangle 158"/>
          <p:cNvSpPr/>
          <p:nvPr/>
        </p:nvSpPr>
        <p:spPr>
          <a:xfrm>
            <a:off x="3250279" y="4099253"/>
            <a:ext cx="831726" cy="584775"/>
          </a:xfrm>
          <a:prstGeom prst="rect">
            <a:avLst/>
          </a:prstGeom>
        </p:spPr>
        <p:txBody>
          <a:bodyPr wrap="square">
            <a:spAutoFit/>
          </a:bodyPr>
          <a:lstStyle/>
          <a:p>
            <a:pPr algn="ctr" fontAlgn="auto">
              <a:spcBef>
                <a:spcPts val="0"/>
              </a:spcBef>
              <a:spcAft>
                <a:spcPts val="0"/>
              </a:spcAft>
            </a:pPr>
            <a:r>
              <a:rPr lang="fr-FR" altLang="fr-FR" sz="1800" b="1" dirty="0" smtClean="0">
                <a:solidFill>
                  <a:srgbClr val="FF6600"/>
                </a:solidFill>
                <a:latin typeface="BNPP Sans Condensed" pitchFamily="50" charset="0"/>
              </a:rPr>
              <a:t>2</a:t>
            </a:r>
            <a:endParaRPr lang="fr-FR" altLang="fr-FR" b="1" dirty="0">
              <a:solidFill>
                <a:srgbClr val="000000"/>
              </a:solidFill>
              <a:latin typeface="BNPP Sans Condensed" pitchFamily="50" charset="0"/>
            </a:endParaRPr>
          </a:p>
          <a:p>
            <a:pPr algn="ctr" fontAlgn="auto">
              <a:spcBef>
                <a:spcPts val="0"/>
              </a:spcBef>
              <a:spcAft>
                <a:spcPts val="0"/>
              </a:spcAft>
            </a:pPr>
            <a:r>
              <a:rPr lang="fr-FR" altLang="fr-FR" b="1" dirty="0" smtClean="0">
                <a:solidFill>
                  <a:srgbClr val="000000"/>
                </a:solidFill>
                <a:latin typeface="BNPP Sans Condensed" pitchFamily="50" charset="0"/>
              </a:rPr>
              <a:t> Trade Desks</a:t>
            </a:r>
            <a:endParaRPr lang="fr-FR" altLang="fr-FR" b="1" dirty="0">
              <a:solidFill>
                <a:srgbClr val="000000"/>
              </a:solidFill>
              <a:latin typeface="BNPP Sans Condensed" pitchFamily="50" charset="0"/>
            </a:endParaRPr>
          </a:p>
        </p:txBody>
      </p:sp>
      <p:grpSp>
        <p:nvGrpSpPr>
          <p:cNvPr id="162" name="Groupe 161"/>
          <p:cNvGrpSpPr/>
          <p:nvPr/>
        </p:nvGrpSpPr>
        <p:grpSpPr>
          <a:xfrm>
            <a:off x="2426923" y="4096778"/>
            <a:ext cx="813712" cy="858766"/>
            <a:chOff x="1346473" y="3104948"/>
            <a:chExt cx="1034372" cy="1007785"/>
          </a:xfrm>
          <a:noFill/>
        </p:grpSpPr>
        <p:sp>
          <p:nvSpPr>
            <p:cNvPr id="163" name="Hexagone 162"/>
            <p:cNvSpPr/>
            <p:nvPr/>
          </p:nvSpPr>
          <p:spPr>
            <a:xfrm rot="5400000">
              <a:off x="1325840" y="3140790"/>
              <a:ext cx="1007785" cy="936101"/>
            </a:xfrm>
            <a:prstGeom prst="hexagon">
              <a:avLst/>
            </a:prstGeom>
            <a:grpFill/>
            <a:ln w="9525" cap="flat" cmpd="sng" algn="ctr">
              <a:noFill/>
              <a:prstDash val="solid"/>
            </a:ln>
            <a:effectLst/>
          </p:spPr>
          <p:txBody>
            <a:bodyPr rtlCol="0" anchor="ctr"/>
            <a:lstStyle/>
            <a:p>
              <a:pPr algn="ctr" fontAlgn="auto">
                <a:spcBef>
                  <a:spcPts val="0"/>
                </a:spcBef>
                <a:spcAft>
                  <a:spcPts val="0"/>
                </a:spcAft>
                <a:defRPr/>
              </a:pPr>
              <a:endParaRPr lang="fr-FR" sz="1800" kern="0" smtClean="0">
                <a:solidFill>
                  <a:prstClr val="white"/>
                </a:solidFill>
                <a:latin typeface="Calibri"/>
              </a:endParaRPr>
            </a:p>
          </p:txBody>
        </p:sp>
        <p:sp>
          <p:nvSpPr>
            <p:cNvPr id="164" name="Rectangle 163"/>
            <p:cNvSpPr/>
            <p:nvPr/>
          </p:nvSpPr>
          <p:spPr>
            <a:xfrm>
              <a:off x="1346473" y="3126266"/>
              <a:ext cx="1034372" cy="325066"/>
            </a:xfrm>
            <a:prstGeom prst="rect">
              <a:avLst/>
            </a:prstGeom>
            <a:grpFill/>
          </p:spPr>
          <p:txBody>
            <a:bodyPr wrap="square">
              <a:spAutoFit/>
            </a:bodyPr>
            <a:lstStyle/>
            <a:p>
              <a:pPr algn="ctr" fontAlgn="auto">
                <a:spcBef>
                  <a:spcPts val="0"/>
                </a:spcBef>
                <a:spcAft>
                  <a:spcPts val="0"/>
                </a:spcAft>
              </a:pPr>
              <a:endParaRPr lang="fr-FR" altLang="fr-FR" sz="1200" b="1" dirty="0">
                <a:solidFill>
                  <a:srgbClr val="000000"/>
                </a:solidFill>
                <a:latin typeface="BNPP Sans Condensed" pitchFamily="50" charset="0"/>
              </a:endParaRPr>
            </a:p>
          </p:txBody>
        </p:sp>
      </p:grpSp>
      <p:pic>
        <p:nvPicPr>
          <p:cNvPr id="80914"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4347" y="4781463"/>
            <a:ext cx="106680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15"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94624" y="4211703"/>
            <a:ext cx="645959" cy="461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918" name="Picture 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524" y="3391073"/>
            <a:ext cx="8223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826716" y="6162707"/>
            <a:ext cx="2746179" cy="131515"/>
          </a:xfrm>
          <a:prstGeom prst="rect">
            <a:avLst/>
          </a:prstGeom>
          <a:noFill/>
        </p:spPr>
        <p:txBody>
          <a:bodyPr wrap="square" lIns="0" tIns="0" rIns="0" bIns="0" rtlCol="0">
            <a:noAutofit/>
          </a:bodyPr>
          <a:lstStyle/>
          <a:p>
            <a:r>
              <a:rPr lang="fr-FR" sz="1100" dirty="0" smtClean="0">
                <a:solidFill>
                  <a:schemeClr val="bg1"/>
                </a:solidFill>
              </a:rPr>
              <a:t>* sur une année mobile au 31/07/2019</a:t>
            </a:r>
          </a:p>
        </p:txBody>
      </p:sp>
      <p:pic>
        <p:nvPicPr>
          <p:cNvPr id="819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1596" y="5871686"/>
            <a:ext cx="1865660" cy="35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ZoneTexte 62"/>
          <p:cNvSpPr txBox="1"/>
          <p:nvPr/>
        </p:nvSpPr>
        <p:spPr bwMode="gray">
          <a:xfrm>
            <a:off x="4727285" y="6155985"/>
            <a:ext cx="4116439" cy="24468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90000"/>
              </a:lnSpc>
              <a:spcBef>
                <a:spcPts val="700"/>
              </a:spcBef>
              <a:spcAft>
                <a:spcPct val="0"/>
              </a:spcAft>
              <a:buClr>
                <a:schemeClr val="accent1"/>
              </a:buClr>
              <a:buSzTx/>
              <a:tabLst/>
            </a:pPr>
            <a:r>
              <a:rPr kumimoji="0" lang="fr-FR" sz="1100" b="0" i="0" u="none" strike="noStrike" kern="0" cap="none" spc="0" normalizeH="0" baseline="0" noProof="0" dirty="0" smtClean="0">
                <a:ln>
                  <a:noFill/>
                </a:ln>
                <a:solidFill>
                  <a:schemeClr val="tx1"/>
                </a:solidFill>
                <a:effectLst/>
                <a:uLnTx/>
                <a:uFillTx/>
                <a:latin typeface="+mn-lt"/>
                <a:ea typeface="+mn-ea"/>
                <a:cs typeface="+mn-cs"/>
              </a:rPr>
              <a:t>* Sur une</a:t>
            </a:r>
            <a:r>
              <a:rPr kumimoji="0" lang="fr-FR" sz="1100" b="0" i="0" u="none" strike="noStrike" kern="0" cap="none" spc="0" normalizeH="0" noProof="0" dirty="0" smtClean="0">
                <a:ln>
                  <a:noFill/>
                </a:ln>
                <a:solidFill>
                  <a:schemeClr val="tx1"/>
                </a:solidFill>
                <a:effectLst/>
                <a:uLnTx/>
                <a:uFillTx/>
                <a:latin typeface="+mn-lt"/>
                <a:ea typeface="+mn-ea"/>
                <a:cs typeface="+mn-cs"/>
              </a:rPr>
              <a:t> année mobile au 31/07/19</a:t>
            </a:r>
            <a:endParaRPr kumimoji="0" lang="fr-FR" sz="1100"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38811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64" y="4539923"/>
            <a:ext cx="1244508" cy="432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itre 4"/>
          <p:cNvSpPr>
            <a:spLocks noGrp="1"/>
          </p:cNvSpPr>
          <p:nvPr>
            <p:ph type="title"/>
          </p:nvPr>
        </p:nvSpPr>
        <p:spPr>
          <a:xfrm>
            <a:off x="760413" y="206245"/>
            <a:ext cx="8460000" cy="7456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eaLnBrk="1" hangingPunct="1"/>
            <a:r>
              <a:rPr lang="fr-FR" kern="1200" dirty="0">
                <a:solidFill>
                  <a:schemeClr val="tx2"/>
                </a:solidFill>
              </a:rPr>
              <a:t>Une </a:t>
            </a:r>
            <a:r>
              <a:rPr lang="fr-FR" b="1" kern="1200" dirty="0">
                <a:solidFill>
                  <a:schemeClr val="tx2"/>
                </a:solidFill>
              </a:rPr>
              <a:t>présence engagée</a:t>
            </a:r>
            <a:r>
              <a:rPr lang="fr-FR" kern="1200" dirty="0">
                <a:solidFill>
                  <a:schemeClr val="tx2"/>
                </a:solidFill>
              </a:rPr>
              <a:t> </a:t>
            </a:r>
            <a:br>
              <a:rPr lang="fr-FR" kern="1200" dirty="0">
                <a:solidFill>
                  <a:schemeClr val="tx2"/>
                </a:solidFill>
              </a:rPr>
            </a:br>
            <a:r>
              <a:rPr lang="fr-FR" kern="1200" dirty="0">
                <a:solidFill>
                  <a:schemeClr val="tx2"/>
                </a:solidFill>
              </a:rPr>
              <a:t>dans la vie sociale, culturelle et sportive de l’Occitanie</a:t>
            </a:r>
          </a:p>
        </p:txBody>
      </p:sp>
      <p:sp>
        <p:nvSpPr>
          <p:cNvPr id="43" name="Rectangle 42"/>
          <p:cNvSpPr/>
          <p:nvPr/>
        </p:nvSpPr>
        <p:spPr>
          <a:xfrm rot="10800000">
            <a:off x="6152278" y="1929951"/>
            <a:ext cx="2745177" cy="1688926"/>
          </a:xfrm>
          <a:prstGeom prst="rect">
            <a:avLst/>
          </a:prstGeom>
          <a:noFill/>
          <a:ln w="3175">
            <a:solidFill>
              <a:srgbClr val="00A76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0" name="Rectangle 29"/>
          <p:cNvSpPr/>
          <p:nvPr/>
        </p:nvSpPr>
        <p:spPr>
          <a:xfrm rot="10800000">
            <a:off x="3442689" y="1874897"/>
            <a:ext cx="2549428" cy="4427370"/>
          </a:xfrm>
          <a:prstGeom prst="rect">
            <a:avLst/>
          </a:prstGeom>
          <a:noFill/>
          <a:ln w="3175">
            <a:solidFill>
              <a:srgbClr val="00A76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0" name="Rectangle à coins arrondis 9"/>
          <p:cNvSpPr/>
          <p:nvPr/>
        </p:nvSpPr>
        <p:spPr>
          <a:xfrm>
            <a:off x="475026" y="1157640"/>
            <a:ext cx="2745179" cy="854544"/>
          </a:xfrm>
          <a:prstGeom prst="roundRect">
            <a:avLst/>
          </a:prstGeom>
          <a:solidFill>
            <a:srgbClr val="00A7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2000" dirty="0" smtClean="0">
              <a:solidFill>
                <a:srgbClr val="FFFFFF"/>
              </a:solidFill>
            </a:endParaRPr>
          </a:p>
        </p:txBody>
      </p:sp>
      <p:sp>
        <p:nvSpPr>
          <p:cNvPr id="16" name="Rectangle 15"/>
          <p:cNvSpPr/>
          <p:nvPr/>
        </p:nvSpPr>
        <p:spPr>
          <a:xfrm>
            <a:off x="84431" y="1167011"/>
            <a:ext cx="3782984" cy="707886"/>
          </a:xfrm>
          <a:prstGeom prst="rect">
            <a:avLst/>
          </a:prstGeom>
        </p:spPr>
        <p:txBody>
          <a:bodyPr wrap="square">
            <a:spAutoFit/>
          </a:bodyPr>
          <a:lstStyle/>
          <a:p>
            <a:pPr algn="ctr"/>
            <a:r>
              <a:rPr lang="fr-FR" altLang="fr-FR" sz="2000" dirty="0" smtClean="0">
                <a:solidFill>
                  <a:srgbClr val="FFFFFF"/>
                </a:solidFill>
                <a:latin typeface="BNPP Sans" pitchFamily="50" charset="0"/>
              </a:rPr>
              <a:t>Une Entreprise</a:t>
            </a:r>
          </a:p>
          <a:p>
            <a:pPr algn="ctr"/>
            <a:r>
              <a:rPr lang="fr-FR" altLang="fr-FR" sz="2000" dirty="0" smtClean="0">
                <a:solidFill>
                  <a:srgbClr val="FFFFFF"/>
                </a:solidFill>
                <a:latin typeface="BNPP Sans" pitchFamily="50" charset="0"/>
              </a:rPr>
              <a:t>engagée localement</a:t>
            </a:r>
            <a:endParaRPr lang="fr-FR" altLang="fr-FR" sz="2000" dirty="0">
              <a:solidFill>
                <a:srgbClr val="FFFFFF"/>
              </a:solidFill>
              <a:latin typeface="BNPP Sans" pitchFamily="50" charset="0"/>
            </a:endParaRPr>
          </a:p>
        </p:txBody>
      </p:sp>
      <p:sp>
        <p:nvSpPr>
          <p:cNvPr id="18" name="Rectangle 17"/>
          <p:cNvSpPr/>
          <p:nvPr/>
        </p:nvSpPr>
        <p:spPr>
          <a:xfrm>
            <a:off x="444546" y="2056998"/>
            <a:ext cx="2823330" cy="1438855"/>
          </a:xfrm>
          <a:prstGeom prst="rect">
            <a:avLst/>
          </a:prstGeom>
        </p:spPr>
        <p:txBody>
          <a:bodyPr wrap="square">
            <a:spAutoFit/>
          </a:bodyPr>
          <a:lstStyle/>
          <a:p>
            <a:pPr algn="ctr"/>
            <a:r>
              <a:rPr lang="fr-FR" altLang="fr-FR" sz="1000" i="1" dirty="0" smtClean="0">
                <a:solidFill>
                  <a:srgbClr val="000000"/>
                </a:solidFill>
                <a:latin typeface="BNPP Slab Serif" pitchFamily="50" charset="0"/>
              </a:rPr>
              <a:t>Projet Banlieues : depuis plus de 10 ans auprès des associations locales</a:t>
            </a:r>
            <a:endParaRPr lang="fr-FR" altLang="fr-FR" sz="1000" dirty="0" smtClean="0">
              <a:solidFill>
                <a:srgbClr val="000000"/>
              </a:solidFill>
              <a:latin typeface="BNPP Sans" pitchFamily="50" charset="0"/>
            </a:endParaRPr>
          </a:p>
          <a:p>
            <a:pPr algn="ctr"/>
            <a:endParaRPr lang="fr-FR" altLang="fr-FR" sz="1100" dirty="0">
              <a:solidFill>
                <a:srgbClr val="000000"/>
              </a:solidFill>
              <a:latin typeface="BNPP Sans" pitchFamily="50" charset="0"/>
            </a:endParaRPr>
          </a:p>
          <a:p>
            <a:pPr algn="ctr"/>
            <a:endParaRPr lang="fr-FR" altLang="fr-FR" sz="2400" b="1" dirty="0">
              <a:solidFill>
                <a:srgbClr val="000000"/>
              </a:solidFill>
              <a:latin typeface="BNPP Sans" pitchFamily="50" charset="0"/>
            </a:endParaRPr>
          </a:p>
          <a:p>
            <a:pPr algn="ctr"/>
            <a:r>
              <a:rPr lang="fr-FR" altLang="fr-FR" sz="1600" dirty="0" smtClean="0">
                <a:solidFill>
                  <a:srgbClr val="000000"/>
                </a:solidFill>
                <a:latin typeface="BNPP Sans" pitchFamily="50" charset="0"/>
              </a:rPr>
              <a:t>    </a:t>
            </a:r>
          </a:p>
          <a:p>
            <a:pPr algn="ctr"/>
            <a:endParaRPr lang="fr-FR" altLang="fr-FR" sz="1600" dirty="0">
              <a:solidFill>
                <a:srgbClr val="000000"/>
              </a:solidFill>
              <a:latin typeface="BNPP Sans" pitchFamily="50" charset="0"/>
            </a:endParaRPr>
          </a:p>
        </p:txBody>
      </p:sp>
      <p:sp>
        <p:nvSpPr>
          <p:cNvPr id="19" name="Rectangle à coins arrondis 18"/>
          <p:cNvSpPr/>
          <p:nvPr/>
        </p:nvSpPr>
        <p:spPr>
          <a:xfrm>
            <a:off x="6107480" y="3656992"/>
            <a:ext cx="2789973" cy="854544"/>
          </a:xfrm>
          <a:prstGeom prst="roundRect">
            <a:avLst/>
          </a:prstGeom>
          <a:solidFill>
            <a:srgbClr val="00A7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dirty="0" smtClean="0">
              <a:solidFill>
                <a:srgbClr val="FFFFFF"/>
              </a:solidFill>
            </a:endParaRPr>
          </a:p>
        </p:txBody>
      </p:sp>
      <p:sp>
        <p:nvSpPr>
          <p:cNvPr id="20" name="Rectangle à coins arrondis 19"/>
          <p:cNvSpPr/>
          <p:nvPr/>
        </p:nvSpPr>
        <p:spPr>
          <a:xfrm>
            <a:off x="6146755" y="1167011"/>
            <a:ext cx="2750699" cy="854544"/>
          </a:xfrm>
          <a:prstGeom prst="roundRect">
            <a:avLst/>
          </a:prstGeom>
          <a:solidFill>
            <a:srgbClr val="00A7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2000" dirty="0" smtClean="0">
              <a:solidFill>
                <a:srgbClr val="FFFFFF"/>
              </a:solidFill>
            </a:endParaRPr>
          </a:p>
        </p:txBody>
      </p:sp>
      <p:pic>
        <p:nvPicPr>
          <p:cNvPr id="27" name="Imag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2086" y="3379063"/>
            <a:ext cx="643404" cy="613241"/>
          </a:xfrm>
          <a:prstGeom prst="rect">
            <a:avLst/>
          </a:prstGeom>
        </p:spPr>
      </p:pic>
      <p:sp>
        <p:nvSpPr>
          <p:cNvPr id="33" name="Rectangle 32"/>
          <p:cNvSpPr/>
          <p:nvPr/>
        </p:nvSpPr>
        <p:spPr>
          <a:xfrm>
            <a:off x="6180163" y="3663624"/>
            <a:ext cx="2745178" cy="892552"/>
          </a:xfrm>
          <a:prstGeom prst="rect">
            <a:avLst/>
          </a:prstGeom>
        </p:spPr>
        <p:txBody>
          <a:bodyPr wrap="square">
            <a:spAutoFit/>
          </a:bodyPr>
          <a:lstStyle/>
          <a:p>
            <a:pPr algn="ctr"/>
            <a:r>
              <a:rPr lang="fr-FR" altLang="fr-FR" sz="1800" dirty="0" smtClean="0">
                <a:solidFill>
                  <a:srgbClr val="FFFFFF"/>
                </a:solidFill>
                <a:latin typeface="BNPP Sans" pitchFamily="50" charset="0"/>
              </a:rPr>
              <a:t>Banque de la Culture </a:t>
            </a:r>
          </a:p>
          <a:p>
            <a:pPr algn="ctr"/>
            <a:r>
              <a:rPr lang="fr-FR" altLang="fr-FR" sz="1800" dirty="0" smtClean="0">
                <a:solidFill>
                  <a:srgbClr val="FFFFFF"/>
                </a:solidFill>
                <a:latin typeface="BNPP Sans" pitchFamily="50" charset="0"/>
              </a:rPr>
              <a:t>&amp; du Patrimoine</a:t>
            </a:r>
          </a:p>
          <a:p>
            <a:pPr algn="ctr"/>
            <a:endParaRPr lang="fr-FR" altLang="fr-FR" sz="400" dirty="0" smtClean="0">
              <a:solidFill>
                <a:srgbClr val="FFFFFF"/>
              </a:solidFill>
              <a:latin typeface="BNPP Sans" pitchFamily="50" charset="0"/>
            </a:endParaRPr>
          </a:p>
          <a:p>
            <a:pPr algn="ctr"/>
            <a:r>
              <a:rPr lang="fr-FR" altLang="fr-FR" sz="1200" dirty="0">
                <a:solidFill>
                  <a:srgbClr val="FFFFFF"/>
                </a:solidFill>
                <a:latin typeface="BNPP Sans" pitchFamily="50" charset="0"/>
              </a:rPr>
              <a:t>a</a:t>
            </a:r>
            <a:r>
              <a:rPr lang="fr-FR" altLang="fr-FR" sz="1200" dirty="0" smtClean="0">
                <a:solidFill>
                  <a:srgbClr val="FFFFFF"/>
                </a:solidFill>
                <a:latin typeface="BNPP Sans" pitchFamily="50" charset="0"/>
              </a:rPr>
              <a:t>vec 6 partenariats locaux dont </a:t>
            </a:r>
            <a:endParaRPr lang="fr-FR" altLang="fr-FR" sz="1200" dirty="0">
              <a:solidFill>
                <a:srgbClr val="FFFFFF"/>
              </a:solidFill>
              <a:latin typeface="BNPP Sans" pitchFamily="50" charset="0"/>
            </a:endParaRPr>
          </a:p>
        </p:txBody>
      </p:sp>
      <p:sp>
        <p:nvSpPr>
          <p:cNvPr id="42" name="Rectangle 41"/>
          <p:cNvSpPr/>
          <p:nvPr/>
        </p:nvSpPr>
        <p:spPr>
          <a:xfrm>
            <a:off x="6237311" y="1166627"/>
            <a:ext cx="2485517" cy="769441"/>
          </a:xfrm>
          <a:prstGeom prst="rect">
            <a:avLst/>
          </a:prstGeom>
        </p:spPr>
        <p:txBody>
          <a:bodyPr wrap="square">
            <a:spAutoFit/>
          </a:bodyPr>
          <a:lstStyle/>
          <a:p>
            <a:pPr algn="ctr"/>
            <a:r>
              <a:rPr lang="fr-FR" altLang="fr-FR" sz="2000" dirty="0" smtClean="0">
                <a:solidFill>
                  <a:srgbClr val="FFFFFF"/>
                </a:solidFill>
                <a:latin typeface="BNPP Sans" pitchFamily="50" charset="0"/>
              </a:rPr>
              <a:t>La banque du Tennis</a:t>
            </a:r>
          </a:p>
          <a:p>
            <a:pPr algn="ctr"/>
            <a:endParaRPr lang="fr-FR" altLang="fr-FR" sz="1200" dirty="0" smtClean="0">
              <a:solidFill>
                <a:srgbClr val="FFFFFF"/>
              </a:solidFill>
              <a:latin typeface="BNPP Sans" pitchFamily="50" charset="0"/>
            </a:endParaRPr>
          </a:p>
          <a:p>
            <a:pPr algn="ctr"/>
            <a:r>
              <a:rPr lang="fr-FR" altLang="fr-FR" sz="1200" dirty="0">
                <a:solidFill>
                  <a:srgbClr val="FFFFFF"/>
                </a:solidFill>
                <a:latin typeface="BNPP Sans" pitchFamily="50" charset="0"/>
              </a:rPr>
              <a:t>a</a:t>
            </a:r>
            <a:r>
              <a:rPr lang="fr-FR" altLang="fr-FR" sz="1200" dirty="0" smtClean="0">
                <a:solidFill>
                  <a:srgbClr val="FFFFFF"/>
                </a:solidFill>
                <a:latin typeface="BNPP Sans" pitchFamily="50" charset="0"/>
              </a:rPr>
              <a:t>vec 4 partenariats locaux</a:t>
            </a:r>
            <a:r>
              <a:rPr lang="fr-FR" altLang="fr-FR" sz="1200" dirty="0">
                <a:solidFill>
                  <a:srgbClr val="FFFFFF"/>
                </a:solidFill>
                <a:latin typeface="BNPP Sans" pitchFamily="50" charset="0"/>
              </a:rPr>
              <a:t> </a:t>
            </a:r>
            <a:r>
              <a:rPr lang="fr-FR" altLang="fr-FR" sz="1200" dirty="0" smtClean="0">
                <a:solidFill>
                  <a:srgbClr val="FFFFFF"/>
                </a:solidFill>
                <a:latin typeface="BNPP Sans" pitchFamily="50" charset="0"/>
              </a:rPr>
              <a:t> dont</a:t>
            </a:r>
            <a:endParaRPr lang="fr-FR" altLang="fr-FR" sz="1200" dirty="0">
              <a:solidFill>
                <a:srgbClr val="FFFFFF"/>
              </a:solidFill>
              <a:latin typeface="BNPP Sans" pitchFamily="50" charset="0"/>
            </a:endParaRPr>
          </a:p>
        </p:txBody>
      </p:sp>
      <p:sp>
        <p:nvSpPr>
          <p:cNvPr id="45" name="Rectangle 44"/>
          <p:cNvSpPr/>
          <p:nvPr/>
        </p:nvSpPr>
        <p:spPr>
          <a:xfrm>
            <a:off x="6183313" y="2487691"/>
            <a:ext cx="2791302" cy="2395987"/>
          </a:xfrm>
          <a:prstGeom prst="rect">
            <a:avLst/>
          </a:prstGeom>
        </p:spPr>
        <p:txBody>
          <a:bodyPr wrap="square">
            <a:spAutoFit/>
          </a:bodyPr>
          <a:lstStyle/>
          <a:p>
            <a:pPr algn="ctr"/>
            <a:endParaRPr lang="fr-FR" altLang="fr-FR" sz="1600" b="1" dirty="0" smtClean="0">
              <a:solidFill>
                <a:srgbClr val="000000"/>
              </a:solidFill>
              <a:latin typeface="BNPP Sans" pitchFamily="50" charset="0"/>
            </a:endParaRPr>
          </a:p>
          <a:p>
            <a:pPr algn="ctr"/>
            <a:endParaRPr lang="fr-FR" altLang="fr-FR" sz="1600" b="1" dirty="0" smtClean="0">
              <a:solidFill>
                <a:srgbClr val="000000"/>
              </a:solidFill>
              <a:latin typeface="BNPP Sans" pitchFamily="50" charset="0"/>
            </a:endParaRPr>
          </a:p>
          <a:p>
            <a:pPr algn="ctr"/>
            <a:endParaRPr lang="fr-FR" altLang="fr-FR" sz="1600" b="1" dirty="0" smtClean="0">
              <a:solidFill>
                <a:srgbClr val="000000"/>
              </a:solidFill>
              <a:latin typeface="BNPP Sans" pitchFamily="50" charset="0"/>
            </a:endParaRPr>
          </a:p>
          <a:p>
            <a:pPr algn="ctr"/>
            <a:endParaRPr lang="fr-FR" altLang="fr-FR" sz="1600" b="1" dirty="0">
              <a:solidFill>
                <a:srgbClr val="000000"/>
              </a:solidFill>
              <a:latin typeface="BNPP Sans" pitchFamily="50" charset="0"/>
            </a:endParaRPr>
          </a:p>
          <a:p>
            <a:pPr algn="ctr"/>
            <a:endParaRPr lang="fr-FR" altLang="fr-FR" sz="1600" b="1" dirty="0">
              <a:solidFill>
                <a:srgbClr val="000000"/>
              </a:solidFill>
              <a:latin typeface="BNPP Sans" pitchFamily="50" charset="0"/>
            </a:endParaRPr>
          </a:p>
          <a:p>
            <a:pPr algn="ctr"/>
            <a:endParaRPr lang="fr-FR" altLang="fr-FR" sz="1600" b="1" dirty="0">
              <a:solidFill>
                <a:srgbClr val="000000"/>
              </a:solidFill>
              <a:latin typeface="BNPP Sans" pitchFamily="50" charset="0"/>
            </a:endParaRPr>
          </a:p>
          <a:p>
            <a:pPr algn="ctr"/>
            <a:endParaRPr lang="fr-FR" altLang="fr-FR" sz="1600" dirty="0" smtClean="0">
              <a:solidFill>
                <a:srgbClr val="000000"/>
              </a:solidFill>
              <a:latin typeface="BNPP Sans" pitchFamily="50" charset="0"/>
            </a:endParaRPr>
          </a:p>
          <a:p>
            <a:pPr algn="ctr"/>
            <a:endParaRPr lang="fr-FR" altLang="fr-FR" sz="1600" dirty="0" smtClean="0">
              <a:solidFill>
                <a:srgbClr val="000000"/>
              </a:solidFill>
              <a:latin typeface="BNPP Sans" pitchFamily="50" charset="0"/>
            </a:endParaRPr>
          </a:p>
          <a:p>
            <a:pPr algn="ctr"/>
            <a:endParaRPr lang="fr-FR" altLang="fr-FR" sz="1600" dirty="0" smtClean="0">
              <a:solidFill>
                <a:srgbClr val="000000"/>
              </a:solidFill>
              <a:latin typeface="BNPP Sans" pitchFamily="50" charset="0"/>
            </a:endParaRPr>
          </a:p>
          <a:p>
            <a:pPr algn="ctr"/>
            <a:endParaRPr lang="fr-FR" altLang="fr-FR" sz="1600" b="1" dirty="0">
              <a:solidFill>
                <a:srgbClr val="000000"/>
              </a:solidFill>
              <a:latin typeface="BNPP Sans" pitchFamily="50" charset="0"/>
            </a:endParaRPr>
          </a:p>
        </p:txBody>
      </p:sp>
      <p:sp>
        <p:nvSpPr>
          <p:cNvPr id="58" name="Rectangle 57"/>
          <p:cNvSpPr/>
          <p:nvPr/>
        </p:nvSpPr>
        <p:spPr>
          <a:xfrm>
            <a:off x="5321392" y="3077373"/>
            <a:ext cx="670725" cy="317540"/>
          </a:xfrm>
          <a:prstGeom prst="rect">
            <a:avLst/>
          </a:prstGeom>
        </p:spPr>
        <p:txBody>
          <a:bodyPr wrap="square">
            <a:spAutoFit/>
          </a:bodyPr>
          <a:lstStyle/>
          <a:p>
            <a:pPr algn="ctr"/>
            <a:r>
              <a:rPr lang="fr-FR" altLang="fr-FR" sz="1600" dirty="0" smtClean="0">
                <a:solidFill>
                  <a:srgbClr val="FFFFFF"/>
                </a:solidFill>
                <a:latin typeface="BNPP Sans" pitchFamily="50" charset="0"/>
              </a:rPr>
              <a:t>2004</a:t>
            </a:r>
          </a:p>
        </p:txBody>
      </p:sp>
      <p:sp>
        <p:nvSpPr>
          <p:cNvPr id="60" name="Rectangle 59"/>
          <p:cNvSpPr/>
          <p:nvPr/>
        </p:nvSpPr>
        <p:spPr>
          <a:xfrm>
            <a:off x="5321392" y="4226802"/>
            <a:ext cx="670725" cy="338554"/>
          </a:xfrm>
          <a:prstGeom prst="rect">
            <a:avLst/>
          </a:prstGeom>
        </p:spPr>
        <p:txBody>
          <a:bodyPr wrap="square">
            <a:spAutoFit/>
          </a:bodyPr>
          <a:lstStyle/>
          <a:p>
            <a:pPr algn="ctr"/>
            <a:r>
              <a:rPr lang="fr-FR" altLang="fr-FR" sz="1600" dirty="0" smtClean="0">
                <a:solidFill>
                  <a:srgbClr val="FFFFFF"/>
                </a:solidFill>
                <a:latin typeface="BNPP Sans" pitchFamily="50" charset="0"/>
              </a:rPr>
              <a:t>201</a:t>
            </a:r>
          </a:p>
        </p:txBody>
      </p:sp>
      <p:sp>
        <p:nvSpPr>
          <p:cNvPr id="65" name="Espace réservé du numéro de diapositive 3"/>
          <p:cNvSpPr>
            <a:spLocks noGrp="1"/>
          </p:cNvSpPr>
          <p:nvPr>
            <p:ph type="sldNum" sz="quarter" idx="4294967295"/>
          </p:nvPr>
        </p:nvSpPr>
        <p:spPr>
          <a:xfrm>
            <a:off x="8369768" y="6395560"/>
            <a:ext cx="180000" cy="180000"/>
          </a:xfrm>
          <a:prstGeom prst="rect">
            <a:avLst/>
          </a:prstGeom>
        </p:spPr>
        <p:txBody>
          <a:bodyPr/>
          <a:lstStyle/>
          <a:p>
            <a:pPr>
              <a:defRPr/>
            </a:pPr>
            <a:fld id="{276219AF-F5ED-455B-A512-B03AB3602319}" type="slidenum">
              <a:rPr lang="fr-FR" smtClean="0">
                <a:solidFill>
                  <a:srgbClr val="FFFFFF"/>
                </a:solidFill>
              </a:rPr>
              <a:pPr>
                <a:defRPr/>
              </a:pPr>
              <a:t>6</a:t>
            </a:fld>
            <a:endParaRPr lang="fr-FR" dirty="0">
              <a:solidFill>
                <a:srgbClr val="FFFFFF"/>
              </a:solidFill>
            </a:endParaRPr>
          </a:p>
        </p:txBody>
      </p:sp>
      <p:pic>
        <p:nvPicPr>
          <p:cNvPr id="819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801" y="2263991"/>
            <a:ext cx="2771091" cy="108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622415" y="2711961"/>
            <a:ext cx="1873770" cy="213569"/>
          </a:xfrm>
          <a:prstGeom prst="rect">
            <a:avLst/>
          </a:prstGeom>
          <a:noFill/>
        </p:spPr>
        <p:txBody>
          <a:bodyPr wrap="square" lIns="0" tIns="0" rIns="0" bIns="0" rtlCol="0">
            <a:noAutofit/>
          </a:bodyPr>
          <a:lstStyle/>
          <a:p>
            <a:r>
              <a:rPr lang="fr-FR" b="1" dirty="0" smtClean="0">
                <a:solidFill>
                  <a:srgbClr val="000000"/>
                </a:solidFill>
                <a:latin typeface="BNPP Sans Condensed" pitchFamily="50" charset="0"/>
              </a:rPr>
              <a:t>PARLONS </a:t>
            </a:r>
          </a:p>
          <a:p>
            <a:r>
              <a:rPr lang="fr-FR" b="1" dirty="0" smtClean="0">
                <a:solidFill>
                  <a:srgbClr val="000000"/>
                </a:solidFill>
                <a:latin typeface="BNPP Sans Condensed" pitchFamily="50" charset="0"/>
              </a:rPr>
              <a:t>COEUR</a:t>
            </a:r>
          </a:p>
        </p:txBody>
      </p:sp>
      <p:sp>
        <p:nvSpPr>
          <p:cNvPr id="67" name="Rectangle à coins arrondis 66"/>
          <p:cNvSpPr/>
          <p:nvPr/>
        </p:nvSpPr>
        <p:spPr>
          <a:xfrm>
            <a:off x="3442689" y="1166101"/>
            <a:ext cx="2549428" cy="854544"/>
          </a:xfrm>
          <a:prstGeom prst="roundRect">
            <a:avLst/>
          </a:prstGeom>
          <a:solidFill>
            <a:srgbClr val="00A76C"/>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sz="2000" dirty="0" smtClean="0">
              <a:solidFill>
                <a:srgbClr val="FFFFFF"/>
              </a:solidFill>
            </a:endParaRPr>
          </a:p>
        </p:txBody>
      </p:sp>
      <p:sp>
        <p:nvSpPr>
          <p:cNvPr id="68" name="Rectangle 67"/>
          <p:cNvSpPr/>
          <p:nvPr/>
        </p:nvSpPr>
        <p:spPr>
          <a:xfrm>
            <a:off x="3518623" y="1148119"/>
            <a:ext cx="2434557" cy="1077218"/>
          </a:xfrm>
          <a:prstGeom prst="rect">
            <a:avLst/>
          </a:prstGeom>
        </p:spPr>
        <p:txBody>
          <a:bodyPr wrap="square">
            <a:spAutoFit/>
          </a:bodyPr>
          <a:lstStyle/>
          <a:p>
            <a:pPr algn="ctr"/>
            <a:r>
              <a:rPr lang="fr-FR" altLang="fr-FR" sz="2000" dirty="0" smtClean="0">
                <a:solidFill>
                  <a:srgbClr val="FFFFFF"/>
                </a:solidFill>
                <a:latin typeface="BNPP Sans" pitchFamily="50" charset="0"/>
              </a:rPr>
              <a:t>+ 150 rencontres</a:t>
            </a:r>
          </a:p>
          <a:p>
            <a:pPr algn="ctr"/>
            <a:r>
              <a:rPr lang="fr-FR" altLang="fr-FR" sz="1200" dirty="0" smtClean="0">
                <a:solidFill>
                  <a:srgbClr val="FFFFFF"/>
                </a:solidFill>
                <a:latin typeface="BNPP Sans" pitchFamily="50" charset="0"/>
              </a:rPr>
              <a:t>sur notre région </a:t>
            </a:r>
          </a:p>
          <a:p>
            <a:pPr algn="ctr"/>
            <a:r>
              <a:rPr lang="fr-FR" altLang="fr-FR" sz="1200" dirty="0" smtClean="0">
                <a:solidFill>
                  <a:srgbClr val="FFFFFF"/>
                </a:solidFill>
                <a:latin typeface="BNPP Sans" pitchFamily="50" charset="0"/>
              </a:rPr>
              <a:t>en 2019</a:t>
            </a:r>
          </a:p>
          <a:p>
            <a:pPr algn="ctr"/>
            <a:endParaRPr lang="fr-FR" altLang="fr-FR" sz="2000" dirty="0" smtClean="0">
              <a:solidFill>
                <a:srgbClr val="FFFFFF"/>
              </a:solidFill>
              <a:latin typeface="BNPP Sans" pitchFamily="50" charset="0"/>
            </a:endParaRPr>
          </a:p>
        </p:txBody>
      </p:sp>
      <p:pic>
        <p:nvPicPr>
          <p:cNvPr id="8193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610" y="2410615"/>
            <a:ext cx="2654589" cy="101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35" name="Picture 15" descr="Fondation Agir Contre l'Exclusion Log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123" y="3798514"/>
            <a:ext cx="904875" cy="571500"/>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9403" y="3425200"/>
            <a:ext cx="623780" cy="62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45457" y="5182255"/>
            <a:ext cx="2380890" cy="1053245"/>
          </a:xfrm>
          <a:prstGeom prst="rect">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algn="ctr"/>
            <a:endParaRPr lang="fr-FR" dirty="0" smtClean="0">
              <a:solidFill>
                <a:srgbClr val="FFFFFF"/>
              </a:solidFill>
            </a:endParaRPr>
          </a:p>
        </p:txBody>
      </p:sp>
      <p:pic>
        <p:nvPicPr>
          <p:cNvPr id="81936"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35960" y="5182255"/>
            <a:ext cx="571299" cy="63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Rectangle 65"/>
          <p:cNvSpPr/>
          <p:nvPr/>
        </p:nvSpPr>
        <p:spPr>
          <a:xfrm rot="10800000">
            <a:off x="6107481" y="4289343"/>
            <a:ext cx="2789974" cy="2021959"/>
          </a:xfrm>
          <a:prstGeom prst="rect">
            <a:avLst/>
          </a:prstGeom>
          <a:noFill/>
          <a:ln w="3175">
            <a:solidFill>
              <a:srgbClr val="00A76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7" name="Rectangle 6"/>
          <p:cNvSpPr/>
          <p:nvPr/>
        </p:nvSpPr>
        <p:spPr>
          <a:xfrm rot="10800000">
            <a:off x="475027" y="1874729"/>
            <a:ext cx="2745177" cy="4436575"/>
          </a:xfrm>
          <a:prstGeom prst="rect">
            <a:avLst/>
          </a:prstGeom>
          <a:noFill/>
          <a:ln w="3175">
            <a:solidFill>
              <a:srgbClr val="00A76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pic>
        <p:nvPicPr>
          <p:cNvPr id="839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16981" y="4602076"/>
            <a:ext cx="1005847" cy="100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2" name="Picture 4" descr="Résultat de recherche d'images pour &quot;piano aux jacobins&quot;">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7310" y="4755725"/>
            <a:ext cx="790029" cy="11859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Résultat de recherche d'images pour &quot;montpellier danse&quot;"/>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8" descr="Résultat de recherche d'images pour &quot;montpellier danse&quot;"/>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10" descr="Résultat de recherche d'images pour &quot;montpellier danse&quot;"/>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12" descr="Résultat de recherche d'images pour &quot;montpellier danse&quot;">
            <a:hlinkClick r:id="rId14"/>
          </p:cNvPr>
          <p:cNvSpPr>
            <a:spLocks noChangeAspect="1" noChangeArrowheads="1"/>
          </p:cNvSpPr>
          <p:nvPr/>
        </p:nvSpPr>
        <p:spPr bwMode="auto">
          <a:xfrm>
            <a:off x="101600" y="-1628775"/>
            <a:ext cx="5734050" cy="3228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3982" name="Picture 14" descr="Image associé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52751" y="5679589"/>
            <a:ext cx="1090721" cy="610804"/>
          </a:xfrm>
          <a:prstGeom prst="rect">
            <a:avLst/>
          </a:prstGeom>
          <a:noFill/>
          <a:extLst>
            <a:ext uri="{909E8E84-426E-40DD-AFC4-6F175D3DCCD1}">
              <a14:hiddenFill xmlns:a14="http://schemas.microsoft.com/office/drawing/2010/main">
                <a:solidFill>
                  <a:srgbClr val="FFFFFF"/>
                </a:solidFill>
              </a14:hiddenFill>
            </a:ext>
          </a:extLst>
        </p:spPr>
      </p:pic>
      <p:pic>
        <p:nvPicPr>
          <p:cNvPr id="8294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90061" y="3059381"/>
            <a:ext cx="1426920" cy="52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57102" y="2087300"/>
            <a:ext cx="1064508" cy="87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2"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57648" y="2086858"/>
            <a:ext cx="1268557" cy="65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5"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93819" y="2709649"/>
            <a:ext cx="567948" cy="50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3"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98111" y="2726220"/>
            <a:ext cx="558707" cy="85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5" name="Picture 11" descr="Résultat de recherche d'images pour &quot;bouge ta boite&quot;">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74466" y="4521887"/>
            <a:ext cx="1332665" cy="750374"/>
          </a:xfrm>
          <a:prstGeom prst="rect">
            <a:avLst/>
          </a:prstGeom>
          <a:noFill/>
          <a:extLst>
            <a:ext uri="{909E8E84-426E-40DD-AFC4-6F175D3DCCD1}">
              <a14:hiddenFill xmlns:a14="http://schemas.microsoft.com/office/drawing/2010/main">
                <a:solidFill>
                  <a:srgbClr val="FFFFFF"/>
                </a:solidFill>
              </a14:hiddenFill>
            </a:ext>
          </a:extLst>
        </p:spPr>
      </p:pic>
      <p:pic>
        <p:nvPicPr>
          <p:cNvPr id="82956"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9526" y="5012675"/>
            <a:ext cx="1071729" cy="111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57" name="Picture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11126" y="5398745"/>
            <a:ext cx="800374" cy="873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4"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30170" y="3260499"/>
            <a:ext cx="2382612" cy="1332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descr="C:\Users\380598\AppData\Local\Temp\notes6FC876\SnipImage.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21914" y="4746186"/>
            <a:ext cx="2417134" cy="938671"/>
          </a:xfrm>
          <a:prstGeom prst="rect">
            <a:avLst/>
          </a:prstGeom>
          <a:noFill/>
          <a:effectLst>
            <a:innerShdw blurRad="63500" dist="508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7027339" y="3926845"/>
            <a:ext cx="914400" cy="914400"/>
          </a:xfrm>
          <a:prstGeom prst="rect">
            <a:avLst/>
          </a:prstGeom>
          <a:noFill/>
        </p:spPr>
        <p:txBody>
          <a:bodyPr wrap="none" lIns="0" tIns="0" rIns="0" bIns="0" rtlCol="0">
            <a:noAutofit/>
          </a:bodyPr>
          <a:lstStyle/>
          <a:p>
            <a:endParaRPr lang="fr-FR" sz="1400" dirty="0" smtClean="0">
              <a:solidFill>
                <a:schemeClr val="accent4"/>
              </a:solidFill>
            </a:endParaRPr>
          </a:p>
        </p:txBody>
      </p:sp>
      <p:sp>
        <p:nvSpPr>
          <p:cNvPr id="14" name="Rectangle 13"/>
          <p:cNvSpPr/>
          <p:nvPr/>
        </p:nvSpPr>
        <p:spPr>
          <a:xfrm>
            <a:off x="3515564" y="5823203"/>
            <a:ext cx="2425985" cy="307777"/>
          </a:xfrm>
          <a:prstGeom prst="rect">
            <a:avLst/>
          </a:prstGeom>
        </p:spPr>
        <p:txBody>
          <a:bodyPr wrap="none">
            <a:spAutoFit/>
          </a:bodyPr>
          <a:lstStyle/>
          <a:p>
            <a:r>
              <a:rPr lang="fr-FR" i="1" dirty="0" smtClean="0">
                <a:solidFill>
                  <a:srgbClr val="000000"/>
                </a:solidFill>
                <a:latin typeface="BNPP Slab Serif" pitchFamily="50" charset="0"/>
              </a:rPr>
              <a:t>Rendez-vous le 7 Novembre</a:t>
            </a:r>
            <a:endParaRPr lang="fr-FR" dirty="0"/>
          </a:p>
        </p:txBody>
      </p:sp>
      <p:pic>
        <p:nvPicPr>
          <p:cNvPr id="81922"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731254" y="4071618"/>
            <a:ext cx="775181" cy="4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523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gray">
          <a:xfrm>
            <a:off x="267848" y="3184685"/>
            <a:ext cx="6446851"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eaLnBrk="1" hangingPunct="1">
              <a:lnSpc>
                <a:spcPct val="85000"/>
              </a:lnSpc>
              <a:spcBef>
                <a:spcPct val="50000"/>
              </a:spcBef>
              <a:defRPr sz="2800" b="1">
                <a:solidFill>
                  <a:schemeClr val="folHlink"/>
                </a:solidFill>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fr-FR" b="0" dirty="0">
                <a:solidFill>
                  <a:srgbClr val="DDDDDD"/>
                </a:solidFill>
              </a:rPr>
              <a:t>Résultats </a:t>
            </a:r>
            <a:r>
              <a:rPr lang="fr-FR" b="0" dirty="0" smtClean="0">
                <a:solidFill>
                  <a:srgbClr val="DDDDDD"/>
                </a:solidFill>
              </a:rPr>
              <a:t>du 1S19 et </a:t>
            </a:r>
            <a:r>
              <a:rPr lang="fr-FR" b="0" dirty="0">
                <a:solidFill>
                  <a:srgbClr val="DDDDDD"/>
                </a:solidFill>
              </a:rPr>
              <a:t>mise en </a:t>
            </a:r>
            <a:r>
              <a:rPr lang="fr-FR" b="0" dirty="0" smtClean="0">
                <a:solidFill>
                  <a:srgbClr val="DDDDDD"/>
                </a:solidFill>
              </a:rPr>
              <a:t>œuvre </a:t>
            </a:r>
            <a:r>
              <a:rPr lang="fr-FR" b="0" dirty="0">
                <a:solidFill>
                  <a:srgbClr val="DDDDDD"/>
                </a:solidFill>
              </a:rPr>
              <a:t>du plan de transformation</a:t>
            </a:r>
          </a:p>
        </p:txBody>
      </p:sp>
      <p:sp>
        <p:nvSpPr>
          <p:cNvPr id="8201" name="Rectangle 18"/>
          <p:cNvSpPr>
            <a:spLocks noChangeArrowheads="1"/>
          </p:cNvSpPr>
          <p:nvPr/>
        </p:nvSpPr>
        <p:spPr bwMode="white">
          <a:xfrm>
            <a:off x="3064" y="161534"/>
            <a:ext cx="9144000" cy="14065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spcBef>
                <a:spcPct val="50000"/>
              </a:spcBef>
            </a:pPr>
            <a:endParaRPr lang="fr-FR" sz="2800" dirty="0">
              <a:solidFill>
                <a:srgbClr val="333333"/>
              </a:solidFill>
            </a:endParaRPr>
          </a:p>
        </p:txBody>
      </p:sp>
      <p:sp>
        <p:nvSpPr>
          <p:cNvPr id="8204" name="Text Box 18"/>
          <p:cNvSpPr txBox="1">
            <a:spLocks noChangeArrowheads="1"/>
          </p:cNvSpPr>
          <p:nvPr/>
        </p:nvSpPr>
        <p:spPr bwMode="gray">
          <a:xfrm>
            <a:off x="267850" y="4242590"/>
            <a:ext cx="8179879"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spcBef>
                <a:spcPct val="50000"/>
              </a:spcBef>
              <a:defRPr sz="1400">
                <a:solidFill>
                  <a:schemeClr val="tx1"/>
                </a:solidFill>
                <a:latin typeface="Arial" charset="0"/>
                <a:cs typeface="Arial" charset="0"/>
              </a:defRPr>
            </a:lvl1pPr>
            <a:lvl2pPr marL="742950" indent="-285750" algn="ctr" eaLnBrk="0" hangingPunct="0">
              <a:spcBef>
                <a:spcPct val="50000"/>
              </a:spcBef>
              <a:defRPr sz="1400">
                <a:solidFill>
                  <a:schemeClr val="tx1"/>
                </a:solidFill>
                <a:latin typeface="Arial" charset="0"/>
                <a:cs typeface="Arial" charset="0"/>
              </a:defRPr>
            </a:lvl2pPr>
            <a:lvl3pPr marL="1143000" indent="-228600" algn="ctr" eaLnBrk="0" hangingPunct="0">
              <a:spcBef>
                <a:spcPct val="50000"/>
              </a:spcBef>
              <a:defRPr sz="1400">
                <a:solidFill>
                  <a:schemeClr val="tx1"/>
                </a:solidFill>
                <a:latin typeface="Arial" charset="0"/>
                <a:cs typeface="Arial" charset="0"/>
              </a:defRPr>
            </a:lvl3pPr>
            <a:lvl4pPr marL="1600200" indent="-228600" algn="ctr" eaLnBrk="0" hangingPunct="0">
              <a:spcBef>
                <a:spcPct val="50000"/>
              </a:spcBef>
              <a:defRPr sz="1400">
                <a:solidFill>
                  <a:schemeClr val="tx1"/>
                </a:solidFill>
                <a:latin typeface="Arial" charset="0"/>
                <a:cs typeface="Arial" charset="0"/>
              </a:defRPr>
            </a:lvl4pPr>
            <a:lvl5pPr marL="2057400" indent="-228600" algn="ctr" eaLnBrk="0" hangingPunct="0">
              <a:spcBef>
                <a:spcPct val="50000"/>
              </a:spcBef>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lnSpc>
                <a:spcPct val="85000"/>
              </a:lnSpc>
            </a:pPr>
            <a:r>
              <a:rPr lang="fr-FR" sz="2800" dirty="0" smtClean="0">
                <a:solidFill>
                  <a:srgbClr val="DDDDDD"/>
                </a:solidFill>
              </a:rPr>
              <a:t>Questions / Réponses</a:t>
            </a:r>
            <a:endParaRPr lang="fr-FR" sz="2800" dirty="0">
              <a:solidFill>
                <a:srgbClr val="DDDDDD"/>
              </a:solidFill>
            </a:endParaRPr>
          </a:p>
        </p:txBody>
      </p:sp>
      <p:sp>
        <p:nvSpPr>
          <p:cNvPr id="12" name="Line 19"/>
          <p:cNvSpPr>
            <a:spLocks noChangeShapeType="1"/>
          </p:cNvSpPr>
          <p:nvPr/>
        </p:nvSpPr>
        <p:spPr bwMode="gray">
          <a:xfrm>
            <a:off x="267851" y="4063750"/>
            <a:ext cx="8599925"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dirty="0">
              <a:solidFill>
                <a:srgbClr val="333333"/>
              </a:solidFill>
            </a:endParaRPr>
          </a:p>
        </p:txBody>
      </p:sp>
      <p:sp>
        <p:nvSpPr>
          <p:cNvPr id="16" name="Text Box 4"/>
          <p:cNvSpPr txBox="1">
            <a:spLocks noChangeArrowheads="1"/>
          </p:cNvSpPr>
          <p:nvPr/>
        </p:nvSpPr>
        <p:spPr bwMode="gray">
          <a:xfrm>
            <a:off x="267850" y="1760600"/>
            <a:ext cx="8169250"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eaLnBrk="1" hangingPunct="1">
              <a:lnSpc>
                <a:spcPct val="85000"/>
              </a:lnSpc>
              <a:spcBef>
                <a:spcPct val="50000"/>
              </a:spcBef>
              <a:defRPr sz="2800" b="1">
                <a:solidFill>
                  <a:schemeClr val="folHlink"/>
                </a:solidFill>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fr-FR" b="0" dirty="0">
                <a:solidFill>
                  <a:srgbClr val="DDDDDD"/>
                </a:solidFill>
              </a:rPr>
              <a:t>BNP Paribas dans la </a:t>
            </a:r>
            <a:r>
              <a:rPr lang="fr-FR" b="0" dirty="0" smtClean="0">
                <a:solidFill>
                  <a:srgbClr val="DDDDDD"/>
                </a:solidFill>
              </a:rPr>
              <a:t>Région Occitanie</a:t>
            </a:r>
            <a:endParaRPr lang="fr-FR" b="0" dirty="0">
              <a:solidFill>
                <a:srgbClr val="DDDDDD"/>
              </a:solidFill>
            </a:endParaRPr>
          </a:p>
        </p:txBody>
      </p:sp>
      <p:sp>
        <p:nvSpPr>
          <p:cNvPr id="17" name="Text Box 4"/>
          <p:cNvSpPr txBox="1">
            <a:spLocks noChangeArrowheads="1"/>
          </p:cNvSpPr>
          <p:nvPr/>
        </p:nvSpPr>
        <p:spPr bwMode="gray">
          <a:xfrm>
            <a:off x="267850" y="2470537"/>
            <a:ext cx="8168563"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eaLnBrk="1" hangingPunct="1">
              <a:lnSpc>
                <a:spcPct val="85000"/>
              </a:lnSpc>
              <a:spcBef>
                <a:spcPct val="50000"/>
              </a:spcBef>
              <a:defRPr sz="2800" b="1">
                <a:solidFill>
                  <a:schemeClr val="folHlink"/>
                </a:solidFill>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fr-FR" dirty="0" smtClean="0">
                <a:solidFill>
                  <a:srgbClr val="FF9900"/>
                </a:solidFill>
              </a:rPr>
              <a:t>Présentation du Groupe BNP Paribas</a:t>
            </a:r>
            <a:endParaRPr lang="fr-FR" dirty="0">
              <a:solidFill>
                <a:srgbClr val="FF9900"/>
              </a:solidFill>
            </a:endParaRPr>
          </a:p>
        </p:txBody>
      </p:sp>
      <p:sp>
        <p:nvSpPr>
          <p:cNvPr id="18" name="Line 19"/>
          <p:cNvSpPr>
            <a:spLocks noChangeShapeType="1"/>
          </p:cNvSpPr>
          <p:nvPr/>
        </p:nvSpPr>
        <p:spPr bwMode="gray">
          <a:xfrm>
            <a:off x="267851" y="3067906"/>
            <a:ext cx="859992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b="1" dirty="0">
              <a:solidFill>
                <a:srgbClr val="FF9900"/>
              </a:solidFill>
            </a:endParaRPr>
          </a:p>
        </p:txBody>
      </p:sp>
      <p:sp>
        <p:nvSpPr>
          <p:cNvPr id="14" name="Line 19"/>
          <p:cNvSpPr>
            <a:spLocks noChangeShapeType="1"/>
          </p:cNvSpPr>
          <p:nvPr/>
        </p:nvSpPr>
        <p:spPr bwMode="gray">
          <a:xfrm>
            <a:off x="267850" y="2301660"/>
            <a:ext cx="859992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square" lIns="90000" tIns="46800" rIns="90000" bIns="46800">
            <a:spAutoFit/>
          </a:bodyPr>
          <a:lstStyle/>
          <a:p>
            <a:endParaRPr lang="fr-FR" sz="2800" b="1" dirty="0">
              <a:solidFill>
                <a:srgbClr val="FF9900"/>
              </a:solidFill>
            </a:endParaRPr>
          </a:p>
        </p:txBody>
      </p:sp>
    </p:spTree>
    <p:extLst>
      <p:ext uri="{BB962C8B-B14F-4D97-AF65-F5344CB8AC3E}">
        <p14:creationId xmlns:p14="http://schemas.microsoft.com/office/powerpoint/2010/main" val="993838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691625" y="1847727"/>
            <a:ext cx="8029851" cy="3594225"/>
            <a:chOff x="691623" y="1847725"/>
            <a:chExt cx="8029851" cy="3594225"/>
          </a:xfrm>
        </p:grpSpPr>
        <p:sp>
          <p:nvSpPr>
            <p:cNvPr id="23" name="Oval 34"/>
            <p:cNvSpPr>
              <a:spLocks noChangeAspect="1" noChangeArrowheads="1"/>
            </p:cNvSpPr>
            <p:nvPr/>
          </p:nvSpPr>
          <p:spPr bwMode="gray">
            <a:xfrm>
              <a:off x="3035300" y="2411138"/>
              <a:ext cx="3062288" cy="3030812"/>
            </a:xfrm>
            <a:prstGeom prst="ellipse">
              <a:avLst/>
            </a:prstGeom>
            <a:noFill/>
            <a:ln w="19050">
              <a:solidFill>
                <a:srgbClr val="DDDDDD"/>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algn="ctr">
                <a:spcBef>
                  <a:spcPct val="50000"/>
                </a:spcBef>
              </a:pPr>
              <a:endParaRPr lang="fr-FR" dirty="0"/>
            </a:p>
          </p:txBody>
        </p:sp>
        <p:sp>
          <p:nvSpPr>
            <p:cNvPr id="21" name="Oval 35"/>
            <p:cNvSpPr>
              <a:spLocks noChangeAspect="1" noChangeArrowheads="1"/>
            </p:cNvSpPr>
            <p:nvPr/>
          </p:nvSpPr>
          <p:spPr bwMode="gray">
            <a:xfrm>
              <a:off x="4162425" y="3512863"/>
              <a:ext cx="847725" cy="855662"/>
            </a:xfrm>
            <a:prstGeom prst="ellipse">
              <a:avLst/>
            </a:prstGeom>
            <a:solidFill>
              <a:srgbClr val="FFFFFF"/>
            </a:solidFill>
            <a:ln>
              <a:noFill/>
            </a:ln>
            <a:extLst>
              <a:ext uri="{91240B29-F687-4F45-9708-019B960494DF}">
                <a14:hiddenLine xmlns:a14="http://schemas.microsoft.com/office/drawing/2010/main" w="76200">
                  <a:solidFill>
                    <a:srgbClr val="000000"/>
                  </a:solidFill>
                  <a:round/>
                  <a:headEnd/>
                  <a:tailEnd/>
                </a14:hiddenLine>
              </a:ext>
            </a:extLst>
          </p:spPr>
          <p:txBody>
            <a:bodyPr lIns="90000" tIns="46800" rIns="90000" bIns="46800" anchor="ctr"/>
            <a:lstStyle/>
            <a:p>
              <a:pPr algn="ctr">
                <a:spcBef>
                  <a:spcPct val="50000"/>
                </a:spcBef>
              </a:pPr>
              <a:endParaRPr lang="fr-FR" dirty="0"/>
            </a:p>
          </p:txBody>
        </p:sp>
        <p:sp>
          <p:nvSpPr>
            <p:cNvPr id="25" name="Rectangle 10"/>
            <p:cNvSpPr>
              <a:spLocks noChangeAspect="1" noChangeArrowheads="1"/>
            </p:cNvSpPr>
            <p:nvPr/>
          </p:nvSpPr>
          <p:spPr bwMode="auto">
            <a:xfrm>
              <a:off x="5362789" y="2410044"/>
              <a:ext cx="2720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fr-FR" sz="1100" b="1" dirty="0">
                  <a:solidFill>
                    <a:srgbClr val="000000"/>
                  </a:solidFill>
                </a:rPr>
                <a:t>Grand Duché de Luxembourg  1,0%</a:t>
              </a:r>
            </a:p>
          </p:txBody>
        </p:sp>
        <p:sp>
          <p:nvSpPr>
            <p:cNvPr id="26" name="Rectangle 10"/>
            <p:cNvSpPr>
              <a:spLocks noChangeAspect="1" noChangeArrowheads="1"/>
            </p:cNvSpPr>
            <p:nvPr/>
          </p:nvSpPr>
          <p:spPr bwMode="auto">
            <a:xfrm>
              <a:off x="5750586" y="2590094"/>
              <a:ext cx="2720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fr-FR" sz="1100" b="1" dirty="0">
                  <a:solidFill>
                    <a:srgbClr val="000000"/>
                  </a:solidFill>
                </a:rPr>
                <a:t>FCPE Groupe  </a:t>
              </a:r>
              <a:r>
                <a:rPr lang="fr-FR" sz="1100" b="1" dirty="0" smtClean="0">
                  <a:solidFill>
                    <a:srgbClr val="000000"/>
                  </a:solidFill>
                </a:rPr>
                <a:t>3,3%</a:t>
              </a:r>
              <a:endParaRPr lang="fr-FR" sz="1100" b="1" dirty="0">
                <a:solidFill>
                  <a:srgbClr val="000000"/>
                </a:solidFill>
              </a:endParaRPr>
            </a:p>
          </p:txBody>
        </p:sp>
        <p:sp>
          <p:nvSpPr>
            <p:cNvPr id="27" name="Rectangle 10"/>
            <p:cNvSpPr>
              <a:spLocks noChangeAspect="1" noChangeArrowheads="1"/>
            </p:cNvSpPr>
            <p:nvPr/>
          </p:nvSpPr>
          <p:spPr bwMode="auto">
            <a:xfrm>
              <a:off x="6000499" y="2809653"/>
              <a:ext cx="2720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fr-FR" sz="1100" b="1" dirty="0">
                  <a:solidFill>
                    <a:srgbClr val="000000"/>
                  </a:solidFill>
                </a:rPr>
                <a:t>Détention directe salariés  </a:t>
              </a:r>
              <a:r>
                <a:rPr lang="fr-FR" sz="1100" b="1" dirty="0" smtClean="0">
                  <a:solidFill>
                    <a:srgbClr val="000000"/>
                  </a:solidFill>
                </a:rPr>
                <a:t>1,1%</a:t>
              </a:r>
              <a:endParaRPr lang="fr-FR" sz="1100" b="1" dirty="0">
                <a:solidFill>
                  <a:srgbClr val="000000"/>
                </a:solidFill>
              </a:endParaRPr>
            </a:p>
          </p:txBody>
        </p:sp>
        <p:sp>
          <p:nvSpPr>
            <p:cNvPr id="29" name="Rectangle 10"/>
            <p:cNvSpPr>
              <a:spLocks noChangeAspect="1" noChangeArrowheads="1"/>
            </p:cNvSpPr>
            <p:nvPr/>
          </p:nvSpPr>
          <p:spPr bwMode="auto">
            <a:xfrm>
              <a:off x="5832475" y="4816200"/>
              <a:ext cx="2720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fr-FR" sz="1100" b="1" dirty="0">
                  <a:solidFill>
                    <a:srgbClr val="000000"/>
                  </a:solidFill>
                </a:rPr>
                <a:t>Institutionnels européens  </a:t>
              </a:r>
              <a:r>
                <a:rPr lang="fr-FR" sz="1100" b="1" dirty="0" smtClean="0">
                  <a:solidFill>
                    <a:srgbClr val="000000"/>
                  </a:solidFill>
                </a:rPr>
                <a:t>44,1%</a:t>
              </a:r>
              <a:endParaRPr lang="fr-FR" sz="1100" b="1" dirty="0">
                <a:solidFill>
                  <a:srgbClr val="000000"/>
                </a:solidFill>
              </a:endParaRPr>
            </a:p>
          </p:txBody>
        </p:sp>
        <p:sp>
          <p:nvSpPr>
            <p:cNvPr id="30" name="Rectangle 10"/>
            <p:cNvSpPr>
              <a:spLocks noChangeAspect="1" noChangeArrowheads="1"/>
            </p:cNvSpPr>
            <p:nvPr/>
          </p:nvSpPr>
          <p:spPr bwMode="auto">
            <a:xfrm>
              <a:off x="691623" y="3293451"/>
              <a:ext cx="24082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fr-FR" sz="1100" b="1" dirty="0">
                  <a:solidFill>
                    <a:srgbClr val="000000"/>
                  </a:solidFill>
                </a:rPr>
                <a:t>Institutionnels non européens  </a:t>
              </a:r>
              <a:r>
                <a:rPr lang="fr-FR" sz="1100" b="1" dirty="0" smtClean="0">
                  <a:solidFill>
                    <a:srgbClr val="000000"/>
                  </a:solidFill>
                </a:rPr>
                <a:t>31,2%</a:t>
              </a:r>
              <a:endParaRPr lang="fr-FR" sz="1100" b="1" dirty="0">
                <a:solidFill>
                  <a:srgbClr val="000000"/>
                </a:solidFill>
              </a:endParaRPr>
            </a:p>
          </p:txBody>
        </p:sp>
        <p:sp>
          <p:nvSpPr>
            <p:cNvPr id="31" name="Rectangle 10"/>
            <p:cNvSpPr>
              <a:spLocks noChangeAspect="1" noChangeArrowheads="1"/>
            </p:cNvSpPr>
            <p:nvPr/>
          </p:nvSpPr>
          <p:spPr bwMode="auto">
            <a:xfrm>
              <a:off x="2222963" y="2131522"/>
              <a:ext cx="19060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fr-FR" sz="1100" b="1" dirty="0">
                  <a:solidFill>
                    <a:srgbClr val="000000"/>
                  </a:solidFill>
                </a:rPr>
                <a:t>Actionnaires individuels  </a:t>
              </a:r>
              <a:r>
                <a:rPr lang="fr-FR" sz="1100" b="1" dirty="0" smtClean="0">
                  <a:solidFill>
                    <a:srgbClr val="000000"/>
                  </a:solidFill>
                </a:rPr>
                <a:t>3,9%</a:t>
              </a:r>
              <a:endParaRPr lang="fr-FR" sz="1100" b="1" dirty="0">
                <a:solidFill>
                  <a:srgbClr val="000000"/>
                </a:solidFill>
              </a:endParaRPr>
            </a:p>
          </p:txBody>
        </p:sp>
        <p:sp>
          <p:nvSpPr>
            <p:cNvPr id="32" name="Rectangle 10"/>
            <p:cNvSpPr>
              <a:spLocks noChangeAspect="1" noChangeArrowheads="1"/>
            </p:cNvSpPr>
            <p:nvPr/>
          </p:nvSpPr>
          <p:spPr bwMode="auto">
            <a:xfrm>
              <a:off x="3728963" y="1847725"/>
              <a:ext cx="19112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fr-FR" sz="1100" b="1" dirty="0">
                  <a:solidFill>
                    <a:srgbClr val="000000"/>
                  </a:solidFill>
                </a:rPr>
                <a:t>Autres et non identifiés  </a:t>
              </a:r>
              <a:r>
                <a:rPr lang="fr-FR" sz="1100" b="1" dirty="0" smtClean="0">
                  <a:solidFill>
                    <a:srgbClr val="000000"/>
                  </a:solidFill>
                </a:rPr>
                <a:t>2,7%</a:t>
              </a:r>
              <a:endParaRPr lang="fr-FR" sz="1100" b="1" dirty="0">
                <a:solidFill>
                  <a:srgbClr val="000000"/>
                </a:solidFill>
              </a:endParaRPr>
            </a:p>
          </p:txBody>
        </p:sp>
        <p:sp>
          <p:nvSpPr>
            <p:cNvPr id="17" name="Rectangle 10"/>
            <p:cNvSpPr>
              <a:spLocks noChangeAspect="1" noChangeArrowheads="1"/>
            </p:cNvSpPr>
            <p:nvPr/>
          </p:nvSpPr>
          <p:spPr bwMode="auto">
            <a:xfrm>
              <a:off x="2042023" y="5122555"/>
              <a:ext cx="14446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1100" b="1" dirty="0" err="1" smtClean="0">
                  <a:solidFill>
                    <a:srgbClr val="000000"/>
                  </a:solidFill>
                </a:rPr>
                <a:t>BlackRock</a:t>
              </a:r>
              <a:r>
                <a:rPr lang="fr-FR" sz="1100" b="1" dirty="0" smtClean="0">
                  <a:solidFill>
                    <a:srgbClr val="000000"/>
                  </a:solidFill>
                </a:rPr>
                <a:t>  5,0%</a:t>
              </a:r>
              <a:endParaRPr lang="fr-FR" sz="1100" b="1" dirty="0">
                <a:solidFill>
                  <a:srgbClr val="000000"/>
                </a:solidFill>
              </a:endParaRPr>
            </a:p>
          </p:txBody>
        </p:sp>
      </p:grpSp>
      <p:graphicFrame>
        <p:nvGraphicFramePr>
          <p:cNvPr id="20" name="Object 33"/>
          <p:cNvGraphicFramePr>
            <a:graphicFrameLocks noChangeAspect="1"/>
          </p:cNvGraphicFramePr>
          <p:nvPr>
            <p:extLst>
              <p:ext uri="{D42A27DB-BD31-4B8C-83A1-F6EECF244321}">
                <p14:modId xmlns:p14="http://schemas.microsoft.com/office/powerpoint/2010/main" val="1595768799"/>
              </p:ext>
            </p:extLst>
          </p:nvPr>
        </p:nvGraphicFramePr>
        <p:xfrm>
          <a:off x="3035302" y="2278614"/>
          <a:ext cx="3762375" cy="3043238"/>
        </p:xfrm>
        <a:graphic>
          <a:graphicData uri="http://schemas.openxmlformats.org/drawingml/2006/chart">
            <c:chart xmlns:c="http://schemas.openxmlformats.org/drawingml/2006/chart" xmlns:r="http://schemas.openxmlformats.org/officeDocument/2006/relationships" r:id="rId3"/>
          </a:graphicData>
        </a:graphic>
      </p:graphicFrame>
      <p:sp>
        <p:nvSpPr>
          <p:cNvPr id="24" name="Oval 35"/>
          <p:cNvSpPr>
            <a:spLocks noChangeAspect="1" noChangeArrowheads="1"/>
          </p:cNvSpPr>
          <p:nvPr/>
        </p:nvSpPr>
        <p:spPr bwMode="gray">
          <a:xfrm>
            <a:off x="4197582" y="3582847"/>
            <a:ext cx="706248" cy="712860"/>
          </a:xfrm>
          <a:prstGeom prst="ellipse">
            <a:avLst/>
          </a:prstGeom>
          <a:solidFill>
            <a:srgbClr val="FFFFFF"/>
          </a:solidFill>
          <a:ln>
            <a:noFill/>
          </a:ln>
          <a:extLst>
            <a:ext uri="{91240B29-F687-4F45-9708-019B960494DF}">
              <a14:hiddenLine xmlns:a14="http://schemas.microsoft.com/office/drawing/2010/main" w="76200">
                <a:solidFill>
                  <a:srgbClr val="000000"/>
                </a:solidFill>
                <a:round/>
                <a:headEnd/>
                <a:tailEnd/>
              </a14:hiddenLine>
            </a:ext>
          </a:extLst>
        </p:spPr>
        <p:txBody>
          <a:bodyPr lIns="90000" tIns="46800" rIns="90000" bIns="46800" anchor="ctr"/>
          <a:lstStyle/>
          <a:p>
            <a:pPr algn="ctr">
              <a:spcBef>
                <a:spcPct val="50000"/>
              </a:spcBef>
            </a:pPr>
            <a:endParaRPr lang="fr-FR"/>
          </a:p>
        </p:txBody>
      </p:sp>
      <p:sp>
        <p:nvSpPr>
          <p:cNvPr id="19" name="Rectangle 2"/>
          <p:cNvSpPr txBox="1">
            <a:spLocks noChangeArrowheads="1"/>
          </p:cNvSpPr>
          <p:nvPr/>
        </p:nvSpPr>
        <p:spPr bwMode="gray">
          <a:xfrm>
            <a:off x="649288" y="73025"/>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a:lstStyle>
          <a:p>
            <a:pPr eaLnBrk="1" hangingPunct="1"/>
            <a:r>
              <a:rPr lang="fr-FR" dirty="0" smtClean="0">
                <a:solidFill>
                  <a:schemeClr val="tx2"/>
                </a:solidFill>
              </a:rPr>
              <a:t>Structure actionnariale</a:t>
            </a:r>
          </a:p>
        </p:txBody>
      </p:sp>
      <p:sp>
        <p:nvSpPr>
          <p:cNvPr id="33" name="Rectangle 7"/>
          <p:cNvSpPr>
            <a:spLocks noChangeArrowheads="1"/>
          </p:cNvSpPr>
          <p:nvPr/>
        </p:nvSpPr>
        <p:spPr bwMode="auto">
          <a:xfrm>
            <a:off x="1895745" y="1032033"/>
            <a:ext cx="5519675" cy="6485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90000" tIns="46800" rIns="0" bIns="46800" anchor="ctr">
            <a:spAutoFit/>
          </a:bodyPr>
          <a:lstStyle/>
          <a:p>
            <a:pPr marL="85725" algn="ctr"/>
            <a:r>
              <a:rPr lang="fr-FR" sz="1800" b="1" dirty="0">
                <a:solidFill>
                  <a:schemeClr val="tx2"/>
                </a:solidFill>
              </a:rPr>
              <a:t>Composition de l’actionnariat de BNP </a:t>
            </a:r>
            <a:r>
              <a:rPr lang="fr-FR" sz="1800" b="1" dirty="0" smtClean="0">
                <a:solidFill>
                  <a:schemeClr val="tx2"/>
                </a:solidFill>
              </a:rPr>
              <a:t>Paribas</a:t>
            </a:r>
          </a:p>
          <a:p>
            <a:pPr marL="85725" algn="ctr"/>
            <a:r>
              <a:rPr lang="fr-FR" sz="1800" b="1" dirty="0" smtClean="0">
                <a:solidFill>
                  <a:schemeClr val="tx2"/>
                </a:solidFill>
              </a:rPr>
              <a:t> </a:t>
            </a:r>
            <a:r>
              <a:rPr lang="fr-FR" sz="1800" b="1" dirty="0">
                <a:solidFill>
                  <a:schemeClr val="tx2"/>
                </a:solidFill>
              </a:rPr>
              <a:t>au </a:t>
            </a:r>
            <a:r>
              <a:rPr lang="fr-FR" sz="1800" b="1" dirty="0" smtClean="0">
                <a:solidFill>
                  <a:schemeClr val="tx2"/>
                </a:solidFill>
              </a:rPr>
              <a:t>30 juin 2019 (en </a:t>
            </a:r>
            <a:r>
              <a:rPr lang="fr-FR" sz="1800" b="1" dirty="0">
                <a:solidFill>
                  <a:schemeClr val="tx2"/>
                </a:solidFill>
              </a:rPr>
              <a:t>capital)</a:t>
            </a:r>
          </a:p>
        </p:txBody>
      </p:sp>
      <p:pic>
        <p:nvPicPr>
          <p:cNvPr id="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608" y="1182743"/>
            <a:ext cx="339419" cy="3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 name="Rectangle 8"/>
          <p:cNvSpPr txBox="1">
            <a:spLocks noChangeArrowheads="1"/>
          </p:cNvSpPr>
          <p:nvPr/>
        </p:nvSpPr>
        <p:spPr bwMode="gray">
          <a:xfrm>
            <a:off x="401639" y="5633521"/>
            <a:ext cx="8339137" cy="733425"/>
          </a:xfrm>
          <a:prstGeom prst="rect">
            <a:avLst/>
          </a:prstGeom>
          <a:noFill/>
          <a:ln w="9525">
            <a:noFill/>
            <a:miter lim="800000"/>
            <a:headEnd/>
            <a:tailEnd/>
          </a:ln>
        </p:spPr>
        <p:txBody>
          <a:bodyPr lIns="54000" tIns="54000" rIns="54000" bIns="54000"/>
          <a:lstStyle/>
          <a:p>
            <a:pPr marL="342900" indent="-342900">
              <a:lnSpc>
                <a:spcPct val="90000"/>
              </a:lnSpc>
              <a:spcBef>
                <a:spcPct val="40000"/>
              </a:spcBef>
              <a:buClr>
                <a:schemeClr val="accent1"/>
              </a:buClr>
              <a:buFont typeface="Wingdings" pitchFamily="2" charset="2"/>
              <a:buChar char="l"/>
              <a:defRPr/>
            </a:pPr>
            <a:r>
              <a:rPr lang="fr-FR" sz="1800" kern="0" dirty="0">
                <a:solidFill>
                  <a:schemeClr val="tx2"/>
                </a:solidFill>
                <a:latin typeface="+mn-lt"/>
                <a:cs typeface="+mn-cs"/>
              </a:rPr>
              <a:t>Un titre très liquide, intégré à tous les principaux indices</a:t>
            </a:r>
            <a:endParaRPr lang="fr-FR" sz="1600" kern="0" dirty="0">
              <a:solidFill>
                <a:schemeClr val="tx2"/>
              </a:solidFill>
              <a:latin typeface="+mn-lt"/>
              <a:cs typeface="+mn-cs"/>
            </a:endParaRPr>
          </a:p>
          <a:p>
            <a:pPr marL="714375" lvl="1" indent="-266700">
              <a:lnSpc>
                <a:spcPct val="90000"/>
              </a:lnSpc>
              <a:spcBef>
                <a:spcPct val="40000"/>
              </a:spcBef>
              <a:buClr>
                <a:srgbClr val="FF8601"/>
              </a:buClr>
              <a:buSzPct val="80000"/>
              <a:buFont typeface="Wingdings" pitchFamily="2" charset="2"/>
              <a:buChar char="n"/>
              <a:defRPr/>
            </a:pPr>
            <a:r>
              <a:rPr lang="fr-FR" sz="1600" kern="0" dirty="0" smtClean="0">
                <a:solidFill>
                  <a:schemeClr val="tx2"/>
                </a:solidFill>
                <a:latin typeface="Arial"/>
                <a:cs typeface="Arial"/>
              </a:rPr>
              <a:t>Dont ceux relatifs à la performance RSE</a:t>
            </a:r>
            <a:endParaRPr lang="fr-FR" sz="1600" kern="0" dirty="0">
              <a:solidFill>
                <a:schemeClr val="tx2"/>
              </a:solidFill>
              <a:latin typeface="Arial"/>
              <a:cs typeface="Arial"/>
            </a:endParaRPr>
          </a:p>
        </p:txBody>
      </p:sp>
      <p:sp>
        <p:nvSpPr>
          <p:cNvPr id="28" name="Rectangle 10"/>
          <p:cNvSpPr>
            <a:spLocks noChangeAspect="1" noChangeArrowheads="1"/>
          </p:cNvSpPr>
          <p:nvPr/>
        </p:nvSpPr>
        <p:spPr bwMode="auto">
          <a:xfrm>
            <a:off x="5058224" y="2106789"/>
            <a:ext cx="1179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fr-FR" sz="1100" b="1" dirty="0">
                <a:solidFill>
                  <a:srgbClr val="000000"/>
                </a:solidFill>
              </a:rPr>
              <a:t>SFPI  </a:t>
            </a:r>
            <a:r>
              <a:rPr lang="fr-FR" sz="1100" b="1" dirty="0" smtClean="0">
                <a:solidFill>
                  <a:srgbClr val="000000"/>
                </a:solidFill>
              </a:rPr>
              <a:t>7,7%</a:t>
            </a:r>
            <a:endParaRPr lang="fr-FR" sz="1100" b="1" dirty="0">
              <a:solidFill>
                <a:srgbClr val="000000"/>
              </a:solidFill>
            </a:endParaRPr>
          </a:p>
        </p:txBody>
      </p:sp>
    </p:spTree>
    <p:extLst>
      <p:ext uri="{BB962C8B-B14F-4D97-AF65-F5344CB8AC3E}">
        <p14:creationId xmlns:p14="http://schemas.microsoft.com/office/powerpoint/2010/main" val="278173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bwMode="gray">
          <a:xfrm>
            <a:off x="609031" y="73024"/>
            <a:ext cx="84836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85000"/>
              </a:lnSpc>
              <a:spcBef>
                <a:spcPct val="0"/>
              </a:spcBef>
              <a:spcAft>
                <a:spcPct val="0"/>
              </a:spcAft>
              <a:defRPr sz="3000">
                <a:solidFill>
                  <a:schemeClr val="tx1"/>
                </a:solidFill>
                <a:latin typeface="+mj-lt"/>
                <a:ea typeface="+mj-ea"/>
                <a:cs typeface="+mj-cs"/>
              </a:defRPr>
            </a:lvl1pPr>
            <a:lvl2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2pPr>
            <a:lvl3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3pPr>
            <a:lvl4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4pPr>
            <a:lvl5pPr algn="l" rtl="0" eaLnBrk="0" fontAlgn="base" hangingPunct="0">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5pPr>
            <a:lvl6pPr marL="4572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6pPr>
            <a:lvl7pPr marL="9144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7pPr>
            <a:lvl8pPr marL="13716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8pPr>
            <a:lvl9pPr marL="1828800" algn="l" rtl="0" fontAlgn="base">
              <a:lnSpc>
                <a:spcPct val="85000"/>
              </a:lnSpc>
              <a:spcBef>
                <a:spcPct val="0"/>
              </a:spcBef>
              <a:spcAft>
                <a:spcPct val="0"/>
              </a:spcAft>
              <a:defRPr sz="3000">
                <a:solidFill>
                  <a:schemeClr val="tx1"/>
                </a:solidFill>
                <a:latin typeface="Arial Narrow" pitchFamily="32" charset="0"/>
                <a:ea typeface="Arial" pitchFamily="32" charset="0"/>
                <a:cs typeface="Arial" pitchFamily="32" charset="0"/>
              </a:defRPr>
            </a:lvl9pPr>
          </a:lstStyle>
          <a:p>
            <a:pPr eaLnBrk="1" hangingPunct="1"/>
            <a:r>
              <a:rPr lang="en-GB" dirty="0" smtClean="0"/>
              <a:t>Un </a:t>
            </a:r>
            <a:r>
              <a:rPr lang="en-GB" dirty="0" err="1" smtClean="0"/>
              <a:t>groupe</a:t>
            </a:r>
            <a:r>
              <a:rPr lang="en-GB" dirty="0" smtClean="0"/>
              <a:t> </a:t>
            </a:r>
            <a:r>
              <a:rPr lang="en-GB" dirty="0" err="1" smtClean="0"/>
              <a:t>européen</a:t>
            </a:r>
            <a:r>
              <a:rPr lang="en-GB" dirty="0" smtClean="0"/>
              <a:t> à vocation </a:t>
            </a:r>
            <a:r>
              <a:rPr lang="en-GB" dirty="0" err="1" smtClean="0"/>
              <a:t>internationale</a:t>
            </a:r>
            <a:endParaRPr lang="fr-FR" baseline="30000" dirty="0">
              <a:solidFill>
                <a:srgbClr val="333333"/>
              </a:solidFill>
            </a:endParaRPr>
          </a:p>
        </p:txBody>
      </p:sp>
      <p:pic>
        <p:nvPicPr>
          <p:cNvPr id="18" name="Espace réservé du contenu 23" descr="carte_tdb_pole_2.bmp"/>
          <p:cNvPicPr>
            <a:picLocks noChangeAspect="1"/>
          </p:cNvPicPr>
          <p:nvPr/>
        </p:nvPicPr>
        <p:blipFill>
          <a:blip r:embed="rId3"/>
          <a:stretch>
            <a:fillRect/>
          </a:stretch>
        </p:blipFill>
        <p:spPr>
          <a:xfrm>
            <a:off x="476250" y="1456857"/>
            <a:ext cx="6916399" cy="4049161"/>
          </a:xfrm>
          <a:prstGeom prst="rect">
            <a:avLst/>
          </a:prstGeom>
        </p:spPr>
      </p:pic>
      <p:sp>
        <p:nvSpPr>
          <p:cNvPr id="24" name="Text Box 7"/>
          <p:cNvSpPr txBox="1">
            <a:spLocks noChangeArrowheads="1"/>
          </p:cNvSpPr>
          <p:nvPr/>
        </p:nvSpPr>
        <p:spPr bwMode="auto">
          <a:xfrm>
            <a:off x="3593434" y="2279589"/>
            <a:ext cx="1462675" cy="590931"/>
          </a:xfrm>
          <a:prstGeom prst="rect">
            <a:avLst/>
          </a:prstGeom>
          <a:noFill/>
          <a:ln w="9525">
            <a:noFill/>
            <a:miter lim="800000"/>
            <a:headEnd/>
            <a:tailEnd/>
          </a:ln>
        </p:spPr>
        <p:txBody>
          <a:bodyPr>
            <a:spAutoFit/>
          </a:bodyPr>
          <a:lstStyle/>
          <a:p>
            <a:pPr>
              <a:spcBef>
                <a:spcPct val="50000"/>
              </a:spcBef>
            </a:pPr>
            <a:r>
              <a:rPr lang="fr-FR" sz="1000" b="1" dirty="0">
                <a:solidFill>
                  <a:srgbClr val="333333"/>
                </a:solidFill>
                <a:latin typeface="Arial Narrow" pitchFamily="34" charset="0"/>
              </a:rPr>
              <a:t>EUROPE</a:t>
            </a:r>
          </a:p>
          <a:p>
            <a:pPr>
              <a:lnSpc>
                <a:spcPct val="30000"/>
              </a:lnSpc>
              <a:spcBef>
                <a:spcPct val="50000"/>
              </a:spcBef>
            </a:pPr>
            <a:r>
              <a:rPr lang="fr-FR" sz="2800" b="1" dirty="0" smtClean="0">
                <a:solidFill>
                  <a:srgbClr val="333333"/>
                </a:solidFill>
                <a:latin typeface="Arial Narrow" pitchFamily="34" charset="0"/>
              </a:rPr>
              <a:t>154 900</a:t>
            </a:r>
            <a:endParaRPr lang="fr-FR" sz="2800" b="1" dirty="0">
              <a:solidFill>
                <a:srgbClr val="333333"/>
              </a:solidFill>
              <a:latin typeface="Arial Narrow" pitchFamily="34" charset="0"/>
            </a:endParaRPr>
          </a:p>
        </p:txBody>
      </p:sp>
      <p:sp>
        <p:nvSpPr>
          <p:cNvPr id="28" name="Text Box 8"/>
          <p:cNvSpPr txBox="1">
            <a:spLocks noChangeArrowheads="1"/>
          </p:cNvSpPr>
          <p:nvPr/>
        </p:nvSpPr>
        <p:spPr bwMode="auto">
          <a:xfrm>
            <a:off x="5654283" y="3813215"/>
            <a:ext cx="1462675" cy="590931"/>
          </a:xfrm>
          <a:prstGeom prst="rect">
            <a:avLst/>
          </a:prstGeom>
          <a:noFill/>
          <a:ln w="9525">
            <a:noFill/>
            <a:miter lim="800000"/>
            <a:headEnd/>
            <a:tailEnd/>
          </a:ln>
        </p:spPr>
        <p:txBody>
          <a:bodyPr>
            <a:spAutoFit/>
          </a:bodyPr>
          <a:lstStyle/>
          <a:p>
            <a:pPr>
              <a:spcBef>
                <a:spcPct val="50000"/>
              </a:spcBef>
            </a:pPr>
            <a:r>
              <a:rPr lang="fr-FR" sz="1000" b="1" dirty="0" smtClean="0">
                <a:solidFill>
                  <a:srgbClr val="333333"/>
                </a:solidFill>
                <a:latin typeface="Arial Narrow" pitchFamily="34" charset="0"/>
              </a:rPr>
              <a:t>ASIE PACIFIQUE</a:t>
            </a:r>
          </a:p>
          <a:p>
            <a:pPr>
              <a:lnSpc>
                <a:spcPct val="30000"/>
              </a:lnSpc>
              <a:spcBef>
                <a:spcPct val="50000"/>
              </a:spcBef>
            </a:pPr>
            <a:r>
              <a:rPr lang="fr-FR" sz="2800" b="1" dirty="0" smtClean="0">
                <a:solidFill>
                  <a:srgbClr val="333333"/>
                </a:solidFill>
                <a:latin typeface="Arial Narrow" pitchFamily="34" charset="0"/>
              </a:rPr>
              <a:t>19 000</a:t>
            </a:r>
            <a:endParaRPr lang="fr-FR" sz="2800" b="1" dirty="0">
              <a:solidFill>
                <a:srgbClr val="333333"/>
              </a:solidFill>
              <a:latin typeface="Arial Narrow" pitchFamily="34" charset="0"/>
            </a:endParaRPr>
          </a:p>
        </p:txBody>
      </p:sp>
      <p:sp>
        <p:nvSpPr>
          <p:cNvPr id="36" name="Text Box 9"/>
          <p:cNvSpPr txBox="1">
            <a:spLocks noChangeArrowheads="1"/>
          </p:cNvSpPr>
          <p:nvPr/>
        </p:nvSpPr>
        <p:spPr bwMode="auto">
          <a:xfrm>
            <a:off x="3526956" y="4079933"/>
            <a:ext cx="1462675" cy="590931"/>
          </a:xfrm>
          <a:prstGeom prst="rect">
            <a:avLst/>
          </a:prstGeom>
          <a:noFill/>
          <a:ln w="9525">
            <a:noFill/>
            <a:miter lim="800000"/>
            <a:headEnd/>
            <a:tailEnd/>
          </a:ln>
        </p:spPr>
        <p:txBody>
          <a:bodyPr>
            <a:spAutoFit/>
          </a:bodyPr>
          <a:lstStyle/>
          <a:p>
            <a:pPr>
              <a:spcBef>
                <a:spcPct val="50000"/>
              </a:spcBef>
            </a:pPr>
            <a:r>
              <a:rPr lang="fr-FR" sz="1000" b="1" dirty="0" smtClean="0">
                <a:solidFill>
                  <a:srgbClr val="333333"/>
                </a:solidFill>
                <a:latin typeface="Arial Narrow" pitchFamily="34" charset="0"/>
              </a:rPr>
              <a:t>AFRIQUE</a:t>
            </a:r>
            <a:endParaRPr lang="fr-FR" sz="1000" b="1" dirty="0">
              <a:solidFill>
                <a:srgbClr val="333333"/>
              </a:solidFill>
              <a:latin typeface="Arial Narrow" pitchFamily="34" charset="0"/>
            </a:endParaRPr>
          </a:p>
          <a:p>
            <a:pPr>
              <a:lnSpc>
                <a:spcPct val="30000"/>
              </a:lnSpc>
              <a:spcBef>
                <a:spcPct val="50000"/>
              </a:spcBef>
            </a:pPr>
            <a:r>
              <a:rPr lang="fr-FR" sz="2800" b="1" dirty="0" smtClean="0">
                <a:solidFill>
                  <a:srgbClr val="333333"/>
                </a:solidFill>
                <a:latin typeface="Arial Narrow" pitchFamily="34" charset="0"/>
              </a:rPr>
              <a:t>10 000</a:t>
            </a:r>
            <a:endParaRPr lang="fr-FR" sz="2800" b="1" dirty="0">
              <a:solidFill>
                <a:srgbClr val="333333"/>
              </a:solidFill>
              <a:latin typeface="Arial Narrow" pitchFamily="34" charset="0"/>
            </a:endParaRPr>
          </a:p>
        </p:txBody>
      </p:sp>
      <p:sp>
        <p:nvSpPr>
          <p:cNvPr id="37" name="Text Box 10"/>
          <p:cNvSpPr txBox="1">
            <a:spLocks noChangeArrowheads="1"/>
          </p:cNvSpPr>
          <p:nvPr/>
        </p:nvSpPr>
        <p:spPr bwMode="auto">
          <a:xfrm>
            <a:off x="4324703" y="3146421"/>
            <a:ext cx="1462675" cy="590931"/>
          </a:xfrm>
          <a:prstGeom prst="rect">
            <a:avLst/>
          </a:prstGeom>
          <a:noFill/>
          <a:ln w="9525">
            <a:noFill/>
            <a:miter lim="800000"/>
            <a:headEnd/>
            <a:tailEnd/>
          </a:ln>
        </p:spPr>
        <p:txBody>
          <a:bodyPr>
            <a:spAutoFit/>
          </a:bodyPr>
          <a:lstStyle/>
          <a:p>
            <a:pPr>
              <a:spcBef>
                <a:spcPct val="50000"/>
              </a:spcBef>
            </a:pPr>
            <a:r>
              <a:rPr lang="fr-FR" sz="1000" b="1" dirty="0" smtClean="0">
                <a:solidFill>
                  <a:srgbClr val="333333"/>
                </a:solidFill>
                <a:latin typeface="Arial Narrow" pitchFamily="34" charset="0"/>
              </a:rPr>
              <a:t>MOYEN-ORIENT</a:t>
            </a:r>
            <a:endParaRPr lang="fr-FR" sz="1000" b="1" dirty="0">
              <a:solidFill>
                <a:srgbClr val="333333"/>
              </a:solidFill>
              <a:latin typeface="Arial Narrow" pitchFamily="34" charset="0"/>
            </a:endParaRPr>
          </a:p>
          <a:p>
            <a:pPr>
              <a:lnSpc>
                <a:spcPct val="30000"/>
              </a:lnSpc>
              <a:spcBef>
                <a:spcPct val="50000"/>
              </a:spcBef>
            </a:pPr>
            <a:r>
              <a:rPr lang="fr-FR" sz="2800" b="1" dirty="0" smtClean="0">
                <a:solidFill>
                  <a:srgbClr val="333333"/>
                </a:solidFill>
                <a:latin typeface="Arial Narrow" pitchFamily="34" charset="0"/>
              </a:rPr>
              <a:t>500</a:t>
            </a:r>
            <a:endParaRPr lang="fr-FR" sz="2800" b="1" dirty="0">
              <a:solidFill>
                <a:srgbClr val="333333"/>
              </a:solidFill>
              <a:latin typeface="Arial Narrow" pitchFamily="34" charset="0"/>
            </a:endParaRPr>
          </a:p>
        </p:txBody>
      </p:sp>
      <p:sp>
        <p:nvSpPr>
          <p:cNvPr id="38" name="Text Box 12"/>
          <p:cNvSpPr txBox="1">
            <a:spLocks noChangeArrowheads="1"/>
          </p:cNvSpPr>
          <p:nvPr/>
        </p:nvSpPr>
        <p:spPr bwMode="auto">
          <a:xfrm>
            <a:off x="7716230" y="2813024"/>
            <a:ext cx="1030322" cy="492443"/>
          </a:xfrm>
          <a:prstGeom prst="rect">
            <a:avLst/>
          </a:prstGeom>
          <a:noFill/>
          <a:ln w="9525">
            <a:noFill/>
            <a:miter lim="800000"/>
            <a:headEnd/>
            <a:tailEnd/>
          </a:ln>
        </p:spPr>
        <p:txBody>
          <a:bodyPr>
            <a:spAutoFit/>
          </a:bodyPr>
          <a:lstStyle/>
          <a:p>
            <a:pPr>
              <a:spcBef>
                <a:spcPct val="50000"/>
              </a:spcBef>
            </a:pPr>
            <a:r>
              <a:rPr lang="fr-FR" sz="1000" b="1" dirty="0">
                <a:solidFill>
                  <a:srgbClr val="333333"/>
                </a:solidFill>
                <a:latin typeface="Arial Narrow" pitchFamily="34" charset="0"/>
              </a:rPr>
              <a:t>FRANCE</a:t>
            </a:r>
          </a:p>
          <a:p>
            <a:pPr>
              <a:lnSpc>
                <a:spcPct val="30000"/>
              </a:lnSpc>
              <a:spcBef>
                <a:spcPct val="50000"/>
              </a:spcBef>
            </a:pPr>
            <a:r>
              <a:rPr lang="fr-FR" sz="2000" b="1" dirty="0" smtClean="0">
                <a:solidFill>
                  <a:srgbClr val="333333"/>
                </a:solidFill>
                <a:latin typeface="Arial Narrow" pitchFamily="34" charset="0"/>
              </a:rPr>
              <a:t>57 900</a:t>
            </a:r>
            <a:endParaRPr lang="fr-FR" sz="2000" b="1" dirty="0">
              <a:solidFill>
                <a:srgbClr val="333333"/>
              </a:solidFill>
              <a:latin typeface="Arial Narrow" pitchFamily="34" charset="0"/>
            </a:endParaRPr>
          </a:p>
        </p:txBody>
      </p:sp>
      <p:sp>
        <p:nvSpPr>
          <p:cNvPr id="39" name="Text Box 13"/>
          <p:cNvSpPr txBox="1">
            <a:spLocks noChangeArrowheads="1"/>
          </p:cNvSpPr>
          <p:nvPr/>
        </p:nvSpPr>
        <p:spPr bwMode="auto">
          <a:xfrm>
            <a:off x="7716230" y="3245211"/>
            <a:ext cx="1030322" cy="492443"/>
          </a:xfrm>
          <a:prstGeom prst="rect">
            <a:avLst/>
          </a:prstGeom>
          <a:noFill/>
          <a:ln w="9525">
            <a:noFill/>
            <a:miter lim="800000"/>
            <a:headEnd/>
            <a:tailEnd/>
          </a:ln>
        </p:spPr>
        <p:txBody>
          <a:bodyPr>
            <a:spAutoFit/>
          </a:bodyPr>
          <a:lstStyle/>
          <a:p>
            <a:pPr>
              <a:spcBef>
                <a:spcPct val="50000"/>
              </a:spcBef>
            </a:pPr>
            <a:r>
              <a:rPr lang="fr-FR" sz="1000" b="1" dirty="0" smtClean="0">
                <a:solidFill>
                  <a:srgbClr val="333333"/>
                </a:solidFill>
                <a:latin typeface="Arial Narrow" pitchFamily="34" charset="0"/>
              </a:rPr>
              <a:t>ITALIE</a:t>
            </a:r>
            <a:endParaRPr lang="fr-FR" sz="1000" b="1" dirty="0">
              <a:solidFill>
                <a:srgbClr val="333333"/>
              </a:solidFill>
              <a:latin typeface="Arial Narrow" pitchFamily="34" charset="0"/>
            </a:endParaRPr>
          </a:p>
          <a:p>
            <a:pPr>
              <a:lnSpc>
                <a:spcPct val="30000"/>
              </a:lnSpc>
              <a:spcBef>
                <a:spcPct val="50000"/>
              </a:spcBef>
            </a:pPr>
            <a:r>
              <a:rPr lang="fr-FR" sz="2000" b="1" dirty="0" smtClean="0">
                <a:solidFill>
                  <a:srgbClr val="333333"/>
                </a:solidFill>
                <a:latin typeface="Arial Narrow" pitchFamily="34" charset="0"/>
              </a:rPr>
              <a:t>19 000</a:t>
            </a:r>
            <a:endParaRPr lang="fr-FR" sz="2000" b="1" dirty="0">
              <a:solidFill>
                <a:srgbClr val="333333"/>
              </a:solidFill>
              <a:latin typeface="Arial Narrow" pitchFamily="34" charset="0"/>
            </a:endParaRPr>
          </a:p>
        </p:txBody>
      </p:sp>
      <p:sp>
        <p:nvSpPr>
          <p:cNvPr id="40" name="Text Box 14"/>
          <p:cNvSpPr txBox="1">
            <a:spLocks noChangeArrowheads="1"/>
          </p:cNvSpPr>
          <p:nvPr/>
        </p:nvSpPr>
        <p:spPr bwMode="auto">
          <a:xfrm>
            <a:off x="7716230" y="4180147"/>
            <a:ext cx="1030322" cy="492443"/>
          </a:xfrm>
          <a:prstGeom prst="rect">
            <a:avLst/>
          </a:prstGeom>
          <a:noFill/>
          <a:ln w="9525">
            <a:noFill/>
            <a:miter lim="800000"/>
            <a:headEnd/>
            <a:tailEnd/>
          </a:ln>
        </p:spPr>
        <p:txBody>
          <a:bodyPr>
            <a:spAutoFit/>
          </a:bodyPr>
          <a:lstStyle/>
          <a:p>
            <a:pPr>
              <a:spcBef>
                <a:spcPct val="50000"/>
              </a:spcBef>
            </a:pPr>
            <a:r>
              <a:rPr lang="fr-FR" sz="1000" b="1" dirty="0" smtClean="0">
                <a:solidFill>
                  <a:srgbClr val="333333"/>
                </a:solidFill>
                <a:latin typeface="Arial Narrow" pitchFamily="34" charset="0"/>
              </a:rPr>
              <a:t>BELGIQUE</a:t>
            </a:r>
            <a:endParaRPr lang="fr-FR" sz="1000" b="1" dirty="0">
              <a:solidFill>
                <a:srgbClr val="333333"/>
              </a:solidFill>
              <a:latin typeface="Arial Narrow" pitchFamily="34" charset="0"/>
            </a:endParaRPr>
          </a:p>
          <a:p>
            <a:pPr>
              <a:lnSpc>
                <a:spcPct val="30000"/>
              </a:lnSpc>
              <a:spcBef>
                <a:spcPct val="50000"/>
              </a:spcBef>
            </a:pPr>
            <a:r>
              <a:rPr lang="fr-FR" sz="2000" b="1" dirty="0" smtClean="0">
                <a:solidFill>
                  <a:srgbClr val="333333"/>
                </a:solidFill>
                <a:latin typeface="Arial Narrow" pitchFamily="34" charset="0"/>
              </a:rPr>
              <a:t>14 000</a:t>
            </a:r>
            <a:endParaRPr lang="fr-FR" sz="2000" b="1" dirty="0">
              <a:solidFill>
                <a:srgbClr val="333333"/>
              </a:solidFill>
              <a:latin typeface="Arial Narrow" pitchFamily="34" charset="0"/>
            </a:endParaRPr>
          </a:p>
        </p:txBody>
      </p:sp>
      <p:sp>
        <p:nvSpPr>
          <p:cNvPr id="45" name="Text Box 19"/>
          <p:cNvSpPr txBox="1">
            <a:spLocks noChangeArrowheads="1"/>
          </p:cNvSpPr>
          <p:nvPr/>
        </p:nvSpPr>
        <p:spPr bwMode="auto">
          <a:xfrm>
            <a:off x="996219" y="3398485"/>
            <a:ext cx="1462675" cy="590931"/>
          </a:xfrm>
          <a:prstGeom prst="rect">
            <a:avLst/>
          </a:prstGeom>
          <a:noFill/>
          <a:ln w="9525">
            <a:noFill/>
            <a:miter lim="800000"/>
            <a:headEnd/>
            <a:tailEnd/>
          </a:ln>
        </p:spPr>
        <p:txBody>
          <a:bodyPr>
            <a:spAutoFit/>
          </a:bodyPr>
          <a:lstStyle/>
          <a:p>
            <a:pPr>
              <a:spcBef>
                <a:spcPct val="50000"/>
              </a:spcBef>
            </a:pPr>
            <a:r>
              <a:rPr lang="fr-FR" sz="1000" b="1" dirty="0" smtClean="0">
                <a:solidFill>
                  <a:srgbClr val="333333"/>
                </a:solidFill>
                <a:latin typeface="Arial Narrow" pitchFamily="34" charset="0"/>
              </a:rPr>
              <a:t>AMERIQUES</a:t>
            </a:r>
            <a:endParaRPr lang="fr-FR" sz="1000" b="1" dirty="0">
              <a:solidFill>
                <a:srgbClr val="333333"/>
              </a:solidFill>
              <a:latin typeface="Arial Narrow" pitchFamily="34" charset="0"/>
            </a:endParaRPr>
          </a:p>
          <a:p>
            <a:pPr>
              <a:lnSpc>
                <a:spcPct val="30000"/>
              </a:lnSpc>
              <a:spcBef>
                <a:spcPct val="50000"/>
              </a:spcBef>
            </a:pPr>
            <a:r>
              <a:rPr lang="fr-FR" sz="2800" b="1" dirty="0" smtClean="0">
                <a:solidFill>
                  <a:srgbClr val="333333"/>
                </a:solidFill>
                <a:latin typeface="Arial Narrow" pitchFamily="34" charset="0"/>
              </a:rPr>
              <a:t>18 000</a:t>
            </a:r>
            <a:endParaRPr lang="fr-FR" sz="2800" b="1" dirty="0">
              <a:solidFill>
                <a:srgbClr val="333333"/>
              </a:solidFill>
              <a:latin typeface="Arial Narrow" pitchFamily="34" charset="0"/>
            </a:endParaRPr>
          </a:p>
        </p:txBody>
      </p:sp>
      <p:sp>
        <p:nvSpPr>
          <p:cNvPr id="46" name="Text Box 22"/>
          <p:cNvSpPr txBox="1">
            <a:spLocks noChangeArrowheads="1"/>
          </p:cNvSpPr>
          <p:nvPr/>
        </p:nvSpPr>
        <p:spPr bwMode="auto">
          <a:xfrm>
            <a:off x="848743" y="971522"/>
            <a:ext cx="5932545" cy="338554"/>
          </a:xfrm>
          <a:prstGeom prst="rect">
            <a:avLst/>
          </a:prstGeom>
          <a:noFill/>
          <a:ln w="9525">
            <a:noFill/>
            <a:miter lim="800000"/>
            <a:headEnd/>
            <a:tailEnd/>
          </a:ln>
        </p:spPr>
        <p:txBody>
          <a:bodyPr wrap="square">
            <a:spAutoFit/>
          </a:bodyPr>
          <a:lstStyle/>
          <a:p>
            <a:pPr marL="0" lvl="1">
              <a:spcBef>
                <a:spcPct val="50000"/>
              </a:spcBef>
            </a:pPr>
            <a:r>
              <a:rPr lang="en-GB" sz="1600" b="1" dirty="0">
                <a:solidFill>
                  <a:schemeClr val="tx2"/>
                </a:solidFill>
                <a:latin typeface="Arial" pitchFamily="34" charset="0"/>
                <a:cs typeface="Arial" pitchFamily="34" charset="0"/>
              </a:rPr>
              <a:t>Un </a:t>
            </a:r>
            <a:r>
              <a:rPr lang="en-GB" sz="1600" b="1" dirty="0" err="1">
                <a:solidFill>
                  <a:schemeClr val="tx2"/>
                </a:solidFill>
                <a:latin typeface="Arial" pitchFamily="34" charset="0"/>
                <a:cs typeface="Arial" pitchFamily="34" charset="0"/>
              </a:rPr>
              <a:t>groupe</a:t>
            </a:r>
            <a:r>
              <a:rPr lang="en-GB" sz="1600" b="1" dirty="0">
                <a:solidFill>
                  <a:schemeClr val="tx2"/>
                </a:solidFill>
                <a:latin typeface="Arial" pitchFamily="34" charset="0"/>
                <a:cs typeface="Arial" pitchFamily="34" charset="0"/>
              </a:rPr>
              <a:t> de </a:t>
            </a:r>
            <a:r>
              <a:rPr lang="en-GB" sz="1600" b="1" dirty="0" smtClean="0">
                <a:solidFill>
                  <a:schemeClr val="tx2"/>
                </a:solidFill>
                <a:latin typeface="Arial" pitchFamily="34" charset="0"/>
                <a:cs typeface="Arial" pitchFamily="34" charset="0"/>
              </a:rPr>
              <a:t>plus de  </a:t>
            </a:r>
            <a:r>
              <a:rPr lang="en-GB" sz="1600" b="1" dirty="0" smtClean="0">
                <a:solidFill>
                  <a:schemeClr val="accent1"/>
                </a:solidFill>
                <a:latin typeface="Arial" pitchFamily="34" charset="0"/>
                <a:cs typeface="Arial" pitchFamily="34" charset="0"/>
              </a:rPr>
              <a:t>202 000</a:t>
            </a:r>
            <a:r>
              <a:rPr lang="en-GB" sz="1600" b="1" dirty="0" smtClean="0">
                <a:solidFill>
                  <a:schemeClr val="tx2"/>
                </a:solidFill>
                <a:latin typeface="Arial" pitchFamily="34" charset="0"/>
                <a:cs typeface="Arial" pitchFamily="34" charset="0"/>
              </a:rPr>
              <a:t> </a:t>
            </a:r>
            <a:r>
              <a:rPr lang="en-GB" sz="1600" b="1" dirty="0" err="1" smtClean="0">
                <a:solidFill>
                  <a:schemeClr val="tx2"/>
                </a:solidFill>
                <a:latin typeface="Arial" pitchFamily="34" charset="0"/>
                <a:cs typeface="Arial" pitchFamily="34" charset="0"/>
              </a:rPr>
              <a:t>collaborateurs</a:t>
            </a:r>
            <a:r>
              <a:rPr lang="en-GB" sz="1600" b="1" dirty="0" smtClean="0">
                <a:solidFill>
                  <a:schemeClr val="tx2"/>
                </a:solidFill>
                <a:latin typeface="Arial" pitchFamily="34" charset="0"/>
                <a:cs typeface="Arial" pitchFamily="34" charset="0"/>
              </a:rPr>
              <a:t> </a:t>
            </a:r>
            <a:r>
              <a:rPr lang="en-GB" sz="1600" b="1" dirty="0" err="1" smtClean="0">
                <a:solidFill>
                  <a:schemeClr val="tx2"/>
                </a:solidFill>
                <a:latin typeface="Arial" pitchFamily="34" charset="0"/>
                <a:cs typeface="Arial" pitchFamily="34" charset="0"/>
              </a:rPr>
              <a:t>dans</a:t>
            </a:r>
            <a:r>
              <a:rPr lang="en-GB" sz="1600" b="1" dirty="0" smtClean="0">
                <a:solidFill>
                  <a:schemeClr val="tx2"/>
                </a:solidFill>
                <a:latin typeface="Arial" pitchFamily="34" charset="0"/>
                <a:cs typeface="Arial" pitchFamily="34" charset="0"/>
              </a:rPr>
              <a:t> </a:t>
            </a:r>
            <a:r>
              <a:rPr lang="en-GB" sz="1600" b="1" dirty="0" smtClean="0">
                <a:solidFill>
                  <a:schemeClr val="accent1"/>
                </a:solidFill>
                <a:latin typeface="Arial" pitchFamily="34" charset="0"/>
                <a:cs typeface="Arial" pitchFamily="34" charset="0"/>
              </a:rPr>
              <a:t>71 </a:t>
            </a:r>
            <a:r>
              <a:rPr lang="en-GB" sz="1600" b="1" dirty="0" smtClean="0">
                <a:solidFill>
                  <a:schemeClr val="tx2"/>
                </a:solidFill>
                <a:latin typeface="Arial" pitchFamily="34" charset="0"/>
                <a:cs typeface="Arial" pitchFamily="34" charset="0"/>
              </a:rPr>
              <a:t>pays</a:t>
            </a:r>
            <a:endParaRPr lang="en-GB" sz="1600" b="1" dirty="0">
              <a:solidFill>
                <a:schemeClr val="tx2"/>
              </a:solidFill>
              <a:latin typeface="Arial" pitchFamily="34" charset="0"/>
              <a:cs typeface="Arial" pitchFamily="34" charset="0"/>
            </a:endParaRPr>
          </a:p>
        </p:txBody>
      </p:sp>
      <p:sp>
        <p:nvSpPr>
          <p:cNvPr id="47" name="Text Box 23"/>
          <p:cNvSpPr txBox="1">
            <a:spLocks noChangeArrowheads="1"/>
          </p:cNvSpPr>
          <p:nvPr/>
        </p:nvSpPr>
        <p:spPr bwMode="auto">
          <a:xfrm>
            <a:off x="7732678" y="3722969"/>
            <a:ext cx="1030322" cy="492443"/>
          </a:xfrm>
          <a:prstGeom prst="rect">
            <a:avLst/>
          </a:prstGeom>
          <a:noFill/>
          <a:ln w="9525">
            <a:noFill/>
            <a:miter lim="800000"/>
            <a:headEnd/>
            <a:tailEnd/>
          </a:ln>
        </p:spPr>
        <p:txBody>
          <a:bodyPr>
            <a:spAutoFit/>
          </a:bodyPr>
          <a:lstStyle/>
          <a:p>
            <a:pPr>
              <a:spcBef>
                <a:spcPct val="50000"/>
              </a:spcBef>
            </a:pPr>
            <a:r>
              <a:rPr lang="fr-FR" sz="1000" b="1" dirty="0" smtClean="0">
                <a:solidFill>
                  <a:srgbClr val="333333"/>
                </a:solidFill>
                <a:latin typeface="Arial Narrow" pitchFamily="34" charset="0"/>
              </a:rPr>
              <a:t>LUXEMBOURG</a:t>
            </a:r>
            <a:endParaRPr lang="fr-FR" sz="1000" b="1" dirty="0">
              <a:solidFill>
                <a:srgbClr val="333333"/>
              </a:solidFill>
              <a:latin typeface="Arial Narrow" pitchFamily="34" charset="0"/>
            </a:endParaRPr>
          </a:p>
          <a:p>
            <a:pPr>
              <a:lnSpc>
                <a:spcPct val="30000"/>
              </a:lnSpc>
              <a:spcBef>
                <a:spcPct val="50000"/>
              </a:spcBef>
            </a:pPr>
            <a:r>
              <a:rPr lang="fr-FR" sz="2000" b="1" dirty="0" smtClean="0">
                <a:solidFill>
                  <a:srgbClr val="333333"/>
                </a:solidFill>
                <a:latin typeface="Arial Narrow" pitchFamily="34" charset="0"/>
              </a:rPr>
              <a:t>3 700</a:t>
            </a:r>
            <a:endParaRPr lang="fr-FR" sz="2000" b="1" dirty="0">
              <a:solidFill>
                <a:srgbClr val="333333"/>
              </a:solidFill>
              <a:latin typeface="Arial Narrow" pitchFamily="34" charset="0"/>
            </a:endParaRPr>
          </a:p>
        </p:txBody>
      </p:sp>
      <p:sp>
        <p:nvSpPr>
          <p:cNvPr id="23" name="Rectangle 6"/>
          <p:cNvSpPr>
            <a:spLocks noChangeArrowheads="1"/>
          </p:cNvSpPr>
          <p:nvPr/>
        </p:nvSpPr>
        <p:spPr bwMode="auto">
          <a:xfrm>
            <a:off x="691398" y="5498164"/>
            <a:ext cx="7894462" cy="612000"/>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marL="184150" algn="ctr">
              <a:spcBef>
                <a:spcPct val="50000"/>
              </a:spcBef>
            </a:pPr>
            <a:r>
              <a:rPr lang="fr-FR" sz="2000" b="1" dirty="0" smtClean="0">
                <a:solidFill>
                  <a:srgbClr val="000000"/>
                </a:solidFill>
              </a:rPr>
              <a:t>76% des collaborateurs en Europe</a:t>
            </a:r>
            <a:br>
              <a:rPr lang="fr-FR" sz="2000" b="1" dirty="0" smtClean="0">
                <a:solidFill>
                  <a:srgbClr val="000000"/>
                </a:solidFill>
              </a:rPr>
            </a:br>
            <a:r>
              <a:rPr lang="fr-FR" sz="2000" b="1" dirty="0" smtClean="0">
                <a:solidFill>
                  <a:srgbClr val="000000"/>
                </a:solidFill>
              </a:rPr>
              <a:t>dont 47% dans les 4 marchés domestiques et </a:t>
            </a:r>
            <a:r>
              <a:rPr lang="fr-FR" sz="2000" b="1" dirty="0" smtClean="0">
                <a:solidFill>
                  <a:schemeClr val="tx2"/>
                </a:solidFill>
              </a:rPr>
              <a:t>29% en </a:t>
            </a:r>
            <a:r>
              <a:rPr lang="fr-FR" sz="2000" b="1" dirty="0">
                <a:solidFill>
                  <a:schemeClr val="tx2"/>
                </a:solidFill>
              </a:rPr>
              <a:t>France</a:t>
            </a:r>
            <a:endParaRPr lang="fr-FR" sz="2000" b="1" dirty="0">
              <a:solidFill>
                <a:srgbClr val="000000"/>
              </a:solidFill>
            </a:endParaRPr>
          </a:p>
        </p:txBody>
      </p:sp>
      <p:pic>
        <p:nvPicPr>
          <p:cNvPr id="2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520" y="5646347"/>
            <a:ext cx="367200" cy="36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36"/>
          <p:cNvSpPr txBox="1">
            <a:spLocks noChangeArrowheads="1"/>
          </p:cNvSpPr>
          <p:nvPr/>
        </p:nvSpPr>
        <p:spPr bwMode="auto">
          <a:xfrm>
            <a:off x="5158770" y="6254938"/>
            <a:ext cx="3834794" cy="20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46800" rIns="36000" bIns="46800">
            <a:spAutoFit/>
          </a:bodyPr>
          <a:lstStyle>
            <a:defPPr>
              <a:defRPr lang="fr-FR"/>
            </a:defPPr>
            <a:lvl1pPr algn="r" eaLnBrk="1" hangingPunct="1">
              <a:lnSpc>
                <a:spcPct val="80000"/>
              </a:lnSpc>
              <a:spcBef>
                <a:spcPct val="50000"/>
              </a:spcBef>
              <a:defRPr sz="900" i="1">
                <a:latin typeface="+mj-lt"/>
              </a:defRPr>
            </a:lvl1pPr>
            <a:lvl2pPr marL="742950" indent="-285750" algn="ctr" eaLnBrk="0" hangingPunct="0">
              <a:spcBef>
                <a:spcPct val="50000"/>
              </a:spcBef>
            </a:lvl2pPr>
            <a:lvl3pPr marL="1143000" indent="-228600" algn="ctr" eaLnBrk="0" hangingPunct="0">
              <a:spcBef>
                <a:spcPct val="50000"/>
              </a:spcBef>
            </a:lvl3pPr>
            <a:lvl4pPr marL="1600200" indent="-228600" algn="ctr" eaLnBrk="0" hangingPunct="0">
              <a:spcBef>
                <a:spcPct val="50000"/>
              </a:spcBef>
            </a:lvl4pPr>
            <a:lvl5pPr marL="2057400" indent="-228600" algn="ctr" eaLnBrk="0" hangingPunct="0">
              <a:spcBef>
                <a:spcPct val="50000"/>
              </a:spcBef>
            </a:lvl5pPr>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r>
              <a:rPr lang="en-GB" dirty="0" smtClean="0">
                <a:solidFill>
                  <a:srgbClr val="000000"/>
                </a:solidFill>
              </a:rPr>
              <a:t>* </a:t>
            </a:r>
            <a:r>
              <a:rPr lang="en-GB" dirty="0" err="1" smtClean="0">
                <a:solidFill>
                  <a:srgbClr val="000000"/>
                </a:solidFill>
              </a:rPr>
              <a:t>Données</a:t>
            </a:r>
            <a:r>
              <a:rPr lang="en-GB" dirty="0">
                <a:solidFill>
                  <a:srgbClr val="000000"/>
                </a:solidFill>
              </a:rPr>
              <a:t> </a:t>
            </a:r>
            <a:r>
              <a:rPr lang="en-GB" dirty="0" smtClean="0">
                <a:solidFill>
                  <a:srgbClr val="000000"/>
                </a:solidFill>
              </a:rPr>
              <a:t>au 30 </a:t>
            </a:r>
            <a:r>
              <a:rPr lang="en-GB" dirty="0" err="1" smtClean="0">
                <a:solidFill>
                  <a:srgbClr val="000000"/>
                </a:solidFill>
              </a:rPr>
              <a:t>juin</a:t>
            </a:r>
            <a:r>
              <a:rPr lang="en-GB" dirty="0" smtClean="0">
                <a:solidFill>
                  <a:srgbClr val="000000"/>
                </a:solidFill>
              </a:rPr>
              <a:t> 2019</a:t>
            </a:r>
            <a:endParaRPr lang="en-GB" dirty="0">
              <a:solidFill>
                <a:srgbClr val="000000"/>
              </a:solidFill>
            </a:endParaRPr>
          </a:p>
        </p:txBody>
      </p:sp>
      <p:grpSp>
        <p:nvGrpSpPr>
          <p:cNvPr id="2" name="Groupe 1"/>
          <p:cNvGrpSpPr/>
          <p:nvPr/>
        </p:nvGrpSpPr>
        <p:grpSpPr>
          <a:xfrm>
            <a:off x="7266263" y="1180218"/>
            <a:ext cx="1821082" cy="1409918"/>
            <a:chOff x="7144193" y="1072061"/>
            <a:chExt cx="1948438" cy="1580198"/>
          </a:xfrm>
        </p:grpSpPr>
        <p:sp>
          <p:nvSpPr>
            <p:cNvPr id="89" name="Freeform 87"/>
            <p:cNvSpPr>
              <a:spLocks/>
            </p:cNvSpPr>
            <p:nvPr/>
          </p:nvSpPr>
          <p:spPr bwMode="auto">
            <a:xfrm>
              <a:off x="7144193" y="2047576"/>
              <a:ext cx="254713" cy="326937"/>
            </a:xfrm>
            <a:custGeom>
              <a:avLst/>
              <a:gdLst>
                <a:gd name="T0" fmla="*/ 2147483647 w 344"/>
                <a:gd name="T1" fmla="*/ 0 h 492"/>
                <a:gd name="T2" fmla="*/ 2147483647 w 344"/>
                <a:gd name="T3" fmla="*/ 2147483647 h 492"/>
                <a:gd name="T4" fmla="*/ 2147483647 w 344"/>
                <a:gd name="T5" fmla="*/ 2147483647 h 492"/>
                <a:gd name="T6" fmla="*/ 2147483647 w 344"/>
                <a:gd name="T7" fmla="*/ 2147483647 h 492"/>
                <a:gd name="T8" fmla="*/ 2147483647 w 344"/>
                <a:gd name="T9" fmla="*/ 2147483647 h 492"/>
                <a:gd name="T10" fmla="*/ 2147483647 w 344"/>
                <a:gd name="T11" fmla="*/ 2147483647 h 492"/>
                <a:gd name="T12" fmla="*/ 2147483647 w 344"/>
                <a:gd name="T13" fmla="*/ 2147483647 h 492"/>
                <a:gd name="T14" fmla="*/ 2147483647 w 344"/>
                <a:gd name="T15" fmla="*/ 2147483647 h 492"/>
                <a:gd name="T16" fmla="*/ 2147483647 w 344"/>
                <a:gd name="T17" fmla="*/ 2147483647 h 492"/>
                <a:gd name="T18" fmla="*/ 2147483647 w 344"/>
                <a:gd name="T19" fmla="*/ 2147483647 h 492"/>
                <a:gd name="T20" fmla="*/ 2147483647 w 344"/>
                <a:gd name="T21" fmla="*/ 2147483647 h 492"/>
                <a:gd name="T22" fmla="*/ 2147483647 w 344"/>
                <a:gd name="T23" fmla="*/ 2147483647 h 492"/>
                <a:gd name="T24" fmla="*/ 2147483647 w 344"/>
                <a:gd name="T25" fmla="*/ 2147483647 h 492"/>
                <a:gd name="T26" fmla="*/ 2147483647 w 344"/>
                <a:gd name="T27" fmla="*/ 2147483647 h 492"/>
                <a:gd name="T28" fmla="*/ 2147483647 w 344"/>
                <a:gd name="T29" fmla="*/ 2147483647 h 492"/>
                <a:gd name="T30" fmla="*/ 2147483647 w 344"/>
                <a:gd name="T31" fmla="*/ 2147483647 h 492"/>
                <a:gd name="T32" fmla="*/ 2147483647 w 344"/>
                <a:gd name="T33" fmla="*/ 2147483647 h 492"/>
                <a:gd name="T34" fmla="*/ 2147483647 w 344"/>
                <a:gd name="T35" fmla="*/ 2147483647 h 492"/>
                <a:gd name="T36" fmla="*/ 2147483647 w 344"/>
                <a:gd name="T37" fmla="*/ 2147483647 h 492"/>
                <a:gd name="T38" fmla="*/ 2147483647 w 344"/>
                <a:gd name="T39" fmla="*/ 2147483647 h 492"/>
                <a:gd name="T40" fmla="*/ 2147483647 w 344"/>
                <a:gd name="T41" fmla="*/ 2147483647 h 492"/>
                <a:gd name="T42" fmla="*/ 0 w 344"/>
                <a:gd name="T43" fmla="*/ 2147483647 h 492"/>
                <a:gd name="T44" fmla="*/ 2147483647 w 344"/>
                <a:gd name="T45" fmla="*/ 2147483647 h 492"/>
                <a:gd name="T46" fmla="*/ 2147483647 w 344"/>
                <a:gd name="T47" fmla="*/ 2147483647 h 492"/>
                <a:gd name="T48" fmla="*/ 2147483647 w 344"/>
                <a:gd name="T49" fmla="*/ 2147483647 h 492"/>
                <a:gd name="T50" fmla="*/ 2147483647 w 344"/>
                <a:gd name="T51" fmla="*/ 2147483647 h 492"/>
                <a:gd name="T52" fmla="*/ 2147483647 w 344"/>
                <a:gd name="T53" fmla="*/ 2147483647 h 492"/>
                <a:gd name="T54" fmla="*/ 2147483647 w 344"/>
                <a:gd name="T55" fmla="*/ 2147483647 h 492"/>
                <a:gd name="T56" fmla="*/ 2147483647 w 344"/>
                <a:gd name="T57" fmla="*/ 2147483647 h 492"/>
                <a:gd name="T58" fmla="*/ 2147483647 w 344"/>
                <a:gd name="T59" fmla="*/ 2147483647 h 492"/>
                <a:gd name="T60" fmla="*/ 2147483647 w 344"/>
                <a:gd name="T61" fmla="*/ 2147483647 h 492"/>
                <a:gd name="T62" fmla="*/ 2147483647 w 344"/>
                <a:gd name="T63" fmla="*/ 2147483647 h 492"/>
                <a:gd name="T64" fmla="*/ 2147483647 w 344"/>
                <a:gd name="T65" fmla="*/ 2147483647 h 492"/>
                <a:gd name="T66" fmla="*/ 2147483647 w 344"/>
                <a:gd name="T67" fmla="*/ 2147483647 h 492"/>
                <a:gd name="T68" fmla="*/ 2147483647 w 344"/>
                <a:gd name="T69" fmla="*/ 2147483647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4"/>
                <a:gd name="T106" fmla="*/ 0 h 492"/>
                <a:gd name="T107" fmla="*/ 344 w 344"/>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4" h="492">
                  <a:moveTo>
                    <a:pt x="174" y="4"/>
                  </a:moveTo>
                  <a:lnTo>
                    <a:pt x="199" y="0"/>
                  </a:lnTo>
                  <a:lnTo>
                    <a:pt x="215" y="20"/>
                  </a:lnTo>
                  <a:lnTo>
                    <a:pt x="218" y="43"/>
                  </a:lnTo>
                  <a:lnTo>
                    <a:pt x="224" y="47"/>
                  </a:lnTo>
                  <a:lnTo>
                    <a:pt x="236" y="43"/>
                  </a:lnTo>
                  <a:lnTo>
                    <a:pt x="277" y="59"/>
                  </a:lnTo>
                  <a:lnTo>
                    <a:pt x="288" y="52"/>
                  </a:lnTo>
                  <a:lnTo>
                    <a:pt x="304" y="50"/>
                  </a:lnTo>
                  <a:lnTo>
                    <a:pt x="313" y="63"/>
                  </a:lnTo>
                  <a:lnTo>
                    <a:pt x="322" y="86"/>
                  </a:lnTo>
                  <a:lnTo>
                    <a:pt x="333" y="100"/>
                  </a:lnTo>
                  <a:lnTo>
                    <a:pt x="343" y="109"/>
                  </a:lnTo>
                  <a:lnTo>
                    <a:pt x="340" y="115"/>
                  </a:lnTo>
                  <a:lnTo>
                    <a:pt x="311" y="125"/>
                  </a:lnTo>
                  <a:lnTo>
                    <a:pt x="279" y="143"/>
                  </a:lnTo>
                  <a:lnTo>
                    <a:pt x="279" y="172"/>
                  </a:lnTo>
                  <a:lnTo>
                    <a:pt x="261" y="188"/>
                  </a:lnTo>
                  <a:lnTo>
                    <a:pt x="245" y="202"/>
                  </a:lnTo>
                  <a:lnTo>
                    <a:pt x="243" y="229"/>
                  </a:lnTo>
                  <a:lnTo>
                    <a:pt x="243" y="250"/>
                  </a:lnTo>
                  <a:lnTo>
                    <a:pt x="231" y="263"/>
                  </a:lnTo>
                  <a:lnTo>
                    <a:pt x="220" y="250"/>
                  </a:lnTo>
                  <a:lnTo>
                    <a:pt x="202" y="254"/>
                  </a:lnTo>
                  <a:lnTo>
                    <a:pt x="199" y="263"/>
                  </a:lnTo>
                  <a:lnTo>
                    <a:pt x="197" y="288"/>
                  </a:lnTo>
                  <a:lnTo>
                    <a:pt x="204" y="297"/>
                  </a:lnTo>
                  <a:lnTo>
                    <a:pt x="199" y="322"/>
                  </a:lnTo>
                  <a:lnTo>
                    <a:pt x="188" y="334"/>
                  </a:lnTo>
                  <a:lnTo>
                    <a:pt x="174" y="354"/>
                  </a:lnTo>
                  <a:lnTo>
                    <a:pt x="168" y="370"/>
                  </a:lnTo>
                  <a:lnTo>
                    <a:pt x="170" y="397"/>
                  </a:lnTo>
                  <a:lnTo>
                    <a:pt x="183" y="415"/>
                  </a:lnTo>
                  <a:lnTo>
                    <a:pt x="174" y="425"/>
                  </a:lnTo>
                  <a:lnTo>
                    <a:pt x="143" y="436"/>
                  </a:lnTo>
                  <a:lnTo>
                    <a:pt x="131" y="447"/>
                  </a:lnTo>
                  <a:lnTo>
                    <a:pt x="129" y="461"/>
                  </a:lnTo>
                  <a:lnTo>
                    <a:pt x="129" y="486"/>
                  </a:lnTo>
                  <a:lnTo>
                    <a:pt x="93" y="486"/>
                  </a:lnTo>
                  <a:lnTo>
                    <a:pt x="68" y="491"/>
                  </a:lnTo>
                  <a:lnTo>
                    <a:pt x="38" y="456"/>
                  </a:lnTo>
                  <a:lnTo>
                    <a:pt x="22" y="456"/>
                  </a:lnTo>
                  <a:lnTo>
                    <a:pt x="9" y="456"/>
                  </a:lnTo>
                  <a:lnTo>
                    <a:pt x="0" y="445"/>
                  </a:lnTo>
                  <a:lnTo>
                    <a:pt x="9" y="431"/>
                  </a:lnTo>
                  <a:lnTo>
                    <a:pt x="24" y="406"/>
                  </a:lnTo>
                  <a:lnTo>
                    <a:pt x="34" y="381"/>
                  </a:lnTo>
                  <a:lnTo>
                    <a:pt x="54" y="354"/>
                  </a:lnTo>
                  <a:lnTo>
                    <a:pt x="59" y="336"/>
                  </a:lnTo>
                  <a:lnTo>
                    <a:pt x="49" y="325"/>
                  </a:lnTo>
                  <a:lnTo>
                    <a:pt x="38" y="311"/>
                  </a:lnTo>
                  <a:lnTo>
                    <a:pt x="34" y="304"/>
                  </a:lnTo>
                  <a:lnTo>
                    <a:pt x="49" y="300"/>
                  </a:lnTo>
                  <a:lnTo>
                    <a:pt x="59" y="284"/>
                  </a:lnTo>
                  <a:lnTo>
                    <a:pt x="43" y="279"/>
                  </a:lnTo>
                  <a:lnTo>
                    <a:pt x="24" y="288"/>
                  </a:lnTo>
                  <a:lnTo>
                    <a:pt x="24" y="265"/>
                  </a:lnTo>
                  <a:lnTo>
                    <a:pt x="34" y="254"/>
                  </a:lnTo>
                  <a:lnTo>
                    <a:pt x="43" y="240"/>
                  </a:lnTo>
                  <a:lnTo>
                    <a:pt x="47" y="225"/>
                  </a:lnTo>
                  <a:lnTo>
                    <a:pt x="49" y="213"/>
                  </a:lnTo>
                  <a:lnTo>
                    <a:pt x="59" y="209"/>
                  </a:lnTo>
                  <a:lnTo>
                    <a:pt x="70" y="218"/>
                  </a:lnTo>
                  <a:lnTo>
                    <a:pt x="93" y="188"/>
                  </a:lnTo>
                  <a:lnTo>
                    <a:pt x="104" y="168"/>
                  </a:lnTo>
                  <a:lnTo>
                    <a:pt x="138" y="129"/>
                  </a:lnTo>
                  <a:lnTo>
                    <a:pt x="138" y="113"/>
                  </a:lnTo>
                  <a:lnTo>
                    <a:pt x="154" y="88"/>
                  </a:lnTo>
                  <a:lnTo>
                    <a:pt x="159" y="59"/>
                  </a:lnTo>
                  <a:lnTo>
                    <a:pt x="165" y="43"/>
                  </a:lnTo>
                  <a:lnTo>
                    <a:pt x="174" y="4"/>
                  </a:lnTo>
                </a:path>
              </a:pathLst>
            </a:custGeom>
            <a:solidFill>
              <a:srgbClr val="92D050"/>
            </a:solidFill>
            <a:ln w="12700" cap="rnd" cmpd="sng">
              <a:noFill/>
              <a:prstDash val="solid"/>
              <a:round/>
              <a:headEnd/>
              <a:tailEnd/>
            </a:ln>
          </p:spPr>
          <p:txBody>
            <a:bodyPr/>
            <a:lstStyle/>
            <a:p>
              <a:endParaRPr lang="fr-FR"/>
            </a:p>
          </p:txBody>
        </p:sp>
        <p:sp>
          <p:nvSpPr>
            <p:cNvPr id="90" name="Freeform 88"/>
            <p:cNvSpPr>
              <a:spLocks/>
            </p:cNvSpPr>
            <p:nvPr/>
          </p:nvSpPr>
          <p:spPr bwMode="auto">
            <a:xfrm>
              <a:off x="7240487" y="1946165"/>
              <a:ext cx="673280" cy="535057"/>
            </a:xfrm>
            <a:custGeom>
              <a:avLst/>
              <a:gdLst>
                <a:gd name="T0" fmla="*/ 2147483647 w 911"/>
                <a:gd name="T1" fmla="*/ 2147483647 h 805"/>
                <a:gd name="T2" fmla="*/ 2147483647 w 911"/>
                <a:gd name="T3" fmla="*/ 2147483647 h 805"/>
                <a:gd name="T4" fmla="*/ 2147483647 w 911"/>
                <a:gd name="T5" fmla="*/ 2147483647 h 805"/>
                <a:gd name="T6" fmla="*/ 2147483647 w 911"/>
                <a:gd name="T7" fmla="*/ 2147483647 h 805"/>
                <a:gd name="T8" fmla="*/ 2147483647 w 911"/>
                <a:gd name="T9" fmla="*/ 2147483647 h 805"/>
                <a:gd name="T10" fmla="*/ 2147483647 w 911"/>
                <a:gd name="T11" fmla="*/ 2147483647 h 805"/>
                <a:gd name="T12" fmla="*/ 2147483647 w 911"/>
                <a:gd name="T13" fmla="*/ 2147483647 h 805"/>
                <a:gd name="T14" fmla="*/ 2147483647 w 911"/>
                <a:gd name="T15" fmla="*/ 2147483647 h 805"/>
                <a:gd name="T16" fmla="*/ 2147483647 w 911"/>
                <a:gd name="T17" fmla="*/ 2147483647 h 805"/>
                <a:gd name="T18" fmla="*/ 2147483647 w 911"/>
                <a:gd name="T19" fmla="*/ 2147483647 h 805"/>
                <a:gd name="T20" fmla="*/ 2147483647 w 911"/>
                <a:gd name="T21" fmla="*/ 2147483647 h 805"/>
                <a:gd name="T22" fmla="*/ 2147483647 w 911"/>
                <a:gd name="T23" fmla="*/ 2147483647 h 805"/>
                <a:gd name="T24" fmla="*/ 2147483647 w 911"/>
                <a:gd name="T25" fmla="*/ 2147483647 h 805"/>
                <a:gd name="T26" fmla="*/ 2147483647 w 911"/>
                <a:gd name="T27" fmla="*/ 2147483647 h 805"/>
                <a:gd name="T28" fmla="*/ 2147483647 w 911"/>
                <a:gd name="T29" fmla="*/ 2147483647 h 805"/>
                <a:gd name="T30" fmla="*/ 2147483647 w 911"/>
                <a:gd name="T31" fmla="*/ 2147483647 h 805"/>
                <a:gd name="T32" fmla="*/ 2147483647 w 911"/>
                <a:gd name="T33" fmla="*/ 2147483647 h 805"/>
                <a:gd name="T34" fmla="*/ 2147483647 w 911"/>
                <a:gd name="T35" fmla="*/ 2147483647 h 805"/>
                <a:gd name="T36" fmla="*/ 2147483647 w 911"/>
                <a:gd name="T37" fmla="*/ 2147483647 h 805"/>
                <a:gd name="T38" fmla="*/ 2147483647 w 911"/>
                <a:gd name="T39" fmla="*/ 2147483647 h 805"/>
                <a:gd name="T40" fmla="*/ 2147483647 w 911"/>
                <a:gd name="T41" fmla="*/ 2147483647 h 805"/>
                <a:gd name="T42" fmla="*/ 2147483647 w 911"/>
                <a:gd name="T43" fmla="*/ 2147483647 h 805"/>
                <a:gd name="T44" fmla="*/ 2147483647 w 911"/>
                <a:gd name="T45" fmla="*/ 2147483647 h 805"/>
                <a:gd name="T46" fmla="*/ 2147483647 w 911"/>
                <a:gd name="T47" fmla="*/ 2147483647 h 805"/>
                <a:gd name="T48" fmla="*/ 2147483647 w 911"/>
                <a:gd name="T49" fmla="*/ 2147483647 h 805"/>
                <a:gd name="T50" fmla="*/ 2147483647 w 911"/>
                <a:gd name="T51" fmla="*/ 2147483647 h 805"/>
                <a:gd name="T52" fmla="*/ 2147483647 w 911"/>
                <a:gd name="T53" fmla="*/ 2147483647 h 805"/>
                <a:gd name="T54" fmla="*/ 2147483647 w 911"/>
                <a:gd name="T55" fmla="*/ 2147483647 h 805"/>
                <a:gd name="T56" fmla="*/ 2147483647 w 911"/>
                <a:gd name="T57" fmla="*/ 2147483647 h 805"/>
                <a:gd name="T58" fmla="*/ 2147483647 w 911"/>
                <a:gd name="T59" fmla="*/ 2147483647 h 805"/>
                <a:gd name="T60" fmla="*/ 2147483647 w 911"/>
                <a:gd name="T61" fmla="*/ 2147483647 h 805"/>
                <a:gd name="T62" fmla="*/ 2147483647 w 911"/>
                <a:gd name="T63" fmla="*/ 2147483647 h 805"/>
                <a:gd name="T64" fmla="*/ 2147483647 w 911"/>
                <a:gd name="T65" fmla="*/ 2147483647 h 805"/>
                <a:gd name="T66" fmla="*/ 2147483647 w 911"/>
                <a:gd name="T67" fmla="*/ 2147483647 h 805"/>
                <a:gd name="T68" fmla="*/ 2147483647 w 911"/>
                <a:gd name="T69" fmla="*/ 2147483647 h 805"/>
                <a:gd name="T70" fmla="*/ 2147483647 w 911"/>
                <a:gd name="T71" fmla="*/ 2147483647 h 805"/>
                <a:gd name="T72" fmla="*/ 2147483647 w 911"/>
                <a:gd name="T73" fmla="*/ 2147483647 h 805"/>
                <a:gd name="T74" fmla="*/ 2147483647 w 911"/>
                <a:gd name="T75" fmla="*/ 2147483647 h 805"/>
                <a:gd name="T76" fmla="*/ 2147483647 w 911"/>
                <a:gd name="T77" fmla="*/ 2147483647 h 805"/>
                <a:gd name="T78" fmla="*/ 2147483647 w 911"/>
                <a:gd name="T79" fmla="*/ 2147483647 h 805"/>
                <a:gd name="T80" fmla="*/ 2147483647 w 911"/>
                <a:gd name="T81" fmla="*/ 2147483647 h 805"/>
                <a:gd name="T82" fmla="*/ 2147483647 w 911"/>
                <a:gd name="T83" fmla="*/ 2147483647 h 805"/>
                <a:gd name="T84" fmla="*/ 2147483647 w 911"/>
                <a:gd name="T85" fmla="*/ 2147483647 h 805"/>
                <a:gd name="T86" fmla="*/ 0 w 911"/>
                <a:gd name="T87" fmla="*/ 2147483647 h 805"/>
                <a:gd name="T88" fmla="*/ 2147483647 w 911"/>
                <a:gd name="T89" fmla="*/ 2147483647 h 805"/>
                <a:gd name="T90" fmla="*/ 2147483647 w 911"/>
                <a:gd name="T91" fmla="*/ 2147483647 h 805"/>
                <a:gd name="T92" fmla="*/ 2147483647 w 911"/>
                <a:gd name="T93" fmla="*/ 2147483647 h 805"/>
                <a:gd name="T94" fmla="*/ 2147483647 w 911"/>
                <a:gd name="T95" fmla="*/ 2147483647 h 805"/>
                <a:gd name="T96" fmla="*/ 2147483647 w 911"/>
                <a:gd name="T97" fmla="*/ 2147483647 h 805"/>
                <a:gd name="T98" fmla="*/ 2147483647 w 911"/>
                <a:gd name="T99" fmla="*/ 2147483647 h 805"/>
                <a:gd name="T100" fmla="*/ 2147483647 w 911"/>
                <a:gd name="T101" fmla="*/ 2147483647 h 805"/>
                <a:gd name="T102" fmla="*/ 2147483647 w 911"/>
                <a:gd name="T103" fmla="*/ 2147483647 h 805"/>
                <a:gd name="T104" fmla="*/ 2147483647 w 911"/>
                <a:gd name="T105" fmla="*/ 2147483647 h 805"/>
                <a:gd name="T106" fmla="*/ 2147483647 w 911"/>
                <a:gd name="T107" fmla="*/ 2147483647 h 805"/>
                <a:gd name="T108" fmla="*/ 2147483647 w 911"/>
                <a:gd name="T109" fmla="*/ 2147483647 h 805"/>
                <a:gd name="T110" fmla="*/ 2147483647 w 911"/>
                <a:gd name="T111" fmla="*/ 2147483647 h 805"/>
                <a:gd name="T112" fmla="*/ 2147483647 w 911"/>
                <a:gd name="T113" fmla="*/ 2147483647 h 805"/>
                <a:gd name="T114" fmla="*/ 2147483647 w 911"/>
                <a:gd name="T115" fmla="*/ 2147483647 h 805"/>
                <a:gd name="T116" fmla="*/ 2147483647 w 911"/>
                <a:gd name="T117" fmla="*/ 2147483647 h 805"/>
                <a:gd name="T118" fmla="*/ 2147483647 w 911"/>
                <a:gd name="T119" fmla="*/ 2147483647 h 805"/>
                <a:gd name="T120" fmla="*/ 2147483647 w 911"/>
                <a:gd name="T121" fmla="*/ 2147483647 h 8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1"/>
                <a:gd name="T184" fmla="*/ 0 h 805"/>
                <a:gd name="T185" fmla="*/ 911 w 911"/>
                <a:gd name="T186" fmla="*/ 805 h 8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1" h="805">
                  <a:moveTo>
                    <a:pt x="45" y="156"/>
                  </a:moveTo>
                  <a:lnTo>
                    <a:pt x="40" y="145"/>
                  </a:lnTo>
                  <a:lnTo>
                    <a:pt x="45" y="129"/>
                  </a:lnTo>
                  <a:lnTo>
                    <a:pt x="70" y="86"/>
                  </a:lnTo>
                  <a:lnTo>
                    <a:pt x="59" y="77"/>
                  </a:lnTo>
                  <a:lnTo>
                    <a:pt x="63" y="65"/>
                  </a:lnTo>
                  <a:lnTo>
                    <a:pt x="50" y="63"/>
                  </a:lnTo>
                  <a:lnTo>
                    <a:pt x="50" y="45"/>
                  </a:lnTo>
                  <a:lnTo>
                    <a:pt x="59" y="34"/>
                  </a:lnTo>
                  <a:lnTo>
                    <a:pt x="100" y="20"/>
                  </a:lnTo>
                  <a:lnTo>
                    <a:pt x="134" y="24"/>
                  </a:lnTo>
                  <a:lnTo>
                    <a:pt x="136" y="11"/>
                  </a:lnTo>
                  <a:lnTo>
                    <a:pt x="161" y="0"/>
                  </a:lnTo>
                  <a:lnTo>
                    <a:pt x="175" y="4"/>
                  </a:lnTo>
                  <a:lnTo>
                    <a:pt x="202" y="40"/>
                  </a:lnTo>
                  <a:lnTo>
                    <a:pt x="250" y="63"/>
                  </a:lnTo>
                  <a:lnTo>
                    <a:pt x="291" y="63"/>
                  </a:lnTo>
                  <a:lnTo>
                    <a:pt x="302" y="65"/>
                  </a:lnTo>
                  <a:lnTo>
                    <a:pt x="416" y="129"/>
                  </a:lnTo>
                  <a:lnTo>
                    <a:pt x="448" y="134"/>
                  </a:lnTo>
                  <a:lnTo>
                    <a:pt x="473" y="156"/>
                  </a:lnTo>
                  <a:lnTo>
                    <a:pt x="509" y="147"/>
                  </a:lnTo>
                  <a:lnTo>
                    <a:pt x="532" y="161"/>
                  </a:lnTo>
                  <a:lnTo>
                    <a:pt x="552" y="181"/>
                  </a:lnTo>
                  <a:lnTo>
                    <a:pt x="577" y="181"/>
                  </a:lnTo>
                  <a:lnTo>
                    <a:pt x="593" y="186"/>
                  </a:lnTo>
                  <a:lnTo>
                    <a:pt x="602" y="195"/>
                  </a:lnTo>
                  <a:lnTo>
                    <a:pt x="593" y="206"/>
                  </a:lnTo>
                  <a:lnTo>
                    <a:pt x="593" y="222"/>
                  </a:lnTo>
                  <a:lnTo>
                    <a:pt x="662" y="270"/>
                  </a:lnTo>
                  <a:lnTo>
                    <a:pt x="698" y="299"/>
                  </a:lnTo>
                  <a:lnTo>
                    <a:pt x="714" y="295"/>
                  </a:lnTo>
                  <a:lnTo>
                    <a:pt x="734" y="290"/>
                  </a:lnTo>
                  <a:lnTo>
                    <a:pt x="798" y="317"/>
                  </a:lnTo>
                  <a:lnTo>
                    <a:pt x="805" y="340"/>
                  </a:lnTo>
                  <a:lnTo>
                    <a:pt x="814" y="347"/>
                  </a:lnTo>
                  <a:lnTo>
                    <a:pt x="834" y="352"/>
                  </a:lnTo>
                  <a:lnTo>
                    <a:pt x="846" y="361"/>
                  </a:lnTo>
                  <a:lnTo>
                    <a:pt x="864" y="361"/>
                  </a:lnTo>
                  <a:lnTo>
                    <a:pt x="880" y="361"/>
                  </a:lnTo>
                  <a:lnTo>
                    <a:pt x="898" y="365"/>
                  </a:lnTo>
                  <a:lnTo>
                    <a:pt x="903" y="361"/>
                  </a:lnTo>
                  <a:lnTo>
                    <a:pt x="910" y="377"/>
                  </a:lnTo>
                  <a:lnTo>
                    <a:pt x="910" y="397"/>
                  </a:lnTo>
                  <a:lnTo>
                    <a:pt x="898" y="411"/>
                  </a:lnTo>
                  <a:lnTo>
                    <a:pt x="830" y="458"/>
                  </a:lnTo>
                  <a:lnTo>
                    <a:pt x="803" y="458"/>
                  </a:lnTo>
                  <a:lnTo>
                    <a:pt x="718" y="481"/>
                  </a:lnTo>
                  <a:lnTo>
                    <a:pt x="689" y="486"/>
                  </a:lnTo>
                  <a:lnTo>
                    <a:pt x="689" y="511"/>
                  </a:lnTo>
                  <a:lnTo>
                    <a:pt x="673" y="511"/>
                  </a:lnTo>
                  <a:lnTo>
                    <a:pt x="657" y="522"/>
                  </a:lnTo>
                  <a:lnTo>
                    <a:pt x="639" y="542"/>
                  </a:lnTo>
                  <a:lnTo>
                    <a:pt x="623" y="558"/>
                  </a:lnTo>
                  <a:lnTo>
                    <a:pt x="602" y="563"/>
                  </a:lnTo>
                  <a:lnTo>
                    <a:pt x="584" y="585"/>
                  </a:lnTo>
                  <a:lnTo>
                    <a:pt x="584" y="613"/>
                  </a:lnTo>
                  <a:lnTo>
                    <a:pt x="598" y="629"/>
                  </a:lnTo>
                  <a:lnTo>
                    <a:pt x="602" y="642"/>
                  </a:lnTo>
                  <a:lnTo>
                    <a:pt x="602" y="663"/>
                  </a:lnTo>
                  <a:lnTo>
                    <a:pt x="598" y="672"/>
                  </a:lnTo>
                  <a:lnTo>
                    <a:pt x="582" y="676"/>
                  </a:lnTo>
                  <a:lnTo>
                    <a:pt x="557" y="697"/>
                  </a:lnTo>
                  <a:lnTo>
                    <a:pt x="523" y="726"/>
                  </a:lnTo>
                  <a:lnTo>
                    <a:pt x="509" y="738"/>
                  </a:lnTo>
                  <a:lnTo>
                    <a:pt x="502" y="747"/>
                  </a:lnTo>
                  <a:lnTo>
                    <a:pt x="502" y="758"/>
                  </a:lnTo>
                  <a:lnTo>
                    <a:pt x="466" y="758"/>
                  </a:lnTo>
                  <a:lnTo>
                    <a:pt x="443" y="763"/>
                  </a:lnTo>
                  <a:lnTo>
                    <a:pt x="427" y="767"/>
                  </a:lnTo>
                  <a:lnTo>
                    <a:pt x="420" y="774"/>
                  </a:lnTo>
                  <a:lnTo>
                    <a:pt x="407" y="792"/>
                  </a:lnTo>
                  <a:lnTo>
                    <a:pt x="386" y="799"/>
                  </a:lnTo>
                  <a:lnTo>
                    <a:pt x="373" y="799"/>
                  </a:lnTo>
                  <a:lnTo>
                    <a:pt x="348" y="797"/>
                  </a:lnTo>
                  <a:lnTo>
                    <a:pt x="307" y="792"/>
                  </a:lnTo>
                  <a:lnTo>
                    <a:pt x="232" y="763"/>
                  </a:lnTo>
                  <a:lnTo>
                    <a:pt x="202" y="758"/>
                  </a:lnTo>
                  <a:lnTo>
                    <a:pt x="175" y="767"/>
                  </a:lnTo>
                  <a:lnTo>
                    <a:pt x="154" y="779"/>
                  </a:lnTo>
                  <a:lnTo>
                    <a:pt x="129" y="783"/>
                  </a:lnTo>
                  <a:lnTo>
                    <a:pt x="106" y="797"/>
                  </a:lnTo>
                  <a:lnTo>
                    <a:pt x="95" y="804"/>
                  </a:lnTo>
                  <a:lnTo>
                    <a:pt x="50" y="756"/>
                  </a:lnTo>
                  <a:lnTo>
                    <a:pt x="50" y="683"/>
                  </a:lnTo>
                  <a:lnTo>
                    <a:pt x="29" y="658"/>
                  </a:lnTo>
                  <a:lnTo>
                    <a:pt x="4" y="638"/>
                  </a:lnTo>
                  <a:lnTo>
                    <a:pt x="0" y="626"/>
                  </a:lnTo>
                  <a:lnTo>
                    <a:pt x="0" y="601"/>
                  </a:lnTo>
                  <a:lnTo>
                    <a:pt x="13" y="588"/>
                  </a:lnTo>
                  <a:lnTo>
                    <a:pt x="45" y="576"/>
                  </a:lnTo>
                  <a:lnTo>
                    <a:pt x="54" y="567"/>
                  </a:lnTo>
                  <a:lnTo>
                    <a:pt x="40" y="551"/>
                  </a:lnTo>
                  <a:lnTo>
                    <a:pt x="36" y="522"/>
                  </a:lnTo>
                  <a:lnTo>
                    <a:pt x="50" y="497"/>
                  </a:lnTo>
                  <a:lnTo>
                    <a:pt x="75" y="472"/>
                  </a:lnTo>
                  <a:lnTo>
                    <a:pt x="75" y="451"/>
                  </a:lnTo>
                  <a:lnTo>
                    <a:pt x="65" y="436"/>
                  </a:lnTo>
                  <a:lnTo>
                    <a:pt x="75" y="406"/>
                  </a:lnTo>
                  <a:lnTo>
                    <a:pt x="79" y="402"/>
                  </a:lnTo>
                  <a:lnTo>
                    <a:pt x="91" y="402"/>
                  </a:lnTo>
                  <a:lnTo>
                    <a:pt x="100" y="415"/>
                  </a:lnTo>
                  <a:lnTo>
                    <a:pt x="111" y="397"/>
                  </a:lnTo>
                  <a:lnTo>
                    <a:pt x="116" y="352"/>
                  </a:lnTo>
                  <a:lnTo>
                    <a:pt x="150" y="322"/>
                  </a:lnTo>
                  <a:lnTo>
                    <a:pt x="150" y="306"/>
                  </a:lnTo>
                  <a:lnTo>
                    <a:pt x="150" y="295"/>
                  </a:lnTo>
                  <a:lnTo>
                    <a:pt x="182" y="274"/>
                  </a:lnTo>
                  <a:lnTo>
                    <a:pt x="207" y="270"/>
                  </a:lnTo>
                  <a:lnTo>
                    <a:pt x="216" y="261"/>
                  </a:lnTo>
                  <a:lnTo>
                    <a:pt x="195" y="240"/>
                  </a:lnTo>
                  <a:lnTo>
                    <a:pt x="179" y="206"/>
                  </a:lnTo>
                  <a:lnTo>
                    <a:pt x="170" y="199"/>
                  </a:lnTo>
                  <a:lnTo>
                    <a:pt x="145" y="211"/>
                  </a:lnTo>
                  <a:lnTo>
                    <a:pt x="129" y="204"/>
                  </a:lnTo>
                  <a:lnTo>
                    <a:pt x="104" y="195"/>
                  </a:lnTo>
                  <a:lnTo>
                    <a:pt x="95" y="199"/>
                  </a:lnTo>
                  <a:lnTo>
                    <a:pt x="88" y="190"/>
                  </a:lnTo>
                  <a:lnTo>
                    <a:pt x="88" y="174"/>
                  </a:lnTo>
                  <a:lnTo>
                    <a:pt x="75" y="156"/>
                  </a:lnTo>
                  <a:lnTo>
                    <a:pt x="65" y="152"/>
                  </a:lnTo>
                  <a:lnTo>
                    <a:pt x="45" y="156"/>
                  </a:lnTo>
                </a:path>
              </a:pathLst>
            </a:custGeom>
            <a:solidFill>
              <a:srgbClr val="92D050"/>
            </a:solidFill>
            <a:ln w="12700" cap="rnd" cmpd="sng">
              <a:noFill/>
              <a:prstDash val="solid"/>
              <a:round/>
              <a:headEnd type="none" w="med" len="med"/>
              <a:tailEnd type="none" w="med" len="med"/>
            </a:ln>
          </p:spPr>
          <p:txBody>
            <a:bodyPr/>
            <a:lstStyle/>
            <a:p>
              <a:endParaRPr lang="fr-FR"/>
            </a:p>
          </p:txBody>
        </p:sp>
        <p:sp>
          <p:nvSpPr>
            <p:cNvPr id="91" name="Freeform 89"/>
            <p:cNvSpPr>
              <a:spLocks/>
            </p:cNvSpPr>
            <p:nvPr/>
          </p:nvSpPr>
          <p:spPr bwMode="auto">
            <a:xfrm>
              <a:off x="7753018" y="2390406"/>
              <a:ext cx="27180" cy="24975"/>
            </a:xfrm>
            <a:custGeom>
              <a:avLst/>
              <a:gdLst>
                <a:gd name="T0" fmla="*/ 2147483647 w 36"/>
                <a:gd name="T1" fmla="*/ 0 h 38"/>
                <a:gd name="T2" fmla="*/ 2147483647 w 36"/>
                <a:gd name="T3" fmla="*/ 0 h 38"/>
                <a:gd name="T4" fmla="*/ 0 w 36"/>
                <a:gd name="T5" fmla="*/ 2147483647 h 38"/>
                <a:gd name="T6" fmla="*/ 2147483647 w 36"/>
                <a:gd name="T7" fmla="*/ 2147483647 h 38"/>
                <a:gd name="T8" fmla="*/ 2147483647 w 36"/>
                <a:gd name="T9" fmla="*/ 2147483647 h 38"/>
                <a:gd name="T10" fmla="*/ 2147483647 w 36"/>
                <a:gd name="T11" fmla="*/ 0 h 38"/>
                <a:gd name="T12" fmla="*/ 0 60000 65536"/>
                <a:gd name="T13" fmla="*/ 0 60000 65536"/>
                <a:gd name="T14" fmla="*/ 0 60000 65536"/>
                <a:gd name="T15" fmla="*/ 0 60000 65536"/>
                <a:gd name="T16" fmla="*/ 0 60000 65536"/>
                <a:gd name="T17" fmla="*/ 0 60000 65536"/>
                <a:gd name="T18" fmla="*/ 0 w 36"/>
                <a:gd name="T19" fmla="*/ 0 h 38"/>
                <a:gd name="T20" fmla="*/ 36 w 3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36" h="38">
                  <a:moveTo>
                    <a:pt x="35" y="0"/>
                  </a:moveTo>
                  <a:lnTo>
                    <a:pt x="18" y="0"/>
                  </a:lnTo>
                  <a:lnTo>
                    <a:pt x="0" y="23"/>
                  </a:lnTo>
                  <a:lnTo>
                    <a:pt x="9" y="37"/>
                  </a:lnTo>
                  <a:lnTo>
                    <a:pt x="25" y="37"/>
                  </a:lnTo>
                  <a:lnTo>
                    <a:pt x="35" y="0"/>
                  </a:lnTo>
                </a:path>
              </a:pathLst>
            </a:custGeom>
            <a:solidFill>
              <a:srgbClr val="EAEAEA"/>
            </a:solidFill>
            <a:ln w="12700" cap="rnd" cmpd="sng">
              <a:noFill/>
              <a:prstDash val="solid"/>
              <a:round/>
              <a:headEnd/>
              <a:tailEnd/>
            </a:ln>
          </p:spPr>
          <p:txBody>
            <a:bodyPr/>
            <a:lstStyle/>
            <a:p>
              <a:endParaRPr lang="fr-FR"/>
            </a:p>
          </p:txBody>
        </p:sp>
        <p:sp>
          <p:nvSpPr>
            <p:cNvPr id="92" name="Freeform 90"/>
            <p:cNvSpPr>
              <a:spLocks/>
            </p:cNvSpPr>
            <p:nvPr/>
          </p:nvSpPr>
          <p:spPr bwMode="auto">
            <a:xfrm>
              <a:off x="7826015" y="2349539"/>
              <a:ext cx="59795" cy="41624"/>
            </a:xfrm>
            <a:custGeom>
              <a:avLst/>
              <a:gdLst>
                <a:gd name="T0" fmla="*/ 2147483647 w 80"/>
                <a:gd name="T1" fmla="*/ 0 h 62"/>
                <a:gd name="T2" fmla="*/ 2147483647 w 80"/>
                <a:gd name="T3" fmla="*/ 2147483647 h 62"/>
                <a:gd name="T4" fmla="*/ 2147483647 w 80"/>
                <a:gd name="T5" fmla="*/ 2147483647 h 62"/>
                <a:gd name="T6" fmla="*/ 0 w 80"/>
                <a:gd name="T7" fmla="*/ 2147483647 h 62"/>
                <a:gd name="T8" fmla="*/ 2147483647 w 80"/>
                <a:gd name="T9" fmla="*/ 2147483647 h 62"/>
                <a:gd name="T10" fmla="*/ 2147483647 w 80"/>
                <a:gd name="T11" fmla="*/ 2147483647 h 62"/>
                <a:gd name="T12" fmla="*/ 2147483647 w 80"/>
                <a:gd name="T13" fmla="*/ 2147483647 h 62"/>
                <a:gd name="T14" fmla="*/ 2147483647 w 80"/>
                <a:gd name="T15" fmla="*/ 2147483647 h 62"/>
                <a:gd name="T16" fmla="*/ 2147483647 w 80"/>
                <a:gd name="T17" fmla="*/ 2147483647 h 62"/>
                <a:gd name="T18" fmla="*/ 2147483647 w 80"/>
                <a:gd name="T19" fmla="*/ 2147483647 h 62"/>
                <a:gd name="T20" fmla="*/ 2147483647 w 80"/>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62"/>
                <a:gd name="T35" fmla="*/ 80 w 80"/>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62">
                  <a:moveTo>
                    <a:pt x="58" y="0"/>
                  </a:moveTo>
                  <a:lnTo>
                    <a:pt x="49" y="6"/>
                  </a:lnTo>
                  <a:lnTo>
                    <a:pt x="18" y="11"/>
                  </a:lnTo>
                  <a:lnTo>
                    <a:pt x="0" y="31"/>
                  </a:lnTo>
                  <a:lnTo>
                    <a:pt x="24" y="49"/>
                  </a:lnTo>
                  <a:lnTo>
                    <a:pt x="38" y="61"/>
                  </a:lnTo>
                  <a:lnTo>
                    <a:pt x="63" y="56"/>
                  </a:lnTo>
                  <a:lnTo>
                    <a:pt x="79" y="49"/>
                  </a:lnTo>
                  <a:lnTo>
                    <a:pt x="74" y="31"/>
                  </a:lnTo>
                  <a:lnTo>
                    <a:pt x="63" y="20"/>
                  </a:lnTo>
                  <a:lnTo>
                    <a:pt x="58" y="0"/>
                  </a:lnTo>
                </a:path>
              </a:pathLst>
            </a:custGeom>
            <a:solidFill>
              <a:srgbClr val="EAEAEA"/>
            </a:solidFill>
            <a:ln w="12700" cap="rnd" cmpd="sng">
              <a:noFill/>
              <a:prstDash val="solid"/>
              <a:round/>
              <a:headEnd/>
              <a:tailEnd/>
            </a:ln>
          </p:spPr>
          <p:txBody>
            <a:bodyPr/>
            <a:lstStyle/>
            <a:p>
              <a:endParaRPr lang="fr-FR"/>
            </a:p>
          </p:txBody>
        </p:sp>
        <p:sp>
          <p:nvSpPr>
            <p:cNvPr id="93" name="Freeform 91"/>
            <p:cNvSpPr>
              <a:spLocks/>
            </p:cNvSpPr>
            <p:nvPr/>
          </p:nvSpPr>
          <p:spPr bwMode="auto">
            <a:xfrm>
              <a:off x="7918426" y="2351810"/>
              <a:ext cx="28733" cy="24217"/>
            </a:xfrm>
            <a:custGeom>
              <a:avLst/>
              <a:gdLst>
                <a:gd name="T0" fmla="*/ 2147483647 w 38"/>
                <a:gd name="T1" fmla="*/ 0 h 37"/>
                <a:gd name="T2" fmla="*/ 0 w 38"/>
                <a:gd name="T3" fmla="*/ 2147483647 h 37"/>
                <a:gd name="T4" fmla="*/ 2147483647 w 38"/>
                <a:gd name="T5" fmla="*/ 2147483647 h 37"/>
                <a:gd name="T6" fmla="*/ 2147483647 w 38"/>
                <a:gd name="T7" fmla="*/ 2147483647 h 37"/>
                <a:gd name="T8" fmla="*/ 2147483647 w 38"/>
                <a:gd name="T9" fmla="*/ 0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23" y="0"/>
                  </a:moveTo>
                  <a:lnTo>
                    <a:pt x="0" y="9"/>
                  </a:lnTo>
                  <a:lnTo>
                    <a:pt x="20" y="21"/>
                  </a:lnTo>
                  <a:lnTo>
                    <a:pt x="37" y="36"/>
                  </a:lnTo>
                  <a:lnTo>
                    <a:pt x="23" y="0"/>
                  </a:lnTo>
                </a:path>
              </a:pathLst>
            </a:custGeom>
            <a:solidFill>
              <a:srgbClr val="EAEAEA"/>
            </a:solidFill>
            <a:ln w="12700" cap="rnd" cmpd="sng">
              <a:noFill/>
              <a:prstDash val="solid"/>
              <a:round/>
              <a:headEnd/>
              <a:tailEnd/>
            </a:ln>
          </p:spPr>
          <p:txBody>
            <a:bodyPr/>
            <a:lstStyle/>
            <a:p>
              <a:endParaRPr lang="fr-FR"/>
            </a:p>
          </p:txBody>
        </p:sp>
        <p:sp>
          <p:nvSpPr>
            <p:cNvPr id="94" name="Freeform 92"/>
            <p:cNvSpPr>
              <a:spLocks/>
            </p:cNvSpPr>
            <p:nvPr/>
          </p:nvSpPr>
          <p:spPr bwMode="auto">
            <a:xfrm>
              <a:off x="8161490" y="2329863"/>
              <a:ext cx="100176" cy="144549"/>
            </a:xfrm>
            <a:custGeom>
              <a:avLst/>
              <a:gdLst>
                <a:gd name="T0" fmla="*/ 2147483647 w 136"/>
                <a:gd name="T1" fmla="*/ 0 h 217"/>
                <a:gd name="T2" fmla="*/ 2147483647 w 136"/>
                <a:gd name="T3" fmla="*/ 2147483647 h 217"/>
                <a:gd name="T4" fmla="*/ 2147483647 w 136"/>
                <a:gd name="T5" fmla="*/ 2147483647 h 217"/>
                <a:gd name="T6" fmla="*/ 2147483647 w 136"/>
                <a:gd name="T7" fmla="*/ 2147483647 h 217"/>
                <a:gd name="T8" fmla="*/ 0 w 136"/>
                <a:gd name="T9" fmla="*/ 2147483647 h 217"/>
                <a:gd name="T10" fmla="*/ 2147483647 w 136"/>
                <a:gd name="T11" fmla="*/ 2147483647 h 217"/>
                <a:gd name="T12" fmla="*/ 2147483647 w 136"/>
                <a:gd name="T13" fmla="*/ 2147483647 h 217"/>
                <a:gd name="T14" fmla="*/ 2147483647 w 136"/>
                <a:gd name="T15" fmla="*/ 2147483647 h 217"/>
                <a:gd name="T16" fmla="*/ 2147483647 w 136"/>
                <a:gd name="T17" fmla="*/ 2147483647 h 217"/>
                <a:gd name="T18" fmla="*/ 2147483647 w 136"/>
                <a:gd name="T19" fmla="*/ 2147483647 h 217"/>
                <a:gd name="T20" fmla="*/ 2147483647 w 136"/>
                <a:gd name="T21" fmla="*/ 2147483647 h 217"/>
                <a:gd name="T22" fmla="*/ 2147483647 w 136"/>
                <a:gd name="T23" fmla="*/ 2147483647 h 217"/>
                <a:gd name="T24" fmla="*/ 2147483647 w 136"/>
                <a:gd name="T25" fmla="*/ 2147483647 h 217"/>
                <a:gd name="T26" fmla="*/ 2147483647 w 136"/>
                <a:gd name="T27" fmla="*/ 2147483647 h 217"/>
                <a:gd name="T28" fmla="*/ 2147483647 w 136"/>
                <a:gd name="T29" fmla="*/ 2147483647 h 217"/>
                <a:gd name="T30" fmla="*/ 2147483647 w 136"/>
                <a:gd name="T31" fmla="*/ 2147483647 h 217"/>
                <a:gd name="T32" fmla="*/ 2147483647 w 136"/>
                <a:gd name="T33" fmla="*/ 2147483647 h 217"/>
                <a:gd name="T34" fmla="*/ 2147483647 w 136"/>
                <a:gd name="T35" fmla="*/ 2147483647 h 217"/>
                <a:gd name="T36" fmla="*/ 2147483647 w 136"/>
                <a:gd name="T37" fmla="*/ 2147483647 h 217"/>
                <a:gd name="T38" fmla="*/ 2147483647 w 136"/>
                <a:gd name="T39" fmla="*/ 2147483647 h 217"/>
                <a:gd name="T40" fmla="*/ 2147483647 w 136"/>
                <a:gd name="T41" fmla="*/ 2147483647 h 217"/>
                <a:gd name="T42" fmla="*/ 2147483647 w 136"/>
                <a:gd name="T43" fmla="*/ 2147483647 h 217"/>
                <a:gd name="T44" fmla="*/ 2147483647 w 136"/>
                <a:gd name="T45" fmla="*/ 2147483647 h 217"/>
                <a:gd name="T46" fmla="*/ 2147483647 w 136"/>
                <a:gd name="T47" fmla="*/ 2147483647 h 217"/>
                <a:gd name="T48" fmla="*/ 2147483647 w 136"/>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217"/>
                <a:gd name="T77" fmla="*/ 136 w 136"/>
                <a:gd name="T78" fmla="*/ 217 h 2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217">
                  <a:moveTo>
                    <a:pt x="80" y="0"/>
                  </a:moveTo>
                  <a:lnTo>
                    <a:pt x="59" y="11"/>
                  </a:lnTo>
                  <a:lnTo>
                    <a:pt x="43" y="25"/>
                  </a:lnTo>
                  <a:lnTo>
                    <a:pt x="25" y="29"/>
                  </a:lnTo>
                  <a:lnTo>
                    <a:pt x="0" y="25"/>
                  </a:lnTo>
                  <a:lnTo>
                    <a:pt x="4" y="50"/>
                  </a:lnTo>
                  <a:lnTo>
                    <a:pt x="18" y="65"/>
                  </a:lnTo>
                  <a:lnTo>
                    <a:pt x="13" y="106"/>
                  </a:lnTo>
                  <a:lnTo>
                    <a:pt x="13" y="127"/>
                  </a:lnTo>
                  <a:lnTo>
                    <a:pt x="18" y="145"/>
                  </a:lnTo>
                  <a:lnTo>
                    <a:pt x="4" y="179"/>
                  </a:lnTo>
                  <a:lnTo>
                    <a:pt x="9" y="202"/>
                  </a:lnTo>
                  <a:lnTo>
                    <a:pt x="25" y="216"/>
                  </a:lnTo>
                  <a:lnTo>
                    <a:pt x="50" y="197"/>
                  </a:lnTo>
                  <a:lnTo>
                    <a:pt x="59" y="193"/>
                  </a:lnTo>
                  <a:lnTo>
                    <a:pt x="84" y="197"/>
                  </a:lnTo>
                  <a:lnTo>
                    <a:pt x="100" y="181"/>
                  </a:lnTo>
                  <a:lnTo>
                    <a:pt x="100" y="165"/>
                  </a:lnTo>
                  <a:lnTo>
                    <a:pt x="121" y="131"/>
                  </a:lnTo>
                  <a:lnTo>
                    <a:pt x="130" y="111"/>
                  </a:lnTo>
                  <a:lnTo>
                    <a:pt x="121" y="90"/>
                  </a:lnTo>
                  <a:lnTo>
                    <a:pt x="135" y="65"/>
                  </a:lnTo>
                  <a:lnTo>
                    <a:pt x="125" y="29"/>
                  </a:lnTo>
                  <a:lnTo>
                    <a:pt x="121" y="6"/>
                  </a:lnTo>
                  <a:lnTo>
                    <a:pt x="80" y="0"/>
                  </a:lnTo>
                </a:path>
              </a:pathLst>
            </a:custGeom>
            <a:solidFill>
              <a:schemeClr val="accent1"/>
            </a:solidFill>
            <a:ln w="12700" cap="rnd" cmpd="sng">
              <a:noFill/>
              <a:prstDash val="solid"/>
              <a:round/>
              <a:headEnd/>
              <a:tailEnd/>
            </a:ln>
          </p:spPr>
          <p:txBody>
            <a:bodyPr/>
            <a:lstStyle/>
            <a:p>
              <a:endParaRPr lang="fr-FR"/>
            </a:p>
          </p:txBody>
        </p:sp>
        <p:sp>
          <p:nvSpPr>
            <p:cNvPr id="95" name="Freeform 93"/>
            <p:cNvSpPr>
              <a:spLocks/>
            </p:cNvSpPr>
            <p:nvPr/>
          </p:nvSpPr>
          <p:spPr bwMode="auto">
            <a:xfrm>
              <a:off x="8400672" y="2550848"/>
              <a:ext cx="183269" cy="101411"/>
            </a:xfrm>
            <a:custGeom>
              <a:avLst/>
              <a:gdLst>
                <a:gd name="T0" fmla="*/ 2147483647 w 246"/>
                <a:gd name="T1" fmla="*/ 0 h 153"/>
                <a:gd name="T2" fmla="*/ 2147483647 w 246"/>
                <a:gd name="T3" fmla="*/ 2147483647 h 153"/>
                <a:gd name="T4" fmla="*/ 2147483647 w 246"/>
                <a:gd name="T5" fmla="*/ 2147483647 h 153"/>
                <a:gd name="T6" fmla="*/ 2147483647 w 246"/>
                <a:gd name="T7" fmla="*/ 2147483647 h 153"/>
                <a:gd name="T8" fmla="*/ 2147483647 w 246"/>
                <a:gd name="T9" fmla="*/ 2147483647 h 153"/>
                <a:gd name="T10" fmla="*/ 2147483647 w 246"/>
                <a:gd name="T11" fmla="*/ 2147483647 h 153"/>
                <a:gd name="T12" fmla="*/ 2147483647 w 246"/>
                <a:gd name="T13" fmla="*/ 2147483647 h 153"/>
                <a:gd name="T14" fmla="*/ 2147483647 w 246"/>
                <a:gd name="T15" fmla="*/ 2147483647 h 153"/>
                <a:gd name="T16" fmla="*/ 2147483647 w 246"/>
                <a:gd name="T17" fmla="*/ 2147483647 h 153"/>
                <a:gd name="T18" fmla="*/ 2147483647 w 246"/>
                <a:gd name="T19" fmla="*/ 2147483647 h 153"/>
                <a:gd name="T20" fmla="*/ 2147483647 w 246"/>
                <a:gd name="T21" fmla="*/ 2147483647 h 153"/>
                <a:gd name="T22" fmla="*/ 2147483647 w 246"/>
                <a:gd name="T23" fmla="*/ 2147483647 h 153"/>
                <a:gd name="T24" fmla="*/ 2147483647 w 246"/>
                <a:gd name="T25" fmla="*/ 2147483647 h 153"/>
                <a:gd name="T26" fmla="*/ 2147483647 w 246"/>
                <a:gd name="T27" fmla="*/ 2147483647 h 153"/>
                <a:gd name="T28" fmla="*/ 2147483647 w 246"/>
                <a:gd name="T29" fmla="*/ 2147483647 h 153"/>
                <a:gd name="T30" fmla="*/ 2147483647 w 246"/>
                <a:gd name="T31" fmla="*/ 2147483647 h 153"/>
                <a:gd name="T32" fmla="*/ 2147483647 w 246"/>
                <a:gd name="T33" fmla="*/ 2147483647 h 153"/>
                <a:gd name="T34" fmla="*/ 2147483647 w 246"/>
                <a:gd name="T35" fmla="*/ 2147483647 h 153"/>
                <a:gd name="T36" fmla="*/ 2147483647 w 246"/>
                <a:gd name="T37" fmla="*/ 2147483647 h 153"/>
                <a:gd name="T38" fmla="*/ 0 w 246"/>
                <a:gd name="T39" fmla="*/ 2147483647 h 153"/>
                <a:gd name="T40" fmla="*/ 0 w 246"/>
                <a:gd name="T41" fmla="*/ 2147483647 h 153"/>
                <a:gd name="T42" fmla="*/ 2147483647 w 246"/>
                <a:gd name="T43" fmla="*/ 2147483647 h 153"/>
                <a:gd name="T44" fmla="*/ 2147483647 w 246"/>
                <a:gd name="T45" fmla="*/ 2147483647 h 153"/>
                <a:gd name="T46" fmla="*/ 2147483647 w 246"/>
                <a:gd name="T47" fmla="*/ 2147483647 h 153"/>
                <a:gd name="T48" fmla="*/ 2147483647 w 246"/>
                <a:gd name="T49" fmla="*/ 2147483647 h 153"/>
                <a:gd name="T50" fmla="*/ 2147483647 w 246"/>
                <a:gd name="T51" fmla="*/ 2147483647 h 153"/>
                <a:gd name="T52" fmla="*/ 2147483647 w 246"/>
                <a:gd name="T53" fmla="*/ 2147483647 h 153"/>
                <a:gd name="T54" fmla="*/ 2147483647 w 246"/>
                <a:gd name="T55" fmla="*/ 2147483647 h 153"/>
                <a:gd name="T56" fmla="*/ 2147483647 w 246"/>
                <a:gd name="T57" fmla="*/ 0 h 1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6"/>
                <a:gd name="T88" fmla="*/ 0 h 153"/>
                <a:gd name="T89" fmla="*/ 246 w 246"/>
                <a:gd name="T90" fmla="*/ 153 h 1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6" h="153">
                  <a:moveTo>
                    <a:pt x="233" y="0"/>
                  </a:moveTo>
                  <a:lnTo>
                    <a:pt x="245" y="11"/>
                  </a:lnTo>
                  <a:lnTo>
                    <a:pt x="238" y="24"/>
                  </a:lnTo>
                  <a:lnTo>
                    <a:pt x="228" y="45"/>
                  </a:lnTo>
                  <a:lnTo>
                    <a:pt x="215" y="56"/>
                  </a:lnTo>
                  <a:lnTo>
                    <a:pt x="219" y="95"/>
                  </a:lnTo>
                  <a:lnTo>
                    <a:pt x="228" y="122"/>
                  </a:lnTo>
                  <a:lnTo>
                    <a:pt x="206" y="136"/>
                  </a:lnTo>
                  <a:lnTo>
                    <a:pt x="203" y="147"/>
                  </a:lnTo>
                  <a:lnTo>
                    <a:pt x="185" y="152"/>
                  </a:lnTo>
                  <a:lnTo>
                    <a:pt x="160" y="127"/>
                  </a:lnTo>
                  <a:lnTo>
                    <a:pt x="144" y="127"/>
                  </a:lnTo>
                  <a:lnTo>
                    <a:pt x="130" y="106"/>
                  </a:lnTo>
                  <a:lnTo>
                    <a:pt x="105" y="95"/>
                  </a:lnTo>
                  <a:lnTo>
                    <a:pt x="89" y="90"/>
                  </a:lnTo>
                  <a:lnTo>
                    <a:pt x="73" y="81"/>
                  </a:lnTo>
                  <a:lnTo>
                    <a:pt x="54" y="70"/>
                  </a:lnTo>
                  <a:lnTo>
                    <a:pt x="25" y="49"/>
                  </a:lnTo>
                  <a:lnTo>
                    <a:pt x="13" y="45"/>
                  </a:lnTo>
                  <a:lnTo>
                    <a:pt x="0" y="31"/>
                  </a:lnTo>
                  <a:lnTo>
                    <a:pt x="0" y="15"/>
                  </a:lnTo>
                  <a:lnTo>
                    <a:pt x="4" y="4"/>
                  </a:lnTo>
                  <a:lnTo>
                    <a:pt x="29" y="6"/>
                  </a:lnTo>
                  <a:lnTo>
                    <a:pt x="68" y="6"/>
                  </a:lnTo>
                  <a:lnTo>
                    <a:pt x="77" y="20"/>
                  </a:lnTo>
                  <a:lnTo>
                    <a:pt x="119" y="20"/>
                  </a:lnTo>
                  <a:lnTo>
                    <a:pt x="148" y="20"/>
                  </a:lnTo>
                  <a:lnTo>
                    <a:pt x="185" y="11"/>
                  </a:lnTo>
                  <a:lnTo>
                    <a:pt x="233" y="0"/>
                  </a:lnTo>
                </a:path>
              </a:pathLst>
            </a:custGeom>
            <a:solidFill>
              <a:schemeClr val="accent1"/>
            </a:solidFill>
            <a:ln w="12700" cap="rnd" cmpd="sng">
              <a:noFill/>
              <a:prstDash val="solid"/>
              <a:round/>
              <a:headEnd/>
              <a:tailEnd/>
            </a:ln>
            <a:extLst/>
          </p:spPr>
          <p:txBody>
            <a:bodyPr/>
            <a:lstStyle/>
            <a:p>
              <a:endParaRPr lang="fr-FR"/>
            </a:p>
          </p:txBody>
        </p:sp>
        <p:sp>
          <p:nvSpPr>
            <p:cNvPr id="96" name="Freeform 94"/>
            <p:cNvSpPr>
              <a:spLocks/>
            </p:cNvSpPr>
            <p:nvPr/>
          </p:nvSpPr>
          <p:spPr bwMode="auto">
            <a:xfrm>
              <a:off x="8140523" y="1963571"/>
              <a:ext cx="610379" cy="618306"/>
            </a:xfrm>
            <a:custGeom>
              <a:avLst/>
              <a:gdLst>
                <a:gd name="T0" fmla="*/ 2147483647 w 825"/>
                <a:gd name="T1" fmla="*/ 2147483647 h 930"/>
                <a:gd name="T2" fmla="*/ 2147483647 w 825"/>
                <a:gd name="T3" fmla="*/ 2147483647 h 930"/>
                <a:gd name="T4" fmla="*/ 2147483647 w 825"/>
                <a:gd name="T5" fmla="*/ 2147483647 h 930"/>
                <a:gd name="T6" fmla="*/ 2147483647 w 825"/>
                <a:gd name="T7" fmla="*/ 2147483647 h 930"/>
                <a:gd name="T8" fmla="*/ 2147483647 w 825"/>
                <a:gd name="T9" fmla="*/ 2147483647 h 930"/>
                <a:gd name="T10" fmla="*/ 2147483647 w 825"/>
                <a:gd name="T11" fmla="*/ 2147483647 h 930"/>
                <a:gd name="T12" fmla="*/ 2147483647 w 825"/>
                <a:gd name="T13" fmla="*/ 2147483647 h 930"/>
                <a:gd name="T14" fmla="*/ 2147483647 w 825"/>
                <a:gd name="T15" fmla="*/ 2147483647 h 930"/>
                <a:gd name="T16" fmla="*/ 2147483647 w 825"/>
                <a:gd name="T17" fmla="*/ 2147483647 h 930"/>
                <a:gd name="T18" fmla="*/ 2147483647 w 825"/>
                <a:gd name="T19" fmla="*/ 2147483647 h 930"/>
                <a:gd name="T20" fmla="*/ 2147483647 w 825"/>
                <a:gd name="T21" fmla="*/ 2147483647 h 930"/>
                <a:gd name="T22" fmla="*/ 2147483647 w 825"/>
                <a:gd name="T23" fmla="*/ 2147483647 h 930"/>
                <a:gd name="T24" fmla="*/ 2147483647 w 825"/>
                <a:gd name="T25" fmla="*/ 2147483647 h 930"/>
                <a:gd name="T26" fmla="*/ 2147483647 w 825"/>
                <a:gd name="T27" fmla="*/ 2147483647 h 930"/>
                <a:gd name="T28" fmla="*/ 2147483647 w 825"/>
                <a:gd name="T29" fmla="*/ 2147483647 h 930"/>
                <a:gd name="T30" fmla="*/ 2147483647 w 825"/>
                <a:gd name="T31" fmla="*/ 2147483647 h 930"/>
                <a:gd name="T32" fmla="*/ 2147483647 w 825"/>
                <a:gd name="T33" fmla="*/ 2147483647 h 930"/>
                <a:gd name="T34" fmla="*/ 2147483647 w 825"/>
                <a:gd name="T35" fmla="*/ 2147483647 h 930"/>
                <a:gd name="T36" fmla="*/ 2147483647 w 825"/>
                <a:gd name="T37" fmla="*/ 2147483647 h 930"/>
                <a:gd name="T38" fmla="*/ 2147483647 w 825"/>
                <a:gd name="T39" fmla="*/ 2147483647 h 930"/>
                <a:gd name="T40" fmla="*/ 2147483647 w 825"/>
                <a:gd name="T41" fmla="*/ 2147483647 h 930"/>
                <a:gd name="T42" fmla="*/ 2147483647 w 825"/>
                <a:gd name="T43" fmla="*/ 2147483647 h 930"/>
                <a:gd name="T44" fmla="*/ 2147483647 w 825"/>
                <a:gd name="T45" fmla="*/ 2147483647 h 930"/>
                <a:gd name="T46" fmla="*/ 2147483647 w 825"/>
                <a:gd name="T47" fmla="*/ 2147483647 h 930"/>
                <a:gd name="T48" fmla="*/ 2147483647 w 825"/>
                <a:gd name="T49" fmla="*/ 2147483647 h 930"/>
                <a:gd name="T50" fmla="*/ 2147483647 w 825"/>
                <a:gd name="T51" fmla="*/ 2147483647 h 930"/>
                <a:gd name="T52" fmla="*/ 2147483647 w 825"/>
                <a:gd name="T53" fmla="*/ 2147483647 h 930"/>
                <a:gd name="T54" fmla="*/ 2147483647 w 825"/>
                <a:gd name="T55" fmla="*/ 2147483647 h 930"/>
                <a:gd name="T56" fmla="*/ 2147483647 w 825"/>
                <a:gd name="T57" fmla="*/ 2147483647 h 930"/>
                <a:gd name="T58" fmla="*/ 2147483647 w 825"/>
                <a:gd name="T59" fmla="*/ 2147483647 h 930"/>
                <a:gd name="T60" fmla="*/ 2147483647 w 825"/>
                <a:gd name="T61" fmla="*/ 2147483647 h 930"/>
                <a:gd name="T62" fmla="*/ 0 w 825"/>
                <a:gd name="T63" fmla="*/ 2147483647 h 930"/>
                <a:gd name="T64" fmla="*/ 2147483647 w 825"/>
                <a:gd name="T65" fmla="*/ 2147483647 h 930"/>
                <a:gd name="T66" fmla="*/ 2147483647 w 825"/>
                <a:gd name="T67" fmla="*/ 2147483647 h 930"/>
                <a:gd name="T68" fmla="*/ 2147483647 w 825"/>
                <a:gd name="T69" fmla="*/ 2147483647 h 930"/>
                <a:gd name="T70" fmla="*/ 2147483647 w 825"/>
                <a:gd name="T71" fmla="*/ 2147483647 h 930"/>
                <a:gd name="T72" fmla="*/ 2147483647 w 825"/>
                <a:gd name="T73" fmla="*/ 2147483647 h 930"/>
                <a:gd name="T74" fmla="*/ 2147483647 w 825"/>
                <a:gd name="T75" fmla="*/ 2147483647 h 930"/>
                <a:gd name="T76" fmla="*/ 2147483647 w 825"/>
                <a:gd name="T77" fmla="*/ 2147483647 h 930"/>
                <a:gd name="T78" fmla="*/ 2147483647 w 825"/>
                <a:gd name="T79" fmla="*/ 2147483647 h 930"/>
                <a:gd name="T80" fmla="*/ 2147483647 w 825"/>
                <a:gd name="T81" fmla="*/ 2147483647 h 930"/>
                <a:gd name="T82" fmla="*/ 2147483647 w 825"/>
                <a:gd name="T83" fmla="*/ 2147483647 h 930"/>
                <a:gd name="T84" fmla="*/ 2147483647 w 825"/>
                <a:gd name="T85" fmla="*/ 2147483647 h 930"/>
                <a:gd name="T86" fmla="*/ 2147483647 w 825"/>
                <a:gd name="T87" fmla="*/ 2147483647 h 930"/>
                <a:gd name="T88" fmla="*/ 2147483647 w 825"/>
                <a:gd name="T89" fmla="*/ 2147483647 h 930"/>
                <a:gd name="T90" fmla="*/ 2147483647 w 825"/>
                <a:gd name="T91" fmla="*/ 2147483647 h 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5"/>
                <a:gd name="T139" fmla="*/ 0 h 930"/>
                <a:gd name="T140" fmla="*/ 825 w 825"/>
                <a:gd name="T141" fmla="*/ 930 h 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5" h="930">
                  <a:moveTo>
                    <a:pt x="594" y="917"/>
                  </a:moveTo>
                  <a:lnTo>
                    <a:pt x="608" y="929"/>
                  </a:lnTo>
                  <a:lnTo>
                    <a:pt x="628" y="917"/>
                  </a:lnTo>
                  <a:lnTo>
                    <a:pt x="653" y="883"/>
                  </a:lnTo>
                  <a:lnTo>
                    <a:pt x="665" y="833"/>
                  </a:lnTo>
                  <a:lnTo>
                    <a:pt x="678" y="829"/>
                  </a:lnTo>
                  <a:lnTo>
                    <a:pt x="687" y="838"/>
                  </a:lnTo>
                  <a:lnTo>
                    <a:pt x="703" y="822"/>
                  </a:lnTo>
                  <a:lnTo>
                    <a:pt x="699" y="801"/>
                  </a:lnTo>
                  <a:lnTo>
                    <a:pt x="708" y="783"/>
                  </a:lnTo>
                  <a:lnTo>
                    <a:pt x="703" y="776"/>
                  </a:lnTo>
                  <a:lnTo>
                    <a:pt x="683" y="758"/>
                  </a:lnTo>
                  <a:lnTo>
                    <a:pt x="674" y="758"/>
                  </a:lnTo>
                  <a:lnTo>
                    <a:pt x="678" y="749"/>
                  </a:lnTo>
                  <a:lnTo>
                    <a:pt x="662" y="754"/>
                  </a:lnTo>
                  <a:lnTo>
                    <a:pt x="653" y="747"/>
                  </a:lnTo>
                  <a:lnTo>
                    <a:pt x="653" y="738"/>
                  </a:lnTo>
                  <a:lnTo>
                    <a:pt x="678" y="722"/>
                  </a:lnTo>
                  <a:lnTo>
                    <a:pt x="690" y="706"/>
                  </a:lnTo>
                  <a:lnTo>
                    <a:pt x="690" y="679"/>
                  </a:lnTo>
                  <a:lnTo>
                    <a:pt x="703" y="676"/>
                  </a:lnTo>
                  <a:lnTo>
                    <a:pt x="744" y="697"/>
                  </a:lnTo>
                  <a:lnTo>
                    <a:pt x="760" y="701"/>
                  </a:lnTo>
                  <a:lnTo>
                    <a:pt x="783" y="731"/>
                  </a:lnTo>
                  <a:lnTo>
                    <a:pt x="789" y="747"/>
                  </a:lnTo>
                  <a:lnTo>
                    <a:pt x="803" y="747"/>
                  </a:lnTo>
                  <a:lnTo>
                    <a:pt x="814" y="731"/>
                  </a:lnTo>
                  <a:lnTo>
                    <a:pt x="824" y="713"/>
                  </a:lnTo>
                  <a:lnTo>
                    <a:pt x="808" y="683"/>
                  </a:lnTo>
                  <a:lnTo>
                    <a:pt x="789" y="667"/>
                  </a:lnTo>
                  <a:lnTo>
                    <a:pt x="774" y="667"/>
                  </a:lnTo>
                  <a:lnTo>
                    <a:pt x="774" y="663"/>
                  </a:lnTo>
                  <a:lnTo>
                    <a:pt x="764" y="663"/>
                  </a:lnTo>
                  <a:lnTo>
                    <a:pt x="724" y="622"/>
                  </a:lnTo>
                  <a:lnTo>
                    <a:pt x="703" y="626"/>
                  </a:lnTo>
                  <a:lnTo>
                    <a:pt x="678" y="592"/>
                  </a:lnTo>
                  <a:lnTo>
                    <a:pt x="662" y="588"/>
                  </a:lnTo>
                  <a:lnTo>
                    <a:pt x="637" y="565"/>
                  </a:lnTo>
                  <a:lnTo>
                    <a:pt x="624" y="556"/>
                  </a:lnTo>
                  <a:lnTo>
                    <a:pt x="633" y="547"/>
                  </a:lnTo>
                  <a:lnTo>
                    <a:pt x="646" y="542"/>
                  </a:lnTo>
                  <a:lnTo>
                    <a:pt x="628" y="531"/>
                  </a:lnTo>
                  <a:lnTo>
                    <a:pt x="608" y="538"/>
                  </a:lnTo>
                  <a:lnTo>
                    <a:pt x="592" y="531"/>
                  </a:lnTo>
                  <a:lnTo>
                    <a:pt x="547" y="492"/>
                  </a:lnTo>
                  <a:lnTo>
                    <a:pt x="542" y="476"/>
                  </a:lnTo>
                  <a:lnTo>
                    <a:pt x="524" y="472"/>
                  </a:lnTo>
                  <a:lnTo>
                    <a:pt x="508" y="461"/>
                  </a:lnTo>
                  <a:lnTo>
                    <a:pt x="467" y="367"/>
                  </a:lnTo>
                  <a:lnTo>
                    <a:pt x="453" y="356"/>
                  </a:lnTo>
                  <a:lnTo>
                    <a:pt x="422" y="327"/>
                  </a:lnTo>
                  <a:lnTo>
                    <a:pt x="383" y="270"/>
                  </a:lnTo>
                  <a:lnTo>
                    <a:pt x="383" y="236"/>
                  </a:lnTo>
                  <a:lnTo>
                    <a:pt x="406" y="222"/>
                  </a:lnTo>
                  <a:lnTo>
                    <a:pt x="406" y="206"/>
                  </a:lnTo>
                  <a:lnTo>
                    <a:pt x="388" y="190"/>
                  </a:lnTo>
                  <a:lnTo>
                    <a:pt x="381" y="181"/>
                  </a:lnTo>
                  <a:lnTo>
                    <a:pt x="383" y="170"/>
                  </a:lnTo>
                  <a:lnTo>
                    <a:pt x="401" y="161"/>
                  </a:lnTo>
                  <a:lnTo>
                    <a:pt x="451" y="149"/>
                  </a:lnTo>
                  <a:lnTo>
                    <a:pt x="472" y="136"/>
                  </a:lnTo>
                  <a:lnTo>
                    <a:pt x="488" y="120"/>
                  </a:lnTo>
                  <a:lnTo>
                    <a:pt x="483" y="77"/>
                  </a:lnTo>
                  <a:lnTo>
                    <a:pt x="488" y="61"/>
                  </a:lnTo>
                  <a:lnTo>
                    <a:pt x="463" y="56"/>
                  </a:lnTo>
                  <a:lnTo>
                    <a:pt x="410" y="45"/>
                  </a:lnTo>
                  <a:lnTo>
                    <a:pt x="401" y="34"/>
                  </a:lnTo>
                  <a:lnTo>
                    <a:pt x="397" y="29"/>
                  </a:lnTo>
                  <a:lnTo>
                    <a:pt x="397" y="15"/>
                  </a:lnTo>
                  <a:lnTo>
                    <a:pt x="392" y="4"/>
                  </a:lnTo>
                  <a:lnTo>
                    <a:pt x="363" y="0"/>
                  </a:lnTo>
                  <a:lnTo>
                    <a:pt x="292" y="4"/>
                  </a:lnTo>
                  <a:lnTo>
                    <a:pt x="286" y="20"/>
                  </a:lnTo>
                  <a:lnTo>
                    <a:pt x="258" y="24"/>
                  </a:lnTo>
                  <a:lnTo>
                    <a:pt x="245" y="56"/>
                  </a:lnTo>
                  <a:lnTo>
                    <a:pt x="245" y="70"/>
                  </a:lnTo>
                  <a:lnTo>
                    <a:pt x="226" y="56"/>
                  </a:lnTo>
                  <a:lnTo>
                    <a:pt x="202" y="52"/>
                  </a:lnTo>
                  <a:lnTo>
                    <a:pt x="186" y="61"/>
                  </a:lnTo>
                  <a:lnTo>
                    <a:pt x="172" y="86"/>
                  </a:lnTo>
                  <a:lnTo>
                    <a:pt x="147" y="70"/>
                  </a:lnTo>
                  <a:lnTo>
                    <a:pt x="152" y="45"/>
                  </a:lnTo>
                  <a:lnTo>
                    <a:pt x="145" y="29"/>
                  </a:lnTo>
                  <a:lnTo>
                    <a:pt x="127" y="34"/>
                  </a:lnTo>
                  <a:lnTo>
                    <a:pt x="122" y="52"/>
                  </a:lnTo>
                  <a:lnTo>
                    <a:pt x="111" y="65"/>
                  </a:lnTo>
                  <a:lnTo>
                    <a:pt x="97" y="65"/>
                  </a:lnTo>
                  <a:lnTo>
                    <a:pt x="40" y="56"/>
                  </a:lnTo>
                  <a:lnTo>
                    <a:pt x="20" y="74"/>
                  </a:lnTo>
                  <a:lnTo>
                    <a:pt x="22" y="95"/>
                  </a:lnTo>
                  <a:lnTo>
                    <a:pt x="27" y="111"/>
                  </a:lnTo>
                  <a:lnTo>
                    <a:pt x="0" y="136"/>
                  </a:lnTo>
                  <a:lnTo>
                    <a:pt x="6" y="152"/>
                  </a:lnTo>
                  <a:lnTo>
                    <a:pt x="15" y="161"/>
                  </a:lnTo>
                  <a:lnTo>
                    <a:pt x="0" y="181"/>
                  </a:lnTo>
                  <a:lnTo>
                    <a:pt x="0" y="211"/>
                  </a:lnTo>
                  <a:lnTo>
                    <a:pt x="6" y="222"/>
                  </a:lnTo>
                  <a:lnTo>
                    <a:pt x="22" y="222"/>
                  </a:lnTo>
                  <a:lnTo>
                    <a:pt x="31" y="231"/>
                  </a:lnTo>
                  <a:lnTo>
                    <a:pt x="40" y="252"/>
                  </a:lnTo>
                  <a:lnTo>
                    <a:pt x="40" y="274"/>
                  </a:lnTo>
                  <a:lnTo>
                    <a:pt x="56" y="277"/>
                  </a:lnTo>
                  <a:lnTo>
                    <a:pt x="70" y="274"/>
                  </a:lnTo>
                  <a:lnTo>
                    <a:pt x="115" y="227"/>
                  </a:lnTo>
                  <a:lnTo>
                    <a:pt x="136" y="236"/>
                  </a:lnTo>
                  <a:lnTo>
                    <a:pt x="177" y="256"/>
                  </a:lnTo>
                  <a:lnTo>
                    <a:pt x="206" y="277"/>
                  </a:lnTo>
                  <a:lnTo>
                    <a:pt x="211" y="302"/>
                  </a:lnTo>
                  <a:lnTo>
                    <a:pt x="226" y="320"/>
                  </a:lnTo>
                  <a:lnTo>
                    <a:pt x="236" y="349"/>
                  </a:lnTo>
                  <a:lnTo>
                    <a:pt x="245" y="392"/>
                  </a:lnTo>
                  <a:lnTo>
                    <a:pt x="256" y="415"/>
                  </a:lnTo>
                  <a:lnTo>
                    <a:pt x="272" y="431"/>
                  </a:lnTo>
                  <a:lnTo>
                    <a:pt x="301" y="442"/>
                  </a:lnTo>
                  <a:lnTo>
                    <a:pt x="326" y="486"/>
                  </a:lnTo>
                  <a:lnTo>
                    <a:pt x="351" y="517"/>
                  </a:lnTo>
                  <a:lnTo>
                    <a:pt x="376" y="536"/>
                  </a:lnTo>
                  <a:lnTo>
                    <a:pt x="422" y="588"/>
                  </a:lnTo>
                  <a:lnTo>
                    <a:pt x="453" y="588"/>
                  </a:lnTo>
                  <a:lnTo>
                    <a:pt x="492" y="622"/>
                  </a:lnTo>
                  <a:lnTo>
                    <a:pt x="492" y="656"/>
                  </a:lnTo>
                  <a:lnTo>
                    <a:pt x="503" y="663"/>
                  </a:lnTo>
                  <a:lnTo>
                    <a:pt x="528" y="647"/>
                  </a:lnTo>
                  <a:lnTo>
                    <a:pt x="533" y="663"/>
                  </a:lnTo>
                  <a:lnTo>
                    <a:pt x="533" y="683"/>
                  </a:lnTo>
                  <a:lnTo>
                    <a:pt x="558" y="706"/>
                  </a:lnTo>
                  <a:lnTo>
                    <a:pt x="567" y="717"/>
                  </a:lnTo>
                  <a:lnTo>
                    <a:pt x="599" y="708"/>
                  </a:lnTo>
                  <a:lnTo>
                    <a:pt x="603" y="722"/>
                  </a:lnTo>
                  <a:lnTo>
                    <a:pt x="599" y="749"/>
                  </a:lnTo>
                  <a:lnTo>
                    <a:pt x="617" y="776"/>
                  </a:lnTo>
                  <a:lnTo>
                    <a:pt x="621" y="797"/>
                  </a:lnTo>
                  <a:lnTo>
                    <a:pt x="628" y="817"/>
                  </a:lnTo>
                  <a:lnTo>
                    <a:pt x="624" y="833"/>
                  </a:lnTo>
                  <a:lnTo>
                    <a:pt x="608" y="851"/>
                  </a:lnTo>
                  <a:lnTo>
                    <a:pt x="603" y="872"/>
                  </a:lnTo>
                  <a:lnTo>
                    <a:pt x="592" y="894"/>
                  </a:lnTo>
                  <a:lnTo>
                    <a:pt x="594" y="917"/>
                  </a:lnTo>
                </a:path>
              </a:pathLst>
            </a:custGeom>
            <a:solidFill>
              <a:schemeClr val="accent1"/>
            </a:solidFill>
            <a:ln w="12700" cap="rnd" cmpd="sng">
              <a:noFill/>
              <a:prstDash val="solid"/>
              <a:round/>
              <a:headEnd/>
              <a:tailEnd/>
            </a:ln>
          </p:spPr>
          <p:txBody>
            <a:bodyPr/>
            <a:lstStyle/>
            <a:p>
              <a:endParaRPr lang="fr-FR"/>
            </a:p>
          </p:txBody>
        </p:sp>
        <p:sp>
          <p:nvSpPr>
            <p:cNvPr id="97" name="Freeform 95"/>
            <p:cNvSpPr>
              <a:spLocks/>
            </p:cNvSpPr>
            <p:nvPr/>
          </p:nvSpPr>
          <p:spPr bwMode="auto">
            <a:xfrm>
              <a:off x="8109461" y="1875026"/>
              <a:ext cx="247724" cy="146819"/>
            </a:xfrm>
            <a:custGeom>
              <a:avLst/>
              <a:gdLst>
                <a:gd name="T0" fmla="*/ 2147483647 w 334"/>
                <a:gd name="T1" fmla="*/ 2147483647 h 220"/>
                <a:gd name="T2" fmla="*/ 2147483647 w 334"/>
                <a:gd name="T3" fmla="*/ 2147483647 h 220"/>
                <a:gd name="T4" fmla="*/ 2147483647 w 334"/>
                <a:gd name="T5" fmla="*/ 2147483647 h 220"/>
                <a:gd name="T6" fmla="*/ 2147483647 w 334"/>
                <a:gd name="T7" fmla="*/ 2147483647 h 220"/>
                <a:gd name="T8" fmla="*/ 2147483647 w 334"/>
                <a:gd name="T9" fmla="*/ 0 h 220"/>
                <a:gd name="T10" fmla="*/ 2147483647 w 334"/>
                <a:gd name="T11" fmla="*/ 2147483647 h 220"/>
                <a:gd name="T12" fmla="*/ 2147483647 w 334"/>
                <a:gd name="T13" fmla="*/ 2147483647 h 220"/>
                <a:gd name="T14" fmla="*/ 2147483647 w 334"/>
                <a:gd name="T15" fmla="*/ 2147483647 h 220"/>
                <a:gd name="T16" fmla="*/ 2147483647 w 334"/>
                <a:gd name="T17" fmla="*/ 2147483647 h 220"/>
                <a:gd name="T18" fmla="*/ 2147483647 w 334"/>
                <a:gd name="T19" fmla="*/ 2147483647 h 220"/>
                <a:gd name="T20" fmla="*/ 2147483647 w 334"/>
                <a:gd name="T21" fmla="*/ 2147483647 h 220"/>
                <a:gd name="T22" fmla="*/ 2147483647 w 334"/>
                <a:gd name="T23" fmla="*/ 2147483647 h 220"/>
                <a:gd name="T24" fmla="*/ 2147483647 w 334"/>
                <a:gd name="T25" fmla="*/ 2147483647 h 220"/>
                <a:gd name="T26" fmla="*/ 2147483647 w 334"/>
                <a:gd name="T27" fmla="*/ 2147483647 h 220"/>
                <a:gd name="T28" fmla="*/ 2147483647 w 334"/>
                <a:gd name="T29" fmla="*/ 2147483647 h 220"/>
                <a:gd name="T30" fmla="*/ 2147483647 w 334"/>
                <a:gd name="T31" fmla="*/ 2147483647 h 220"/>
                <a:gd name="T32" fmla="*/ 0 w 334"/>
                <a:gd name="T33" fmla="*/ 2147483647 h 220"/>
                <a:gd name="T34" fmla="*/ 2147483647 w 334"/>
                <a:gd name="T35" fmla="*/ 2147483647 h 220"/>
                <a:gd name="T36" fmla="*/ 2147483647 w 334"/>
                <a:gd name="T37" fmla="*/ 2147483647 h 220"/>
                <a:gd name="T38" fmla="*/ 2147483647 w 334"/>
                <a:gd name="T39" fmla="*/ 2147483647 h 220"/>
                <a:gd name="T40" fmla="*/ 2147483647 w 334"/>
                <a:gd name="T41" fmla="*/ 2147483647 h 220"/>
                <a:gd name="T42" fmla="*/ 2147483647 w 334"/>
                <a:gd name="T43" fmla="*/ 2147483647 h 220"/>
                <a:gd name="T44" fmla="*/ 2147483647 w 334"/>
                <a:gd name="T45" fmla="*/ 2147483647 h 220"/>
                <a:gd name="T46" fmla="*/ 2147483647 w 334"/>
                <a:gd name="T47" fmla="*/ 2147483647 h 220"/>
                <a:gd name="T48" fmla="*/ 2147483647 w 334"/>
                <a:gd name="T49" fmla="*/ 2147483647 h 220"/>
                <a:gd name="T50" fmla="*/ 2147483647 w 334"/>
                <a:gd name="T51" fmla="*/ 2147483647 h 220"/>
                <a:gd name="T52" fmla="*/ 2147483647 w 334"/>
                <a:gd name="T53" fmla="*/ 2147483647 h 220"/>
                <a:gd name="T54" fmla="*/ 2147483647 w 334"/>
                <a:gd name="T55" fmla="*/ 2147483647 h 220"/>
                <a:gd name="T56" fmla="*/ 2147483647 w 334"/>
                <a:gd name="T57" fmla="*/ 2147483647 h 220"/>
                <a:gd name="T58" fmla="*/ 2147483647 w 334"/>
                <a:gd name="T59" fmla="*/ 2147483647 h 220"/>
                <a:gd name="T60" fmla="*/ 2147483647 w 334"/>
                <a:gd name="T61" fmla="*/ 2147483647 h 220"/>
                <a:gd name="T62" fmla="*/ 2147483647 w 334"/>
                <a:gd name="T63" fmla="*/ 2147483647 h 220"/>
                <a:gd name="T64" fmla="*/ 2147483647 w 334"/>
                <a:gd name="T65" fmla="*/ 2147483647 h 220"/>
                <a:gd name="T66" fmla="*/ 2147483647 w 334"/>
                <a:gd name="T67" fmla="*/ 2147483647 h 220"/>
                <a:gd name="T68" fmla="*/ 2147483647 w 334"/>
                <a:gd name="T69" fmla="*/ 2147483647 h 220"/>
                <a:gd name="T70" fmla="*/ 2147483647 w 334"/>
                <a:gd name="T71" fmla="*/ 2147483647 h 220"/>
                <a:gd name="T72" fmla="*/ 2147483647 w 334"/>
                <a:gd name="T73" fmla="*/ 2147483647 h 220"/>
                <a:gd name="T74" fmla="*/ 2147483647 w 334"/>
                <a:gd name="T75" fmla="*/ 2147483647 h 220"/>
                <a:gd name="T76" fmla="*/ 2147483647 w 334"/>
                <a:gd name="T77" fmla="*/ 2147483647 h 220"/>
                <a:gd name="T78" fmla="*/ 2147483647 w 334"/>
                <a:gd name="T79" fmla="*/ 2147483647 h 220"/>
                <a:gd name="T80" fmla="*/ 2147483647 w 334"/>
                <a:gd name="T81" fmla="*/ 2147483647 h 220"/>
                <a:gd name="T82" fmla="*/ 2147483647 w 334"/>
                <a:gd name="T83" fmla="*/ 2147483647 h 220"/>
                <a:gd name="T84" fmla="*/ 2147483647 w 334"/>
                <a:gd name="T85" fmla="*/ 2147483647 h 220"/>
                <a:gd name="T86" fmla="*/ 2147483647 w 334"/>
                <a:gd name="T87" fmla="*/ 2147483647 h 220"/>
                <a:gd name="T88" fmla="*/ 2147483647 w 334"/>
                <a:gd name="T89" fmla="*/ 2147483647 h 220"/>
                <a:gd name="T90" fmla="*/ 2147483647 w 334"/>
                <a:gd name="T91" fmla="*/ 2147483647 h 220"/>
                <a:gd name="T92" fmla="*/ 2147483647 w 334"/>
                <a:gd name="T93" fmla="*/ 2147483647 h 220"/>
                <a:gd name="T94" fmla="*/ 2147483647 w 334"/>
                <a:gd name="T95" fmla="*/ 2147483647 h 220"/>
                <a:gd name="T96" fmla="*/ 2147483647 w 334"/>
                <a:gd name="T97" fmla="*/ 2147483647 h 220"/>
                <a:gd name="T98" fmla="*/ 2147483647 w 334"/>
                <a:gd name="T99" fmla="*/ 2147483647 h 220"/>
                <a:gd name="T100" fmla="*/ 2147483647 w 334"/>
                <a:gd name="T101" fmla="*/ 2147483647 h 220"/>
                <a:gd name="T102" fmla="*/ 2147483647 w 334"/>
                <a:gd name="T103" fmla="*/ 2147483647 h 220"/>
                <a:gd name="T104" fmla="*/ 2147483647 w 334"/>
                <a:gd name="T105" fmla="*/ 2147483647 h 220"/>
                <a:gd name="T106" fmla="*/ 2147483647 w 334"/>
                <a:gd name="T107" fmla="*/ 2147483647 h 220"/>
                <a:gd name="T108" fmla="*/ 2147483647 w 334"/>
                <a:gd name="T109" fmla="*/ 2147483647 h 220"/>
                <a:gd name="T110" fmla="*/ 2147483647 w 334"/>
                <a:gd name="T111" fmla="*/ 2147483647 h 220"/>
                <a:gd name="T112" fmla="*/ 2147483647 w 334"/>
                <a:gd name="T113" fmla="*/ 2147483647 h 220"/>
                <a:gd name="T114" fmla="*/ 2147483647 w 334"/>
                <a:gd name="T115" fmla="*/ 2147483647 h 220"/>
                <a:gd name="T116" fmla="*/ 2147483647 w 334"/>
                <a:gd name="T117" fmla="*/ 2147483647 h 220"/>
                <a:gd name="T118" fmla="*/ 2147483647 w 334"/>
                <a:gd name="T119" fmla="*/ 2147483647 h 2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34"/>
                <a:gd name="T181" fmla="*/ 0 h 220"/>
                <a:gd name="T182" fmla="*/ 334 w 334"/>
                <a:gd name="T183" fmla="*/ 220 h 22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34" h="220">
                  <a:moveTo>
                    <a:pt x="175" y="41"/>
                  </a:moveTo>
                  <a:lnTo>
                    <a:pt x="157" y="27"/>
                  </a:lnTo>
                  <a:lnTo>
                    <a:pt x="159" y="22"/>
                  </a:lnTo>
                  <a:lnTo>
                    <a:pt x="150" y="13"/>
                  </a:lnTo>
                  <a:lnTo>
                    <a:pt x="141" y="0"/>
                  </a:lnTo>
                  <a:lnTo>
                    <a:pt x="130" y="13"/>
                  </a:lnTo>
                  <a:lnTo>
                    <a:pt x="125" y="9"/>
                  </a:lnTo>
                  <a:lnTo>
                    <a:pt x="111" y="20"/>
                  </a:lnTo>
                  <a:lnTo>
                    <a:pt x="111" y="25"/>
                  </a:lnTo>
                  <a:lnTo>
                    <a:pt x="98" y="31"/>
                  </a:lnTo>
                  <a:lnTo>
                    <a:pt x="59" y="61"/>
                  </a:lnTo>
                  <a:lnTo>
                    <a:pt x="50" y="73"/>
                  </a:lnTo>
                  <a:lnTo>
                    <a:pt x="50" y="88"/>
                  </a:lnTo>
                  <a:lnTo>
                    <a:pt x="36" y="93"/>
                  </a:lnTo>
                  <a:lnTo>
                    <a:pt x="9" y="120"/>
                  </a:lnTo>
                  <a:lnTo>
                    <a:pt x="9" y="132"/>
                  </a:lnTo>
                  <a:lnTo>
                    <a:pt x="0" y="143"/>
                  </a:lnTo>
                  <a:lnTo>
                    <a:pt x="4" y="159"/>
                  </a:lnTo>
                  <a:lnTo>
                    <a:pt x="15" y="150"/>
                  </a:lnTo>
                  <a:lnTo>
                    <a:pt x="29" y="136"/>
                  </a:lnTo>
                  <a:lnTo>
                    <a:pt x="47" y="134"/>
                  </a:lnTo>
                  <a:lnTo>
                    <a:pt x="59" y="136"/>
                  </a:lnTo>
                  <a:lnTo>
                    <a:pt x="63" y="159"/>
                  </a:lnTo>
                  <a:lnTo>
                    <a:pt x="61" y="173"/>
                  </a:lnTo>
                  <a:lnTo>
                    <a:pt x="70" y="182"/>
                  </a:lnTo>
                  <a:lnTo>
                    <a:pt x="79" y="189"/>
                  </a:lnTo>
                  <a:lnTo>
                    <a:pt x="102" y="191"/>
                  </a:lnTo>
                  <a:lnTo>
                    <a:pt x="148" y="198"/>
                  </a:lnTo>
                  <a:lnTo>
                    <a:pt x="157" y="191"/>
                  </a:lnTo>
                  <a:lnTo>
                    <a:pt x="164" y="182"/>
                  </a:lnTo>
                  <a:lnTo>
                    <a:pt x="168" y="164"/>
                  </a:lnTo>
                  <a:lnTo>
                    <a:pt x="187" y="164"/>
                  </a:lnTo>
                  <a:lnTo>
                    <a:pt x="191" y="175"/>
                  </a:lnTo>
                  <a:lnTo>
                    <a:pt x="191" y="203"/>
                  </a:lnTo>
                  <a:lnTo>
                    <a:pt x="212" y="219"/>
                  </a:lnTo>
                  <a:lnTo>
                    <a:pt x="228" y="193"/>
                  </a:lnTo>
                  <a:lnTo>
                    <a:pt x="246" y="184"/>
                  </a:lnTo>
                  <a:lnTo>
                    <a:pt x="264" y="187"/>
                  </a:lnTo>
                  <a:lnTo>
                    <a:pt x="280" y="196"/>
                  </a:lnTo>
                  <a:lnTo>
                    <a:pt x="285" y="203"/>
                  </a:lnTo>
                  <a:lnTo>
                    <a:pt x="289" y="180"/>
                  </a:lnTo>
                  <a:lnTo>
                    <a:pt x="301" y="157"/>
                  </a:lnTo>
                  <a:lnTo>
                    <a:pt x="326" y="152"/>
                  </a:lnTo>
                  <a:lnTo>
                    <a:pt x="333" y="136"/>
                  </a:lnTo>
                  <a:lnTo>
                    <a:pt x="326" y="123"/>
                  </a:lnTo>
                  <a:lnTo>
                    <a:pt x="314" y="116"/>
                  </a:lnTo>
                  <a:lnTo>
                    <a:pt x="282" y="111"/>
                  </a:lnTo>
                  <a:lnTo>
                    <a:pt x="282" y="95"/>
                  </a:lnTo>
                  <a:lnTo>
                    <a:pt x="282" y="79"/>
                  </a:lnTo>
                  <a:lnTo>
                    <a:pt x="282" y="66"/>
                  </a:lnTo>
                  <a:lnTo>
                    <a:pt x="262" y="57"/>
                  </a:lnTo>
                  <a:lnTo>
                    <a:pt x="253" y="61"/>
                  </a:lnTo>
                  <a:lnTo>
                    <a:pt x="234" y="47"/>
                  </a:lnTo>
                  <a:lnTo>
                    <a:pt x="232" y="38"/>
                  </a:lnTo>
                  <a:lnTo>
                    <a:pt x="225" y="29"/>
                  </a:lnTo>
                  <a:lnTo>
                    <a:pt x="225" y="25"/>
                  </a:lnTo>
                  <a:lnTo>
                    <a:pt x="209" y="20"/>
                  </a:lnTo>
                  <a:lnTo>
                    <a:pt x="202" y="27"/>
                  </a:lnTo>
                  <a:lnTo>
                    <a:pt x="189" y="36"/>
                  </a:lnTo>
                  <a:lnTo>
                    <a:pt x="175" y="41"/>
                  </a:lnTo>
                </a:path>
              </a:pathLst>
            </a:custGeom>
            <a:solidFill>
              <a:srgbClr val="92D050"/>
            </a:solidFill>
            <a:ln w="12700" cap="rnd" cmpd="sng">
              <a:noFill/>
              <a:prstDash val="solid"/>
              <a:round/>
              <a:headEnd/>
              <a:tailEnd/>
            </a:ln>
            <a:extLst/>
          </p:spPr>
          <p:txBody>
            <a:bodyPr/>
            <a:lstStyle/>
            <a:p>
              <a:endParaRPr lang="fr-FR"/>
            </a:p>
          </p:txBody>
        </p:sp>
        <p:sp>
          <p:nvSpPr>
            <p:cNvPr id="98" name="Freeform 96"/>
            <p:cNvSpPr>
              <a:spLocks/>
            </p:cNvSpPr>
            <p:nvPr/>
          </p:nvSpPr>
          <p:spPr bwMode="auto">
            <a:xfrm>
              <a:off x="8306708" y="1859133"/>
              <a:ext cx="374303" cy="154387"/>
            </a:xfrm>
            <a:custGeom>
              <a:avLst/>
              <a:gdLst>
                <a:gd name="T0" fmla="*/ 2147483647 w 507"/>
                <a:gd name="T1" fmla="*/ 2147483647 h 232"/>
                <a:gd name="T2" fmla="*/ 2147483647 w 507"/>
                <a:gd name="T3" fmla="*/ 2147483647 h 232"/>
                <a:gd name="T4" fmla="*/ 2147483647 w 507"/>
                <a:gd name="T5" fmla="*/ 2147483647 h 232"/>
                <a:gd name="T6" fmla="*/ 2147483647 w 507"/>
                <a:gd name="T7" fmla="*/ 2147483647 h 232"/>
                <a:gd name="T8" fmla="*/ 2147483647 w 507"/>
                <a:gd name="T9" fmla="*/ 2147483647 h 232"/>
                <a:gd name="T10" fmla="*/ 2147483647 w 507"/>
                <a:gd name="T11" fmla="*/ 2147483647 h 232"/>
                <a:gd name="T12" fmla="*/ 2147483647 w 507"/>
                <a:gd name="T13" fmla="*/ 2147483647 h 232"/>
                <a:gd name="T14" fmla="*/ 2147483647 w 507"/>
                <a:gd name="T15" fmla="*/ 2147483647 h 232"/>
                <a:gd name="T16" fmla="*/ 2147483647 w 507"/>
                <a:gd name="T17" fmla="*/ 2147483647 h 232"/>
                <a:gd name="T18" fmla="*/ 2147483647 w 507"/>
                <a:gd name="T19" fmla="*/ 2147483647 h 232"/>
                <a:gd name="T20" fmla="*/ 2147483647 w 507"/>
                <a:gd name="T21" fmla="*/ 2147483647 h 232"/>
                <a:gd name="T22" fmla="*/ 2147483647 w 507"/>
                <a:gd name="T23" fmla="*/ 2147483647 h 232"/>
                <a:gd name="T24" fmla="*/ 2147483647 w 507"/>
                <a:gd name="T25" fmla="*/ 2147483647 h 232"/>
                <a:gd name="T26" fmla="*/ 2147483647 w 507"/>
                <a:gd name="T27" fmla="*/ 2147483647 h 232"/>
                <a:gd name="T28" fmla="*/ 2147483647 w 507"/>
                <a:gd name="T29" fmla="*/ 2147483647 h 232"/>
                <a:gd name="T30" fmla="*/ 2147483647 w 507"/>
                <a:gd name="T31" fmla="*/ 2147483647 h 232"/>
                <a:gd name="T32" fmla="*/ 2147483647 w 507"/>
                <a:gd name="T33" fmla="*/ 2147483647 h 232"/>
                <a:gd name="T34" fmla="*/ 2147483647 w 507"/>
                <a:gd name="T35" fmla="*/ 2147483647 h 232"/>
                <a:gd name="T36" fmla="*/ 2147483647 w 507"/>
                <a:gd name="T37" fmla="*/ 2147483647 h 232"/>
                <a:gd name="T38" fmla="*/ 2147483647 w 507"/>
                <a:gd name="T39" fmla="*/ 2147483647 h 232"/>
                <a:gd name="T40" fmla="*/ 2147483647 w 507"/>
                <a:gd name="T41" fmla="*/ 2147483647 h 232"/>
                <a:gd name="T42" fmla="*/ 2147483647 w 507"/>
                <a:gd name="T43" fmla="*/ 2147483647 h 232"/>
                <a:gd name="T44" fmla="*/ 2147483647 w 507"/>
                <a:gd name="T45" fmla="*/ 2147483647 h 232"/>
                <a:gd name="T46" fmla="*/ 2147483647 w 507"/>
                <a:gd name="T47" fmla="*/ 2147483647 h 232"/>
                <a:gd name="T48" fmla="*/ 2147483647 w 507"/>
                <a:gd name="T49" fmla="*/ 2147483647 h 232"/>
                <a:gd name="T50" fmla="*/ 2147483647 w 507"/>
                <a:gd name="T51" fmla="*/ 2147483647 h 232"/>
                <a:gd name="T52" fmla="*/ 2147483647 w 507"/>
                <a:gd name="T53" fmla="*/ 2147483647 h 232"/>
                <a:gd name="T54" fmla="*/ 2147483647 w 507"/>
                <a:gd name="T55" fmla="*/ 2147483647 h 232"/>
                <a:gd name="T56" fmla="*/ 2147483647 w 507"/>
                <a:gd name="T57" fmla="*/ 2147483647 h 232"/>
                <a:gd name="T58" fmla="*/ 2147483647 w 507"/>
                <a:gd name="T59" fmla="*/ 2147483647 h 232"/>
                <a:gd name="T60" fmla="*/ 2147483647 w 507"/>
                <a:gd name="T61" fmla="*/ 2147483647 h 232"/>
                <a:gd name="T62" fmla="*/ 0 w 507"/>
                <a:gd name="T63" fmla="*/ 2147483647 h 2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7"/>
                <a:gd name="T97" fmla="*/ 0 h 232"/>
                <a:gd name="T98" fmla="*/ 507 w 507"/>
                <a:gd name="T99" fmla="*/ 232 h 2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7" h="232">
                  <a:moveTo>
                    <a:pt x="0" y="83"/>
                  </a:moveTo>
                  <a:lnTo>
                    <a:pt x="22" y="81"/>
                  </a:lnTo>
                  <a:lnTo>
                    <a:pt x="29" y="79"/>
                  </a:lnTo>
                  <a:lnTo>
                    <a:pt x="40" y="92"/>
                  </a:lnTo>
                  <a:lnTo>
                    <a:pt x="54" y="88"/>
                  </a:lnTo>
                  <a:lnTo>
                    <a:pt x="70" y="90"/>
                  </a:lnTo>
                  <a:lnTo>
                    <a:pt x="81" y="97"/>
                  </a:lnTo>
                  <a:lnTo>
                    <a:pt x="99" y="88"/>
                  </a:lnTo>
                  <a:lnTo>
                    <a:pt x="122" y="88"/>
                  </a:lnTo>
                  <a:lnTo>
                    <a:pt x="131" y="99"/>
                  </a:lnTo>
                  <a:lnTo>
                    <a:pt x="147" y="101"/>
                  </a:lnTo>
                  <a:lnTo>
                    <a:pt x="154" y="95"/>
                  </a:lnTo>
                  <a:lnTo>
                    <a:pt x="181" y="90"/>
                  </a:lnTo>
                  <a:lnTo>
                    <a:pt x="192" y="90"/>
                  </a:lnTo>
                  <a:lnTo>
                    <a:pt x="211" y="97"/>
                  </a:lnTo>
                  <a:lnTo>
                    <a:pt x="233" y="113"/>
                  </a:lnTo>
                  <a:lnTo>
                    <a:pt x="251" y="106"/>
                  </a:lnTo>
                  <a:lnTo>
                    <a:pt x="254" y="90"/>
                  </a:lnTo>
                  <a:lnTo>
                    <a:pt x="242" y="72"/>
                  </a:lnTo>
                  <a:lnTo>
                    <a:pt x="238" y="45"/>
                  </a:lnTo>
                  <a:lnTo>
                    <a:pt x="294" y="6"/>
                  </a:lnTo>
                  <a:lnTo>
                    <a:pt x="306" y="6"/>
                  </a:lnTo>
                  <a:lnTo>
                    <a:pt x="308" y="20"/>
                  </a:lnTo>
                  <a:lnTo>
                    <a:pt x="326" y="22"/>
                  </a:lnTo>
                  <a:lnTo>
                    <a:pt x="360" y="18"/>
                  </a:lnTo>
                  <a:lnTo>
                    <a:pt x="376" y="2"/>
                  </a:lnTo>
                  <a:lnTo>
                    <a:pt x="422" y="0"/>
                  </a:lnTo>
                  <a:lnTo>
                    <a:pt x="431" y="20"/>
                  </a:lnTo>
                  <a:lnTo>
                    <a:pt x="449" y="20"/>
                  </a:lnTo>
                  <a:lnTo>
                    <a:pt x="465" y="9"/>
                  </a:lnTo>
                  <a:lnTo>
                    <a:pt x="494" y="27"/>
                  </a:lnTo>
                  <a:lnTo>
                    <a:pt x="494" y="58"/>
                  </a:lnTo>
                  <a:lnTo>
                    <a:pt x="506" y="72"/>
                  </a:lnTo>
                  <a:lnTo>
                    <a:pt x="503" y="92"/>
                  </a:lnTo>
                  <a:lnTo>
                    <a:pt x="494" y="113"/>
                  </a:lnTo>
                  <a:lnTo>
                    <a:pt x="478" y="113"/>
                  </a:lnTo>
                  <a:lnTo>
                    <a:pt x="474" y="117"/>
                  </a:lnTo>
                  <a:lnTo>
                    <a:pt x="483" y="133"/>
                  </a:lnTo>
                  <a:lnTo>
                    <a:pt x="483" y="151"/>
                  </a:lnTo>
                  <a:lnTo>
                    <a:pt x="474" y="165"/>
                  </a:lnTo>
                  <a:lnTo>
                    <a:pt x="449" y="178"/>
                  </a:lnTo>
                  <a:lnTo>
                    <a:pt x="447" y="192"/>
                  </a:lnTo>
                  <a:lnTo>
                    <a:pt x="447" y="206"/>
                  </a:lnTo>
                  <a:lnTo>
                    <a:pt x="426" y="210"/>
                  </a:lnTo>
                  <a:lnTo>
                    <a:pt x="388" y="208"/>
                  </a:lnTo>
                  <a:lnTo>
                    <a:pt x="369" y="215"/>
                  </a:lnTo>
                  <a:lnTo>
                    <a:pt x="338" y="215"/>
                  </a:lnTo>
                  <a:lnTo>
                    <a:pt x="324" y="231"/>
                  </a:lnTo>
                  <a:lnTo>
                    <a:pt x="272" y="212"/>
                  </a:lnTo>
                  <a:lnTo>
                    <a:pt x="247" y="215"/>
                  </a:lnTo>
                  <a:lnTo>
                    <a:pt x="181" y="201"/>
                  </a:lnTo>
                  <a:lnTo>
                    <a:pt x="172" y="185"/>
                  </a:lnTo>
                  <a:lnTo>
                    <a:pt x="172" y="167"/>
                  </a:lnTo>
                  <a:lnTo>
                    <a:pt x="167" y="158"/>
                  </a:lnTo>
                  <a:lnTo>
                    <a:pt x="161" y="154"/>
                  </a:lnTo>
                  <a:lnTo>
                    <a:pt x="120" y="156"/>
                  </a:lnTo>
                  <a:lnTo>
                    <a:pt x="63" y="160"/>
                  </a:lnTo>
                  <a:lnTo>
                    <a:pt x="58" y="147"/>
                  </a:lnTo>
                  <a:lnTo>
                    <a:pt x="47" y="142"/>
                  </a:lnTo>
                  <a:lnTo>
                    <a:pt x="31" y="138"/>
                  </a:lnTo>
                  <a:lnTo>
                    <a:pt x="15" y="133"/>
                  </a:lnTo>
                  <a:lnTo>
                    <a:pt x="15" y="117"/>
                  </a:lnTo>
                  <a:lnTo>
                    <a:pt x="15" y="95"/>
                  </a:lnTo>
                  <a:lnTo>
                    <a:pt x="0" y="83"/>
                  </a:lnTo>
                </a:path>
              </a:pathLst>
            </a:custGeom>
            <a:solidFill>
              <a:srgbClr val="92D050"/>
            </a:solidFill>
            <a:ln w="12700" cap="rnd" cmpd="sng">
              <a:noFill/>
              <a:prstDash val="solid"/>
              <a:round/>
              <a:headEnd/>
              <a:tailEnd/>
            </a:ln>
          </p:spPr>
          <p:txBody>
            <a:bodyPr/>
            <a:lstStyle/>
            <a:p>
              <a:endParaRPr lang="fr-FR"/>
            </a:p>
          </p:txBody>
        </p:sp>
        <p:sp>
          <p:nvSpPr>
            <p:cNvPr id="99" name="Freeform 97"/>
            <p:cNvSpPr>
              <a:spLocks/>
            </p:cNvSpPr>
            <p:nvPr/>
          </p:nvSpPr>
          <p:spPr bwMode="auto">
            <a:xfrm>
              <a:off x="8635194" y="1878809"/>
              <a:ext cx="351783" cy="189957"/>
            </a:xfrm>
            <a:custGeom>
              <a:avLst/>
              <a:gdLst>
                <a:gd name="T0" fmla="*/ 2147483647 w 474"/>
                <a:gd name="T1" fmla="*/ 2147483647 h 286"/>
                <a:gd name="T2" fmla="*/ 2147483647 w 474"/>
                <a:gd name="T3" fmla="*/ 2147483647 h 286"/>
                <a:gd name="T4" fmla="*/ 2147483647 w 474"/>
                <a:gd name="T5" fmla="*/ 2147483647 h 286"/>
                <a:gd name="T6" fmla="*/ 2147483647 w 474"/>
                <a:gd name="T7" fmla="*/ 2147483647 h 286"/>
                <a:gd name="T8" fmla="*/ 2147483647 w 474"/>
                <a:gd name="T9" fmla="*/ 2147483647 h 286"/>
                <a:gd name="T10" fmla="*/ 2147483647 w 474"/>
                <a:gd name="T11" fmla="*/ 2147483647 h 286"/>
                <a:gd name="T12" fmla="*/ 2147483647 w 474"/>
                <a:gd name="T13" fmla="*/ 2147483647 h 286"/>
                <a:gd name="T14" fmla="*/ 2147483647 w 474"/>
                <a:gd name="T15" fmla="*/ 2147483647 h 286"/>
                <a:gd name="T16" fmla="*/ 2147483647 w 474"/>
                <a:gd name="T17" fmla="*/ 2147483647 h 286"/>
                <a:gd name="T18" fmla="*/ 2147483647 w 474"/>
                <a:gd name="T19" fmla="*/ 2147483647 h 286"/>
                <a:gd name="T20" fmla="*/ 2147483647 w 474"/>
                <a:gd name="T21" fmla="*/ 2147483647 h 286"/>
                <a:gd name="T22" fmla="*/ 2147483647 w 474"/>
                <a:gd name="T23" fmla="*/ 2147483647 h 286"/>
                <a:gd name="T24" fmla="*/ 2147483647 w 474"/>
                <a:gd name="T25" fmla="*/ 2147483647 h 286"/>
                <a:gd name="T26" fmla="*/ 2147483647 w 474"/>
                <a:gd name="T27" fmla="*/ 2147483647 h 286"/>
                <a:gd name="T28" fmla="*/ 2147483647 w 474"/>
                <a:gd name="T29" fmla="*/ 2147483647 h 286"/>
                <a:gd name="T30" fmla="*/ 2147483647 w 474"/>
                <a:gd name="T31" fmla="*/ 2147483647 h 286"/>
                <a:gd name="T32" fmla="*/ 2147483647 w 474"/>
                <a:gd name="T33" fmla="*/ 2147483647 h 286"/>
                <a:gd name="T34" fmla="*/ 2147483647 w 474"/>
                <a:gd name="T35" fmla="*/ 2147483647 h 286"/>
                <a:gd name="T36" fmla="*/ 2147483647 w 474"/>
                <a:gd name="T37" fmla="*/ 2147483647 h 286"/>
                <a:gd name="T38" fmla="*/ 2147483647 w 474"/>
                <a:gd name="T39" fmla="*/ 2147483647 h 286"/>
                <a:gd name="T40" fmla="*/ 2147483647 w 474"/>
                <a:gd name="T41" fmla="*/ 2147483647 h 286"/>
                <a:gd name="T42" fmla="*/ 2147483647 w 474"/>
                <a:gd name="T43" fmla="*/ 2147483647 h 286"/>
                <a:gd name="T44" fmla="*/ 2147483647 w 474"/>
                <a:gd name="T45" fmla="*/ 2147483647 h 286"/>
                <a:gd name="T46" fmla="*/ 2147483647 w 474"/>
                <a:gd name="T47" fmla="*/ 2147483647 h 286"/>
                <a:gd name="T48" fmla="*/ 2147483647 w 474"/>
                <a:gd name="T49" fmla="*/ 2147483647 h 286"/>
                <a:gd name="T50" fmla="*/ 2147483647 w 474"/>
                <a:gd name="T51" fmla="*/ 2147483647 h 286"/>
                <a:gd name="T52" fmla="*/ 2147483647 w 474"/>
                <a:gd name="T53" fmla="*/ 2147483647 h 286"/>
                <a:gd name="T54" fmla="*/ 2147483647 w 474"/>
                <a:gd name="T55" fmla="*/ 2147483647 h 286"/>
                <a:gd name="T56" fmla="*/ 2147483647 w 474"/>
                <a:gd name="T57" fmla="*/ 2147483647 h 286"/>
                <a:gd name="T58" fmla="*/ 2147483647 w 474"/>
                <a:gd name="T59" fmla="*/ 2147483647 h 286"/>
                <a:gd name="T60" fmla="*/ 2147483647 w 474"/>
                <a:gd name="T61" fmla="*/ 2147483647 h 286"/>
                <a:gd name="T62" fmla="*/ 2147483647 w 474"/>
                <a:gd name="T63" fmla="*/ 2147483647 h 286"/>
                <a:gd name="T64" fmla="*/ 2147483647 w 474"/>
                <a:gd name="T65" fmla="*/ 0 h 286"/>
                <a:gd name="T66" fmla="*/ 2147483647 w 474"/>
                <a:gd name="T67" fmla="*/ 2147483647 h 286"/>
                <a:gd name="T68" fmla="*/ 2147483647 w 474"/>
                <a:gd name="T69" fmla="*/ 2147483647 h 286"/>
                <a:gd name="T70" fmla="*/ 2147483647 w 474"/>
                <a:gd name="T71" fmla="*/ 2147483647 h 286"/>
                <a:gd name="T72" fmla="*/ 2147483647 w 474"/>
                <a:gd name="T73" fmla="*/ 2147483647 h 286"/>
                <a:gd name="T74" fmla="*/ 2147483647 w 474"/>
                <a:gd name="T75" fmla="*/ 2147483647 h 286"/>
                <a:gd name="T76" fmla="*/ 2147483647 w 474"/>
                <a:gd name="T77" fmla="*/ 2147483647 h 286"/>
                <a:gd name="T78" fmla="*/ 2147483647 w 474"/>
                <a:gd name="T79" fmla="*/ 2147483647 h 286"/>
                <a:gd name="T80" fmla="*/ 2147483647 w 474"/>
                <a:gd name="T81" fmla="*/ 2147483647 h 286"/>
                <a:gd name="T82" fmla="*/ 2147483647 w 474"/>
                <a:gd name="T83" fmla="*/ 2147483647 h 286"/>
                <a:gd name="T84" fmla="*/ 2147483647 w 474"/>
                <a:gd name="T85" fmla="*/ 2147483647 h 286"/>
                <a:gd name="T86" fmla="*/ 2147483647 w 474"/>
                <a:gd name="T87" fmla="*/ 2147483647 h 286"/>
                <a:gd name="T88" fmla="*/ 2147483647 w 474"/>
                <a:gd name="T89" fmla="*/ 2147483647 h 286"/>
                <a:gd name="T90" fmla="*/ 2147483647 w 474"/>
                <a:gd name="T91" fmla="*/ 2147483647 h 286"/>
                <a:gd name="T92" fmla="*/ 2147483647 w 474"/>
                <a:gd name="T93" fmla="*/ 2147483647 h 286"/>
                <a:gd name="T94" fmla="*/ 2147483647 w 474"/>
                <a:gd name="T95" fmla="*/ 2147483647 h 286"/>
                <a:gd name="T96" fmla="*/ 2147483647 w 474"/>
                <a:gd name="T97" fmla="*/ 2147483647 h 286"/>
                <a:gd name="T98" fmla="*/ 2147483647 w 474"/>
                <a:gd name="T99" fmla="*/ 2147483647 h 286"/>
                <a:gd name="T100" fmla="*/ 2147483647 w 474"/>
                <a:gd name="T101" fmla="*/ 2147483647 h 286"/>
                <a:gd name="T102" fmla="*/ 2147483647 w 474"/>
                <a:gd name="T103" fmla="*/ 2147483647 h 286"/>
                <a:gd name="T104" fmla="*/ 2147483647 w 474"/>
                <a:gd name="T105" fmla="*/ 2147483647 h 286"/>
                <a:gd name="T106" fmla="*/ 2147483647 w 474"/>
                <a:gd name="T107" fmla="*/ 2147483647 h 286"/>
                <a:gd name="T108" fmla="*/ 2147483647 w 474"/>
                <a:gd name="T109" fmla="*/ 2147483647 h 286"/>
                <a:gd name="T110" fmla="*/ 2147483647 w 474"/>
                <a:gd name="T111" fmla="*/ 2147483647 h 286"/>
                <a:gd name="T112" fmla="*/ 2147483647 w 474"/>
                <a:gd name="T113" fmla="*/ 2147483647 h 286"/>
                <a:gd name="T114" fmla="*/ 2147483647 w 474"/>
                <a:gd name="T115" fmla="*/ 2147483647 h 286"/>
                <a:gd name="T116" fmla="*/ 2147483647 w 474"/>
                <a:gd name="T117" fmla="*/ 2147483647 h 286"/>
                <a:gd name="T118" fmla="*/ 2147483647 w 474"/>
                <a:gd name="T119" fmla="*/ 2147483647 h 286"/>
                <a:gd name="T120" fmla="*/ 0 w 474"/>
                <a:gd name="T121" fmla="*/ 2147483647 h 286"/>
                <a:gd name="T122" fmla="*/ 2147483647 w 474"/>
                <a:gd name="T123" fmla="*/ 2147483647 h 2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4"/>
                <a:gd name="T187" fmla="*/ 0 h 286"/>
                <a:gd name="T188" fmla="*/ 474 w 474"/>
                <a:gd name="T189" fmla="*/ 286 h 2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4" h="286">
                  <a:moveTo>
                    <a:pt x="2" y="180"/>
                  </a:moveTo>
                  <a:lnTo>
                    <a:pt x="18" y="193"/>
                  </a:lnTo>
                  <a:lnTo>
                    <a:pt x="15" y="200"/>
                  </a:lnTo>
                  <a:lnTo>
                    <a:pt x="20" y="212"/>
                  </a:lnTo>
                  <a:lnTo>
                    <a:pt x="31" y="212"/>
                  </a:lnTo>
                  <a:lnTo>
                    <a:pt x="79" y="257"/>
                  </a:lnTo>
                  <a:lnTo>
                    <a:pt x="93" y="259"/>
                  </a:lnTo>
                  <a:lnTo>
                    <a:pt x="131" y="285"/>
                  </a:lnTo>
                  <a:lnTo>
                    <a:pt x="152" y="271"/>
                  </a:lnTo>
                  <a:lnTo>
                    <a:pt x="179" y="273"/>
                  </a:lnTo>
                  <a:lnTo>
                    <a:pt x="188" y="278"/>
                  </a:lnTo>
                  <a:lnTo>
                    <a:pt x="209" y="271"/>
                  </a:lnTo>
                  <a:lnTo>
                    <a:pt x="250" y="253"/>
                  </a:lnTo>
                  <a:lnTo>
                    <a:pt x="297" y="246"/>
                  </a:lnTo>
                  <a:lnTo>
                    <a:pt x="318" y="250"/>
                  </a:lnTo>
                  <a:lnTo>
                    <a:pt x="325" y="259"/>
                  </a:lnTo>
                  <a:lnTo>
                    <a:pt x="341" y="241"/>
                  </a:lnTo>
                  <a:lnTo>
                    <a:pt x="363" y="234"/>
                  </a:lnTo>
                  <a:lnTo>
                    <a:pt x="384" y="230"/>
                  </a:lnTo>
                  <a:lnTo>
                    <a:pt x="422" y="193"/>
                  </a:lnTo>
                  <a:lnTo>
                    <a:pt x="432" y="171"/>
                  </a:lnTo>
                  <a:lnTo>
                    <a:pt x="436" y="127"/>
                  </a:lnTo>
                  <a:lnTo>
                    <a:pt x="441" y="91"/>
                  </a:lnTo>
                  <a:lnTo>
                    <a:pt x="457" y="91"/>
                  </a:lnTo>
                  <a:lnTo>
                    <a:pt x="466" y="77"/>
                  </a:lnTo>
                  <a:lnTo>
                    <a:pt x="473" y="66"/>
                  </a:lnTo>
                  <a:lnTo>
                    <a:pt x="459" y="57"/>
                  </a:lnTo>
                  <a:lnTo>
                    <a:pt x="452" y="61"/>
                  </a:lnTo>
                  <a:lnTo>
                    <a:pt x="429" y="57"/>
                  </a:lnTo>
                  <a:lnTo>
                    <a:pt x="418" y="38"/>
                  </a:lnTo>
                  <a:lnTo>
                    <a:pt x="404" y="18"/>
                  </a:lnTo>
                  <a:lnTo>
                    <a:pt x="391" y="18"/>
                  </a:lnTo>
                  <a:lnTo>
                    <a:pt x="368" y="0"/>
                  </a:lnTo>
                  <a:lnTo>
                    <a:pt x="357" y="2"/>
                  </a:lnTo>
                  <a:lnTo>
                    <a:pt x="309" y="9"/>
                  </a:lnTo>
                  <a:lnTo>
                    <a:pt x="302" y="20"/>
                  </a:lnTo>
                  <a:lnTo>
                    <a:pt x="288" y="36"/>
                  </a:lnTo>
                  <a:lnTo>
                    <a:pt x="272" y="45"/>
                  </a:lnTo>
                  <a:lnTo>
                    <a:pt x="256" y="50"/>
                  </a:lnTo>
                  <a:lnTo>
                    <a:pt x="245" y="45"/>
                  </a:lnTo>
                  <a:lnTo>
                    <a:pt x="234" y="38"/>
                  </a:lnTo>
                  <a:lnTo>
                    <a:pt x="227" y="36"/>
                  </a:lnTo>
                  <a:lnTo>
                    <a:pt x="213" y="43"/>
                  </a:lnTo>
                  <a:lnTo>
                    <a:pt x="193" y="54"/>
                  </a:lnTo>
                  <a:lnTo>
                    <a:pt x="154" y="70"/>
                  </a:lnTo>
                  <a:lnTo>
                    <a:pt x="136" y="72"/>
                  </a:lnTo>
                  <a:lnTo>
                    <a:pt x="93" y="70"/>
                  </a:lnTo>
                  <a:lnTo>
                    <a:pt x="88" y="68"/>
                  </a:lnTo>
                  <a:lnTo>
                    <a:pt x="77" y="52"/>
                  </a:lnTo>
                  <a:lnTo>
                    <a:pt x="63" y="43"/>
                  </a:lnTo>
                  <a:lnTo>
                    <a:pt x="59" y="50"/>
                  </a:lnTo>
                  <a:lnTo>
                    <a:pt x="56" y="66"/>
                  </a:lnTo>
                  <a:lnTo>
                    <a:pt x="50" y="84"/>
                  </a:lnTo>
                  <a:lnTo>
                    <a:pt x="34" y="84"/>
                  </a:lnTo>
                  <a:lnTo>
                    <a:pt x="29" y="88"/>
                  </a:lnTo>
                  <a:lnTo>
                    <a:pt x="38" y="104"/>
                  </a:lnTo>
                  <a:lnTo>
                    <a:pt x="36" y="120"/>
                  </a:lnTo>
                  <a:lnTo>
                    <a:pt x="25" y="136"/>
                  </a:lnTo>
                  <a:lnTo>
                    <a:pt x="18" y="143"/>
                  </a:lnTo>
                  <a:lnTo>
                    <a:pt x="4" y="150"/>
                  </a:lnTo>
                  <a:lnTo>
                    <a:pt x="0" y="164"/>
                  </a:lnTo>
                  <a:lnTo>
                    <a:pt x="2" y="180"/>
                  </a:lnTo>
                </a:path>
              </a:pathLst>
            </a:custGeom>
            <a:solidFill>
              <a:srgbClr val="92D050"/>
            </a:solidFill>
            <a:ln w="12700" cap="rnd" cmpd="sng">
              <a:noFill/>
              <a:prstDash val="solid"/>
              <a:round/>
              <a:headEnd/>
              <a:tailEnd/>
            </a:ln>
            <a:extLst/>
          </p:spPr>
          <p:txBody>
            <a:bodyPr/>
            <a:lstStyle/>
            <a:p>
              <a:endParaRPr lang="fr-FR"/>
            </a:p>
          </p:txBody>
        </p:sp>
        <p:sp>
          <p:nvSpPr>
            <p:cNvPr id="100" name="Freeform 98"/>
            <p:cNvSpPr>
              <a:spLocks/>
            </p:cNvSpPr>
            <p:nvPr/>
          </p:nvSpPr>
          <p:spPr bwMode="auto">
            <a:xfrm>
              <a:off x="8485317" y="1998384"/>
              <a:ext cx="165408" cy="86275"/>
            </a:xfrm>
            <a:custGeom>
              <a:avLst/>
              <a:gdLst>
                <a:gd name="T0" fmla="*/ 2147483647 w 224"/>
                <a:gd name="T1" fmla="*/ 2147483647 h 130"/>
                <a:gd name="T2" fmla="*/ 2147483647 w 224"/>
                <a:gd name="T3" fmla="*/ 2147483647 h 130"/>
                <a:gd name="T4" fmla="*/ 2147483647 w 224"/>
                <a:gd name="T5" fmla="*/ 2147483647 h 130"/>
                <a:gd name="T6" fmla="*/ 2147483647 w 224"/>
                <a:gd name="T7" fmla="*/ 2147483647 h 130"/>
                <a:gd name="T8" fmla="*/ 2147483647 w 224"/>
                <a:gd name="T9" fmla="*/ 2147483647 h 130"/>
                <a:gd name="T10" fmla="*/ 0 w 224"/>
                <a:gd name="T11" fmla="*/ 2147483647 h 130"/>
                <a:gd name="T12" fmla="*/ 2147483647 w 224"/>
                <a:gd name="T13" fmla="*/ 2147483647 h 130"/>
                <a:gd name="T14" fmla="*/ 2147483647 w 224"/>
                <a:gd name="T15" fmla="*/ 2147483647 h 130"/>
                <a:gd name="T16" fmla="*/ 2147483647 w 224"/>
                <a:gd name="T17" fmla="*/ 2147483647 h 130"/>
                <a:gd name="T18" fmla="*/ 2147483647 w 224"/>
                <a:gd name="T19" fmla="*/ 2147483647 h 130"/>
                <a:gd name="T20" fmla="*/ 2147483647 w 224"/>
                <a:gd name="T21" fmla="*/ 2147483647 h 130"/>
                <a:gd name="T22" fmla="*/ 2147483647 w 224"/>
                <a:gd name="T23" fmla="*/ 2147483647 h 130"/>
                <a:gd name="T24" fmla="*/ 2147483647 w 224"/>
                <a:gd name="T25" fmla="*/ 2147483647 h 130"/>
                <a:gd name="T26" fmla="*/ 2147483647 w 224"/>
                <a:gd name="T27" fmla="*/ 2147483647 h 130"/>
                <a:gd name="T28" fmla="*/ 2147483647 w 224"/>
                <a:gd name="T29" fmla="*/ 2147483647 h 130"/>
                <a:gd name="T30" fmla="*/ 2147483647 w 224"/>
                <a:gd name="T31" fmla="*/ 2147483647 h 130"/>
                <a:gd name="T32" fmla="*/ 2147483647 w 224"/>
                <a:gd name="T33" fmla="*/ 0 h 130"/>
                <a:gd name="T34" fmla="*/ 2147483647 w 224"/>
                <a:gd name="T35" fmla="*/ 2147483647 h 130"/>
                <a:gd name="T36" fmla="*/ 2147483647 w 224"/>
                <a:gd name="T37" fmla="*/ 2147483647 h 130"/>
                <a:gd name="T38" fmla="*/ 2147483647 w 224"/>
                <a:gd name="T39" fmla="*/ 0 h 130"/>
                <a:gd name="T40" fmla="*/ 2147483647 w 224"/>
                <a:gd name="T41" fmla="*/ 2147483647 h 130"/>
                <a:gd name="T42" fmla="*/ 2147483647 w 224"/>
                <a:gd name="T43" fmla="*/ 2147483647 h 130"/>
                <a:gd name="T44" fmla="*/ 2147483647 w 224"/>
                <a:gd name="T45" fmla="*/ 2147483647 h 130"/>
                <a:gd name="T46" fmla="*/ 2147483647 w 224"/>
                <a:gd name="T47" fmla="*/ 2147483647 h 130"/>
                <a:gd name="T48" fmla="*/ 2147483647 w 224"/>
                <a:gd name="T49" fmla="*/ 2147483647 h 130"/>
                <a:gd name="T50" fmla="*/ 2147483647 w 224"/>
                <a:gd name="T51" fmla="*/ 2147483647 h 130"/>
                <a:gd name="T52" fmla="*/ 2147483647 w 224"/>
                <a:gd name="T53" fmla="*/ 2147483647 h 130"/>
                <a:gd name="T54" fmla="*/ 2147483647 w 224"/>
                <a:gd name="T55" fmla="*/ 2147483647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4"/>
                <a:gd name="T85" fmla="*/ 0 h 130"/>
                <a:gd name="T86" fmla="*/ 224 w 224"/>
                <a:gd name="T87" fmla="*/ 130 h 1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4" h="130">
                  <a:moveTo>
                    <a:pt x="20" y="70"/>
                  </a:moveTo>
                  <a:lnTo>
                    <a:pt x="40" y="92"/>
                  </a:lnTo>
                  <a:lnTo>
                    <a:pt x="34" y="104"/>
                  </a:lnTo>
                  <a:lnTo>
                    <a:pt x="25" y="110"/>
                  </a:lnTo>
                  <a:lnTo>
                    <a:pt x="13" y="113"/>
                  </a:lnTo>
                  <a:lnTo>
                    <a:pt x="0" y="115"/>
                  </a:lnTo>
                  <a:lnTo>
                    <a:pt x="22" y="126"/>
                  </a:lnTo>
                  <a:lnTo>
                    <a:pt x="31" y="129"/>
                  </a:lnTo>
                  <a:lnTo>
                    <a:pt x="59" y="110"/>
                  </a:lnTo>
                  <a:lnTo>
                    <a:pt x="120" y="126"/>
                  </a:lnTo>
                  <a:lnTo>
                    <a:pt x="161" y="81"/>
                  </a:lnTo>
                  <a:lnTo>
                    <a:pt x="170" y="63"/>
                  </a:lnTo>
                  <a:lnTo>
                    <a:pt x="177" y="58"/>
                  </a:lnTo>
                  <a:lnTo>
                    <a:pt x="200" y="61"/>
                  </a:lnTo>
                  <a:lnTo>
                    <a:pt x="223" y="33"/>
                  </a:lnTo>
                  <a:lnTo>
                    <a:pt x="220" y="15"/>
                  </a:lnTo>
                  <a:lnTo>
                    <a:pt x="204" y="0"/>
                  </a:lnTo>
                  <a:lnTo>
                    <a:pt x="193" y="2"/>
                  </a:lnTo>
                  <a:lnTo>
                    <a:pt x="184" y="4"/>
                  </a:lnTo>
                  <a:lnTo>
                    <a:pt x="163" y="0"/>
                  </a:lnTo>
                  <a:lnTo>
                    <a:pt x="143" y="2"/>
                  </a:lnTo>
                  <a:lnTo>
                    <a:pt x="122" y="6"/>
                  </a:lnTo>
                  <a:lnTo>
                    <a:pt x="95" y="4"/>
                  </a:lnTo>
                  <a:lnTo>
                    <a:pt x="81" y="22"/>
                  </a:lnTo>
                  <a:lnTo>
                    <a:pt x="34" y="6"/>
                  </a:lnTo>
                  <a:lnTo>
                    <a:pt x="18" y="6"/>
                  </a:lnTo>
                  <a:lnTo>
                    <a:pt x="18" y="36"/>
                  </a:lnTo>
                  <a:lnTo>
                    <a:pt x="20" y="70"/>
                  </a:lnTo>
                </a:path>
              </a:pathLst>
            </a:custGeom>
            <a:solidFill>
              <a:srgbClr val="92D050"/>
            </a:solidFill>
            <a:ln w="12700" cap="rnd" cmpd="sng">
              <a:noFill/>
              <a:prstDash val="solid"/>
              <a:round/>
              <a:headEnd/>
              <a:tailEnd/>
            </a:ln>
          </p:spPr>
          <p:txBody>
            <a:bodyPr/>
            <a:lstStyle/>
            <a:p>
              <a:endParaRPr lang="fr-FR"/>
            </a:p>
          </p:txBody>
        </p:sp>
        <p:sp>
          <p:nvSpPr>
            <p:cNvPr id="101" name="Freeform 100"/>
            <p:cNvSpPr>
              <a:spLocks/>
            </p:cNvSpPr>
            <p:nvPr/>
          </p:nvSpPr>
          <p:spPr bwMode="auto">
            <a:xfrm>
              <a:off x="8786623" y="2284454"/>
              <a:ext cx="123474" cy="185416"/>
            </a:xfrm>
            <a:custGeom>
              <a:avLst/>
              <a:gdLst>
                <a:gd name="T0" fmla="*/ 2147483647 w 168"/>
                <a:gd name="T1" fmla="*/ 2147483647 h 279"/>
                <a:gd name="T2" fmla="*/ 2147483647 w 168"/>
                <a:gd name="T3" fmla="*/ 2147483647 h 279"/>
                <a:gd name="T4" fmla="*/ 2147483647 w 168"/>
                <a:gd name="T5" fmla="*/ 2147483647 h 279"/>
                <a:gd name="T6" fmla="*/ 2147483647 w 168"/>
                <a:gd name="T7" fmla="*/ 2147483647 h 279"/>
                <a:gd name="T8" fmla="*/ 2147483647 w 168"/>
                <a:gd name="T9" fmla="*/ 2147483647 h 279"/>
                <a:gd name="T10" fmla="*/ 2147483647 w 168"/>
                <a:gd name="T11" fmla="*/ 2147483647 h 279"/>
                <a:gd name="T12" fmla="*/ 2147483647 w 168"/>
                <a:gd name="T13" fmla="*/ 2147483647 h 279"/>
                <a:gd name="T14" fmla="*/ 2147483647 w 168"/>
                <a:gd name="T15" fmla="*/ 2147483647 h 279"/>
                <a:gd name="T16" fmla="*/ 2147483647 w 168"/>
                <a:gd name="T17" fmla="*/ 2147483647 h 279"/>
                <a:gd name="T18" fmla="*/ 0 w 168"/>
                <a:gd name="T19" fmla="*/ 2147483647 h 279"/>
                <a:gd name="T20" fmla="*/ 2147483647 w 168"/>
                <a:gd name="T21" fmla="*/ 2147483647 h 279"/>
                <a:gd name="T22" fmla="*/ 2147483647 w 168"/>
                <a:gd name="T23" fmla="*/ 2147483647 h 279"/>
                <a:gd name="T24" fmla="*/ 2147483647 w 168"/>
                <a:gd name="T25" fmla="*/ 2147483647 h 279"/>
                <a:gd name="T26" fmla="*/ 2147483647 w 168"/>
                <a:gd name="T27" fmla="*/ 2147483647 h 279"/>
                <a:gd name="T28" fmla="*/ 2147483647 w 168"/>
                <a:gd name="T29" fmla="*/ 2147483647 h 279"/>
                <a:gd name="T30" fmla="*/ 2147483647 w 168"/>
                <a:gd name="T31" fmla="*/ 2147483647 h 279"/>
                <a:gd name="T32" fmla="*/ 2147483647 w 168"/>
                <a:gd name="T33" fmla="*/ 2147483647 h 279"/>
                <a:gd name="T34" fmla="*/ 2147483647 w 168"/>
                <a:gd name="T35" fmla="*/ 2147483647 h 279"/>
                <a:gd name="T36" fmla="*/ 2147483647 w 168"/>
                <a:gd name="T37" fmla="*/ 2147483647 h 279"/>
                <a:gd name="T38" fmla="*/ 2147483647 w 168"/>
                <a:gd name="T39" fmla="*/ 2147483647 h 279"/>
                <a:gd name="T40" fmla="*/ 2147483647 w 168"/>
                <a:gd name="T41" fmla="*/ 2147483647 h 279"/>
                <a:gd name="T42" fmla="*/ 2147483647 w 168"/>
                <a:gd name="T43" fmla="*/ 2147483647 h 279"/>
                <a:gd name="T44" fmla="*/ 2147483647 w 168"/>
                <a:gd name="T45" fmla="*/ 2147483647 h 279"/>
                <a:gd name="T46" fmla="*/ 2147483647 w 168"/>
                <a:gd name="T47" fmla="*/ 2147483647 h 279"/>
                <a:gd name="T48" fmla="*/ 2147483647 w 168"/>
                <a:gd name="T49" fmla="*/ 2147483647 h 279"/>
                <a:gd name="T50" fmla="*/ 2147483647 w 168"/>
                <a:gd name="T51" fmla="*/ 2147483647 h 279"/>
                <a:gd name="T52" fmla="*/ 2147483647 w 168"/>
                <a:gd name="T53" fmla="*/ 2147483647 h 279"/>
                <a:gd name="T54" fmla="*/ 2147483647 w 168"/>
                <a:gd name="T55" fmla="*/ 2147483647 h 279"/>
                <a:gd name="T56" fmla="*/ 2147483647 w 168"/>
                <a:gd name="T57" fmla="*/ 2147483647 h 279"/>
                <a:gd name="T58" fmla="*/ 2147483647 w 168"/>
                <a:gd name="T59" fmla="*/ 2147483647 h 279"/>
                <a:gd name="T60" fmla="*/ 2147483647 w 168"/>
                <a:gd name="T61" fmla="*/ 2147483647 h 279"/>
                <a:gd name="T62" fmla="*/ 2147483647 w 168"/>
                <a:gd name="T63" fmla="*/ 2147483647 h 279"/>
                <a:gd name="T64" fmla="*/ 2147483647 w 168"/>
                <a:gd name="T65" fmla="*/ 2147483647 h 279"/>
                <a:gd name="T66" fmla="*/ 2147483647 w 168"/>
                <a:gd name="T67" fmla="*/ 2147483647 h 279"/>
                <a:gd name="T68" fmla="*/ 2147483647 w 168"/>
                <a:gd name="T69" fmla="*/ 2147483647 h 279"/>
                <a:gd name="T70" fmla="*/ 2147483647 w 168"/>
                <a:gd name="T71" fmla="*/ 2147483647 h 279"/>
                <a:gd name="T72" fmla="*/ 2147483647 w 168"/>
                <a:gd name="T73" fmla="*/ 2147483647 h 279"/>
                <a:gd name="T74" fmla="*/ 2147483647 w 168"/>
                <a:gd name="T75" fmla="*/ 2147483647 h 279"/>
                <a:gd name="T76" fmla="*/ 2147483647 w 168"/>
                <a:gd name="T77" fmla="*/ 2147483647 h 279"/>
                <a:gd name="T78" fmla="*/ 2147483647 w 168"/>
                <a:gd name="T79" fmla="*/ 2147483647 h 279"/>
                <a:gd name="T80" fmla="*/ 2147483647 w 168"/>
                <a:gd name="T81" fmla="*/ 2147483647 h 279"/>
                <a:gd name="T82" fmla="*/ 2147483647 w 168"/>
                <a:gd name="T83" fmla="*/ 2147483647 h 279"/>
                <a:gd name="T84" fmla="*/ 2147483647 w 168"/>
                <a:gd name="T85" fmla="*/ 2147483647 h 279"/>
                <a:gd name="T86" fmla="*/ 2147483647 w 168"/>
                <a:gd name="T87" fmla="*/ 0 h 279"/>
                <a:gd name="T88" fmla="*/ 2147483647 w 168"/>
                <a:gd name="T89" fmla="*/ 2147483647 h 279"/>
                <a:gd name="T90" fmla="*/ 2147483647 w 168"/>
                <a:gd name="T91" fmla="*/ 2147483647 h 279"/>
                <a:gd name="T92" fmla="*/ 2147483647 w 168"/>
                <a:gd name="T93" fmla="*/ 2147483647 h 279"/>
                <a:gd name="T94" fmla="*/ 2147483647 w 168"/>
                <a:gd name="T95" fmla="*/ 0 h 279"/>
                <a:gd name="T96" fmla="*/ 2147483647 w 168"/>
                <a:gd name="T97" fmla="*/ 2147483647 h 279"/>
                <a:gd name="T98" fmla="*/ 2147483647 w 168"/>
                <a:gd name="T99" fmla="*/ 2147483647 h 279"/>
                <a:gd name="T100" fmla="*/ 2147483647 w 168"/>
                <a:gd name="T101" fmla="*/ 2147483647 h 279"/>
                <a:gd name="T102" fmla="*/ 2147483647 w 168"/>
                <a:gd name="T103" fmla="*/ 2147483647 h 27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8"/>
                <a:gd name="T157" fmla="*/ 0 h 279"/>
                <a:gd name="T158" fmla="*/ 168 w 168"/>
                <a:gd name="T159" fmla="*/ 279 h 27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8" h="279">
                  <a:moveTo>
                    <a:pt x="13" y="61"/>
                  </a:moveTo>
                  <a:lnTo>
                    <a:pt x="22" y="70"/>
                  </a:lnTo>
                  <a:lnTo>
                    <a:pt x="22" y="82"/>
                  </a:lnTo>
                  <a:lnTo>
                    <a:pt x="20" y="91"/>
                  </a:lnTo>
                  <a:lnTo>
                    <a:pt x="16" y="100"/>
                  </a:lnTo>
                  <a:lnTo>
                    <a:pt x="16" y="127"/>
                  </a:lnTo>
                  <a:lnTo>
                    <a:pt x="18" y="139"/>
                  </a:lnTo>
                  <a:lnTo>
                    <a:pt x="4" y="161"/>
                  </a:lnTo>
                  <a:lnTo>
                    <a:pt x="9" y="166"/>
                  </a:lnTo>
                  <a:lnTo>
                    <a:pt x="0" y="177"/>
                  </a:lnTo>
                  <a:lnTo>
                    <a:pt x="6" y="189"/>
                  </a:lnTo>
                  <a:lnTo>
                    <a:pt x="9" y="198"/>
                  </a:lnTo>
                  <a:lnTo>
                    <a:pt x="13" y="186"/>
                  </a:lnTo>
                  <a:lnTo>
                    <a:pt x="25" y="202"/>
                  </a:lnTo>
                  <a:lnTo>
                    <a:pt x="22" y="216"/>
                  </a:lnTo>
                  <a:lnTo>
                    <a:pt x="18" y="223"/>
                  </a:lnTo>
                  <a:lnTo>
                    <a:pt x="25" y="236"/>
                  </a:lnTo>
                  <a:lnTo>
                    <a:pt x="34" y="241"/>
                  </a:lnTo>
                  <a:lnTo>
                    <a:pt x="52" y="250"/>
                  </a:lnTo>
                  <a:lnTo>
                    <a:pt x="66" y="262"/>
                  </a:lnTo>
                  <a:lnTo>
                    <a:pt x="68" y="271"/>
                  </a:lnTo>
                  <a:lnTo>
                    <a:pt x="86" y="278"/>
                  </a:lnTo>
                  <a:lnTo>
                    <a:pt x="100" y="271"/>
                  </a:lnTo>
                  <a:lnTo>
                    <a:pt x="118" y="259"/>
                  </a:lnTo>
                  <a:lnTo>
                    <a:pt x="128" y="243"/>
                  </a:lnTo>
                  <a:lnTo>
                    <a:pt x="134" y="232"/>
                  </a:lnTo>
                  <a:lnTo>
                    <a:pt x="150" y="205"/>
                  </a:lnTo>
                  <a:lnTo>
                    <a:pt x="155" y="184"/>
                  </a:lnTo>
                  <a:lnTo>
                    <a:pt x="157" y="166"/>
                  </a:lnTo>
                  <a:lnTo>
                    <a:pt x="167" y="152"/>
                  </a:lnTo>
                  <a:lnTo>
                    <a:pt x="150" y="148"/>
                  </a:lnTo>
                  <a:lnTo>
                    <a:pt x="144" y="141"/>
                  </a:lnTo>
                  <a:lnTo>
                    <a:pt x="134" y="143"/>
                  </a:lnTo>
                  <a:lnTo>
                    <a:pt x="121" y="136"/>
                  </a:lnTo>
                  <a:lnTo>
                    <a:pt x="116" y="116"/>
                  </a:lnTo>
                  <a:lnTo>
                    <a:pt x="112" y="102"/>
                  </a:lnTo>
                  <a:lnTo>
                    <a:pt x="121" y="88"/>
                  </a:lnTo>
                  <a:lnTo>
                    <a:pt x="121" y="45"/>
                  </a:lnTo>
                  <a:lnTo>
                    <a:pt x="121" y="29"/>
                  </a:lnTo>
                  <a:lnTo>
                    <a:pt x="112" y="20"/>
                  </a:lnTo>
                  <a:lnTo>
                    <a:pt x="98" y="20"/>
                  </a:lnTo>
                  <a:lnTo>
                    <a:pt x="89" y="15"/>
                  </a:lnTo>
                  <a:lnTo>
                    <a:pt x="80" y="2"/>
                  </a:lnTo>
                  <a:lnTo>
                    <a:pt x="68" y="0"/>
                  </a:lnTo>
                  <a:lnTo>
                    <a:pt x="64" y="6"/>
                  </a:lnTo>
                  <a:lnTo>
                    <a:pt x="64" y="2"/>
                  </a:lnTo>
                  <a:lnTo>
                    <a:pt x="45" y="4"/>
                  </a:lnTo>
                  <a:lnTo>
                    <a:pt x="36" y="0"/>
                  </a:lnTo>
                  <a:lnTo>
                    <a:pt x="25" y="6"/>
                  </a:lnTo>
                  <a:lnTo>
                    <a:pt x="22" y="31"/>
                  </a:lnTo>
                  <a:lnTo>
                    <a:pt x="18" y="47"/>
                  </a:lnTo>
                  <a:lnTo>
                    <a:pt x="13" y="61"/>
                  </a:lnTo>
                </a:path>
              </a:pathLst>
            </a:custGeom>
            <a:solidFill>
              <a:srgbClr val="92D050"/>
            </a:solidFill>
            <a:ln w="12700" cap="rnd" cmpd="sng">
              <a:noFill/>
              <a:prstDash val="solid"/>
              <a:round/>
              <a:headEnd/>
              <a:tailEnd/>
            </a:ln>
            <a:extLst/>
          </p:spPr>
          <p:txBody>
            <a:bodyPr/>
            <a:lstStyle/>
            <a:p>
              <a:endParaRPr lang="fr-FR"/>
            </a:p>
          </p:txBody>
        </p:sp>
        <p:sp>
          <p:nvSpPr>
            <p:cNvPr id="102" name="Freeform 102"/>
            <p:cNvSpPr>
              <a:spLocks/>
            </p:cNvSpPr>
            <p:nvPr/>
          </p:nvSpPr>
          <p:spPr bwMode="auto">
            <a:xfrm>
              <a:off x="8029475" y="1610146"/>
              <a:ext cx="170844" cy="138494"/>
            </a:xfrm>
            <a:custGeom>
              <a:avLst/>
              <a:gdLst>
                <a:gd name="T0" fmla="*/ 0 w 233"/>
                <a:gd name="T1" fmla="*/ 2147483647 h 208"/>
                <a:gd name="T2" fmla="*/ 2147483647 w 233"/>
                <a:gd name="T3" fmla="*/ 2147483647 h 208"/>
                <a:gd name="T4" fmla="*/ 2147483647 w 233"/>
                <a:gd name="T5" fmla="*/ 2147483647 h 208"/>
                <a:gd name="T6" fmla="*/ 2147483647 w 233"/>
                <a:gd name="T7" fmla="*/ 0 h 208"/>
                <a:gd name="T8" fmla="*/ 2147483647 w 233"/>
                <a:gd name="T9" fmla="*/ 2147483647 h 208"/>
                <a:gd name="T10" fmla="*/ 2147483647 w 233"/>
                <a:gd name="T11" fmla="*/ 2147483647 h 208"/>
                <a:gd name="T12" fmla="*/ 2147483647 w 233"/>
                <a:gd name="T13" fmla="*/ 2147483647 h 208"/>
                <a:gd name="T14" fmla="*/ 2147483647 w 233"/>
                <a:gd name="T15" fmla="*/ 2147483647 h 208"/>
                <a:gd name="T16" fmla="*/ 2147483647 w 233"/>
                <a:gd name="T17" fmla="*/ 2147483647 h 208"/>
                <a:gd name="T18" fmla="*/ 2147483647 w 233"/>
                <a:gd name="T19" fmla="*/ 2147483647 h 208"/>
                <a:gd name="T20" fmla="*/ 2147483647 w 233"/>
                <a:gd name="T21" fmla="*/ 2147483647 h 208"/>
                <a:gd name="T22" fmla="*/ 2147483647 w 233"/>
                <a:gd name="T23" fmla="*/ 2147483647 h 208"/>
                <a:gd name="T24" fmla="*/ 2147483647 w 233"/>
                <a:gd name="T25" fmla="*/ 2147483647 h 208"/>
                <a:gd name="T26" fmla="*/ 2147483647 w 233"/>
                <a:gd name="T27" fmla="*/ 2147483647 h 208"/>
                <a:gd name="T28" fmla="*/ 2147483647 w 233"/>
                <a:gd name="T29" fmla="*/ 2147483647 h 208"/>
                <a:gd name="T30" fmla="*/ 2147483647 w 233"/>
                <a:gd name="T31" fmla="*/ 2147483647 h 208"/>
                <a:gd name="T32" fmla="*/ 2147483647 w 233"/>
                <a:gd name="T33" fmla="*/ 2147483647 h 208"/>
                <a:gd name="T34" fmla="*/ 2147483647 w 233"/>
                <a:gd name="T35" fmla="*/ 2147483647 h 208"/>
                <a:gd name="T36" fmla="*/ 2147483647 w 233"/>
                <a:gd name="T37" fmla="*/ 2147483647 h 208"/>
                <a:gd name="T38" fmla="*/ 2147483647 w 233"/>
                <a:gd name="T39" fmla="*/ 2147483647 h 208"/>
                <a:gd name="T40" fmla="*/ 2147483647 w 233"/>
                <a:gd name="T41" fmla="*/ 2147483647 h 208"/>
                <a:gd name="T42" fmla="*/ 2147483647 w 233"/>
                <a:gd name="T43" fmla="*/ 2147483647 h 208"/>
                <a:gd name="T44" fmla="*/ 2147483647 w 233"/>
                <a:gd name="T45" fmla="*/ 2147483647 h 208"/>
                <a:gd name="T46" fmla="*/ 2147483647 w 233"/>
                <a:gd name="T47" fmla="*/ 2147483647 h 208"/>
                <a:gd name="T48" fmla="*/ 2147483647 w 233"/>
                <a:gd name="T49" fmla="*/ 2147483647 h 208"/>
                <a:gd name="T50" fmla="*/ 2147483647 w 233"/>
                <a:gd name="T51" fmla="*/ 2147483647 h 208"/>
                <a:gd name="T52" fmla="*/ 2147483647 w 233"/>
                <a:gd name="T53" fmla="*/ 2147483647 h 208"/>
                <a:gd name="T54" fmla="*/ 2147483647 w 233"/>
                <a:gd name="T55" fmla="*/ 2147483647 h 208"/>
                <a:gd name="T56" fmla="*/ 2147483647 w 233"/>
                <a:gd name="T57" fmla="*/ 2147483647 h 208"/>
                <a:gd name="T58" fmla="*/ 2147483647 w 233"/>
                <a:gd name="T59" fmla="*/ 2147483647 h 208"/>
                <a:gd name="T60" fmla="*/ 2147483647 w 233"/>
                <a:gd name="T61" fmla="*/ 2147483647 h 208"/>
                <a:gd name="T62" fmla="*/ 2147483647 w 233"/>
                <a:gd name="T63" fmla="*/ 2147483647 h 208"/>
                <a:gd name="T64" fmla="*/ 2147483647 w 233"/>
                <a:gd name="T65" fmla="*/ 2147483647 h 208"/>
                <a:gd name="T66" fmla="*/ 2147483647 w 233"/>
                <a:gd name="T67" fmla="*/ 2147483647 h 208"/>
                <a:gd name="T68" fmla="*/ 2147483647 w 233"/>
                <a:gd name="T69" fmla="*/ 2147483647 h 208"/>
                <a:gd name="T70" fmla="*/ 2147483647 w 233"/>
                <a:gd name="T71" fmla="*/ 2147483647 h 208"/>
                <a:gd name="T72" fmla="*/ 2147483647 w 233"/>
                <a:gd name="T73" fmla="*/ 2147483647 h 208"/>
                <a:gd name="T74" fmla="*/ 2147483647 w 233"/>
                <a:gd name="T75" fmla="*/ 2147483647 h 208"/>
                <a:gd name="T76" fmla="*/ 2147483647 w 233"/>
                <a:gd name="T77" fmla="*/ 2147483647 h 208"/>
                <a:gd name="T78" fmla="*/ 0 w 233"/>
                <a:gd name="T79" fmla="*/ 2147483647 h 2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3"/>
                <a:gd name="T121" fmla="*/ 0 h 208"/>
                <a:gd name="T122" fmla="*/ 233 w 233"/>
                <a:gd name="T123" fmla="*/ 208 h 2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3" h="208">
                  <a:moveTo>
                    <a:pt x="0" y="38"/>
                  </a:moveTo>
                  <a:lnTo>
                    <a:pt x="4" y="29"/>
                  </a:lnTo>
                  <a:lnTo>
                    <a:pt x="2" y="20"/>
                  </a:lnTo>
                  <a:lnTo>
                    <a:pt x="38" y="0"/>
                  </a:lnTo>
                  <a:lnTo>
                    <a:pt x="40" y="6"/>
                  </a:lnTo>
                  <a:lnTo>
                    <a:pt x="67" y="2"/>
                  </a:lnTo>
                  <a:lnTo>
                    <a:pt x="85" y="4"/>
                  </a:lnTo>
                  <a:lnTo>
                    <a:pt x="78" y="13"/>
                  </a:lnTo>
                  <a:lnTo>
                    <a:pt x="83" y="27"/>
                  </a:lnTo>
                  <a:lnTo>
                    <a:pt x="99" y="34"/>
                  </a:lnTo>
                  <a:lnTo>
                    <a:pt x="117" y="31"/>
                  </a:lnTo>
                  <a:lnTo>
                    <a:pt x="130" y="22"/>
                  </a:lnTo>
                  <a:lnTo>
                    <a:pt x="153" y="20"/>
                  </a:lnTo>
                  <a:lnTo>
                    <a:pt x="159" y="29"/>
                  </a:lnTo>
                  <a:lnTo>
                    <a:pt x="171" y="36"/>
                  </a:lnTo>
                  <a:lnTo>
                    <a:pt x="191" y="38"/>
                  </a:lnTo>
                  <a:lnTo>
                    <a:pt x="186" y="52"/>
                  </a:lnTo>
                  <a:lnTo>
                    <a:pt x="189" y="84"/>
                  </a:lnTo>
                  <a:lnTo>
                    <a:pt x="191" y="104"/>
                  </a:lnTo>
                  <a:lnTo>
                    <a:pt x="213" y="102"/>
                  </a:lnTo>
                  <a:lnTo>
                    <a:pt x="220" y="116"/>
                  </a:lnTo>
                  <a:lnTo>
                    <a:pt x="220" y="125"/>
                  </a:lnTo>
                  <a:lnTo>
                    <a:pt x="232" y="141"/>
                  </a:lnTo>
                  <a:lnTo>
                    <a:pt x="218" y="152"/>
                  </a:lnTo>
                  <a:lnTo>
                    <a:pt x="207" y="161"/>
                  </a:lnTo>
                  <a:lnTo>
                    <a:pt x="193" y="161"/>
                  </a:lnTo>
                  <a:lnTo>
                    <a:pt x="177" y="166"/>
                  </a:lnTo>
                  <a:lnTo>
                    <a:pt x="177" y="184"/>
                  </a:lnTo>
                  <a:lnTo>
                    <a:pt x="171" y="195"/>
                  </a:lnTo>
                  <a:lnTo>
                    <a:pt x="155" y="207"/>
                  </a:lnTo>
                  <a:lnTo>
                    <a:pt x="126" y="186"/>
                  </a:lnTo>
                  <a:lnTo>
                    <a:pt x="119" y="168"/>
                  </a:lnTo>
                  <a:lnTo>
                    <a:pt x="92" y="161"/>
                  </a:lnTo>
                  <a:lnTo>
                    <a:pt x="83" y="136"/>
                  </a:lnTo>
                  <a:lnTo>
                    <a:pt x="67" y="122"/>
                  </a:lnTo>
                  <a:lnTo>
                    <a:pt x="60" y="104"/>
                  </a:lnTo>
                  <a:lnTo>
                    <a:pt x="45" y="86"/>
                  </a:lnTo>
                  <a:lnTo>
                    <a:pt x="36" y="68"/>
                  </a:lnTo>
                  <a:lnTo>
                    <a:pt x="15" y="54"/>
                  </a:lnTo>
                  <a:lnTo>
                    <a:pt x="0" y="38"/>
                  </a:lnTo>
                </a:path>
              </a:pathLst>
            </a:custGeom>
            <a:solidFill>
              <a:schemeClr val="accent1"/>
            </a:solidFill>
            <a:ln w="12700" cap="rnd" cmpd="sng">
              <a:noFill/>
              <a:prstDash val="solid"/>
              <a:round/>
              <a:headEnd/>
              <a:tailEnd/>
            </a:ln>
          </p:spPr>
          <p:txBody>
            <a:bodyPr/>
            <a:lstStyle/>
            <a:p>
              <a:endParaRPr lang="fr-FR"/>
            </a:p>
          </p:txBody>
        </p:sp>
        <p:sp>
          <p:nvSpPr>
            <p:cNvPr id="103" name="Freeform 103"/>
            <p:cNvSpPr>
              <a:spLocks/>
            </p:cNvSpPr>
            <p:nvPr/>
          </p:nvSpPr>
          <p:spPr bwMode="auto">
            <a:xfrm>
              <a:off x="8145959" y="1716098"/>
              <a:ext cx="46594" cy="54489"/>
            </a:xfrm>
            <a:custGeom>
              <a:avLst/>
              <a:gdLst>
                <a:gd name="T0" fmla="*/ 2147483647 w 63"/>
                <a:gd name="T1" fmla="*/ 2147483647 h 82"/>
                <a:gd name="T2" fmla="*/ 2147483647 w 63"/>
                <a:gd name="T3" fmla="*/ 2147483647 h 82"/>
                <a:gd name="T4" fmla="*/ 2147483647 w 63"/>
                <a:gd name="T5" fmla="*/ 2147483647 h 82"/>
                <a:gd name="T6" fmla="*/ 2147483647 w 63"/>
                <a:gd name="T7" fmla="*/ 2147483647 h 82"/>
                <a:gd name="T8" fmla="*/ 2147483647 w 63"/>
                <a:gd name="T9" fmla="*/ 2147483647 h 82"/>
                <a:gd name="T10" fmla="*/ 2147483647 w 63"/>
                <a:gd name="T11" fmla="*/ 2147483647 h 82"/>
                <a:gd name="T12" fmla="*/ 2147483647 w 63"/>
                <a:gd name="T13" fmla="*/ 0 h 82"/>
                <a:gd name="T14" fmla="*/ 2147483647 w 63"/>
                <a:gd name="T15" fmla="*/ 0 h 82"/>
                <a:gd name="T16" fmla="*/ 2147483647 w 63"/>
                <a:gd name="T17" fmla="*/ 2147483647 h 82"/>
                <a:gd name="T18" fmla="*/ 2147483647 w 63"/>
                <a:gd name="T19" fmla="*/ 2147483647 h 82"/>
                <a:gd name="T20" fmla="*/ 2147483647 w 63"/>
                <a:gd name="T21" fmla="*/ 2147483647 h 82"/>
                <a:gd name="T22" fmla="*/ 0 w 63"/>
                <a:gd name="T23" fmla="*/ 2147483647 h 82"/>
                <a:gd name="T24" fmla="*/ 2147483647 w 63"/>
                <a:gd name="T25" fmla="*/ 2147483647 h 82"/>
                <a:gd name="T26" fmla="*/ 2147483647 w 63"/>
                <a:gd name="T27" fmla="*/ 2147483647 h 82"/>
                <a:gd name="T28" fmla="*/ 2147483647 w 63"/>
                <a:gd name="T29" fmla="*/ 2147483647 h 82"/>
                <a:gd name="T30" fmla="*/ 2147483647 w 63"/>
                <a:gd name="T31" fmla="*/ 2147483647 h 82"/>
                <a:gd name="T32" fmla="*/ 2147483647 w 63"/>
                <a:gd name="T33" fmla="*/ 2147483647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82"/>
                <a:gd name="T53" fmla="*/ 63 w 63"/>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82">
                  <a:moveTo>
                    <a:pt x="44" y="81"/>
                  </a:moveTo>
                  <a:lnTo>
                    <a:pt x="48" y="55"/>
                  </a:lnTo>
                  <a:lnTo>
                    <a:pt x="62" y="43"/>
                  </a:lnTo>
                  <a:lnTo>
                    <a:pt x="62" y="32"/>
                  </a:lnTo>
                  <a:lnTo>
                    <a:pt x="55" y="23"/>
                  </a:lnTo>
                  <a:lnTo>
                    <a:pt x="46" y="11"/>
                  </a:lnTo>
                  <a:lnTo>
                    <a:pt x="42" y="0"/>
                  </a:lnTo>
                  <a:lnTo>
                    <a:pt x="28" y="0"/>
                  </a:lnTo>
                  <a:lnTo>
                    <a:pt x="17" y="4"/>
                  </a:lnTo>
                  <a:lnTo>
                    <a:pt x="17" y="23"/>
                  </a:lnTo>
                  <a:lnTo>
                    <a:pt x="8" y="37"/>
                  </a:lnTo>
                  <a:lnTo>
                    <a:pt x="0" y="41"/>
                  </a:lnTo>
                  <a:lnTo>
                    <a:pt x="4" y="53"/>
                  </a:lnTo>
                  <a:lnTo>
                    <a:pt x="17" y="57"/>
                  </a:lnTo>
                  <a:lnTo>
                    <a:pt x="31" y="60"/>
                  </a:lnTo>
                  <a:lnTo>
                    <a:pt x="37" y="69"/>
                  </a:lnTo>
                  <a:lnTo>
                    <a:pt x="44" y="81"/>
                  </a:lnTo>
                </a:path>
              </a:pathLst>
            </a:custGeom>
            <a:solidFill>
              <a:schemeClr val="accent1"/>
            </a:solidFill>
            <a:ln w="9525" cap="flat" cmpd="sng">
              <a:noFill/>
              <a:prstDash val="solid"/>
              <a:round/>
              <a:headEnd type="none" w="med" len="med"/>
              <a:tailEnd type="none" w="med" len="med"/>
            </a:ln>
          </p:spPr>
          <p:txBody>
            <a:bodyPr anchor="ctr"/>
            <a:lstStyle/>
            <a:p>
              <a:endParaRPr lang="fr-FR"/>
            </a:p>
          </p:txBody>
        </p:sp>
        <p:sp>
          <p:nvSpPr>
            <p:cNvPr id="104" name="Freeform 104"/>
            <p:cNvSpPr>
              <a:spLocks/>
            </p:cNvSpPr>
            <p:nvPr/>
          </p:nvSpPr>
          <p:spPr bwMode="auto">
            <a:xfrm>
              <a:off x="8087717" y="1510249"/>
              <a:ext cx="177056" cy="169523"/>
            </a:xfrm>
            <a:custGeom>
              <a:avLst/>
              <a:gdLst>
                <a:gd name="T0" fmla="*/ 2147483647 w 240"/>
                <a:gd name="T1" fmla="*/ 2147483647 h 255"/>
                <a:gd name="T2" fmla="*/ 2147483647 w 240"/>
                <a:gd name="T3" fmla="*/ 2147483647 h 255"/>
                <a:gd name="T4" fmla="*/ 2147483647 w 240"/>
                <a:gd name="T5" fmla="*/ 2147483647 h 255"/>
                <a:gd name="T6" fmla="*/ 2147483647 w 240"/>
                <a:gd name="T7" fmla="*/ 2147483647 h 255"/>
                <a:gd name="T8" fmla="*/ 2147483647 w 240"/>
                <a:gd name="T9" fmla="*/ 2147483647 h 255"/>
                <a:gd name="T10" fmla="*/ 2147483647 w 240"/>
                <a:gd name="T11" fmla="*/ 2147483647 h 255"/>
                <a:gd name="T12" fmla="*/ 2147483647 w 240"/>
                <a:gd name="T13" fmla="*/ 2147483647 h 255"/>
                <a:gd name="T14" fmla="*/ 2147483647 w 240"/>
                <a:gd name="T15" fmla="*/ 2147483647 h 255"/>
                <a:gd name="T16" fmla="*/ 2147483647 w 240"/>
                <a:gd name="T17" fmla="*/ 2147483647 h 255"/>
                <a:gd name="T18" fmla="*/ 2147483647 w 240"/>
                <a:gd name="T19" fmla="*/ 2147483647 h 255"/>
                <a:gd name="T20" fmla="*/ 2147483647 w 240"/>
                <a:gd name="T21" fmla="*/ 2147483647 h 255"/>
                <a:gd name="T22" fmla="*/ 2147483647 w 240"/>
                <a:gd name="T23" fmla="*/ 2147483647 h 255"/>
                <a:gd name="T24" fmla="*/ 2147483647 w 240"/>
                <a:gd name="T25" fmla="*/ 2147483647 h 255"/>
                <a:gd name="T26" fmla="*/ 0 w 240"/>
                <a:gd name="T27" fmla="*/ 2147483647 h 255"/>
                <a:gd name="T28" fmla="*/ 0 w 240"/>
                <a:gd name="T29" fmla="*/ 2147483647 h 255"/>
                <a:gd name="T30" fmla="*/ 2147483647 w 240"/>
                <a:gd name="T31" fmla="*/ 2147483647 h 255"/>
                <a:gd name="T32" fmla="*/ 2147483647 w 240"/>
                <a:gd name="T33" fmla="*/ 2147483647 h 255"/>
                <a:gd name="T34" fmla="*/ 2147483647 w 240"/>
                <a:gd name="T35" fmla="*/ 2147483647 h 255"/>
                <a:gd name="T36" fmla="*/ 2147483647 w 240"/>
                <a:gd name="T37" fmla="*/ 2147483647 h 255"/>
                <a:gd name="T38" fmla="*/ 2147483647 w 240"/>
                <a:gd name="T39" fmla="*/ 2147483647 h 255"/>
                <a:gd name="T40" fmla="*/ 2147483647 w 240"/>
                <a:gd name="T41" fmla="*/ 2147483647 h 255"/>
                <a:gd name="T42" fmla="*/ 2147483647 w 240"/>
                <a:gd name="T43" fmla="*/ 2147483647 h 255"/>
                <a:gd name="T44" fmla="*/ 2147483647 w 240"/>
                <a:gd name="T45" fmla="*/ 2147483647 h 255"/>
                <a:gd name="T46" fmla="*/ 2147483647 w 240"/>
                <a:gd name="T47" fmla="*/ 2147483647 h 255"/>
                <a:gd name="T48" fmla="*/ 2147483647 w 240"/>
                <a:gd name="T49" fmla="*/ 2147483647 h 255"/>
                <a:gd name="T50" fmla="*/ 2147483647 w 240"/>
                <a:gd name="T51" fmla="*/ 2147483647 h 255"/>
                <a:gd name="T52" fmla="*/ 2147483647 w 240"/>
                <a:gd name="T53" fmla="*/ 2147483647 h 255"/>
                <a:gd name="T54" fmla="*/ 2147483647 w 240"/>
                <a:gd name="T55" fmla="*/ 2147483647 h 255"/>
                <a:gd name="T56" fmla="*/ 2147483647 w 240"/>
                <a:gd name="T57" fmla="*/ 2147483647 h 255"/>
                <a:gd name="T58" fmla="*/ 2147483647 w 240"/>
                <a:gd name="T59" fmla="*/ 2147483647 h 255"/>
                <a:gd name="T60" fmla="*/ 2147483647 w 240"/>
                <a:gd name="T61" fmla="*/ 2147483647 h 255"/>
                <a:gd name="T62" fmla="*/ 2147483647 w 240"/>
                <a:gd name="T63" fmla="*/ 2147483647 h 255"/>
                <a:gd name="T64" fmla="*/ 2147483647 w 240"/>
                <a:gd name="T65" fmla="*/ 2147483647 h 255"/>
                <a:gd name="T66" fmla="*/ 2147483647 w 240"/>
                <a:gd name="T67" fmla="*/ 2147483647 h 255"/>
                <a:gd name="T68" fmla="*/ 2147483647 w 240"/>
                <a:gd name="T69" fmla="*/ 2147483647 h 255"/>
                <a:gd name="T70" fmla="*/ 2147483647 w 240"/>
                <a:gd name="T71" fmla="*/ 2147483647 h 255"/>
                <a:gd name="T72" fmla="*/ 2147483647 w 240"/>
                <a:gd name="T73" fmla="*/ 2147483647 h 255"/>
                <a:gd name="T74" fmla="*/ 2147483647 w 240"/>
                <a:gd name="T75" fmla="*/ 2147483647 h 255"/>
                <a:gd name="T76" fmla="*/ 2147483647 w 240"/>
                <a:gd name="T77" fmla="*/ 2147483647 h 255"/>
                <a:gd name="T78" fmla="*/ 2147483647 w 240"/>
                <a:gd name="T79" fmla="*/ 0 h 255"/>
                <a:gd name="T80" fmla="*/ 2147483647 w 240"/>
                <a:gd name="T81" fmla="*/ 0 h 255"/>
                <a:gd name="T82" fmla="*/ 2147483647 w 240"/>
                <a:gd name="T83" fmla="*/ 2147483647 h 255"/>
                <a:gd name="T84" fmla="*/ 2147483647 w 240"/>
                <a:gd name="T85" fmla="*/ 2147483647 h 255"/>
                <a:gd name="T86" fmla="*/ 2147483647 w 240"/>
                <a:gd name="T87" fmla="*/ 2147483647 h 255"/>
                <a:gd name="T88" fmla="*/ 2147483647 w 240"/>
                <a:gd name="T89" fmla="*/ 2147483647 h 255"/>
                <a:gd name="T90" fmla="*/ 2147483647 w 240"/>
                <a:gd name="T91" fmla="*/ 2147483647 h 255"/>
                <a:gd name="T92" fmla="*/ 2147483647 w 240"/>
                <a:gd name="T93" fmla="*/ 2147483647 h 255"/>
                <a:gd name="T94" fmla="*/ 2147483647 w 240"/>
                <a:gd name="T95" fmla="*/ 2147483647 h 255"/>
                <a:gd name="T96" fmla="*/ 2147483647 w 240"/>
                <a:gd name="T97" fmla="*/ 2147483647 h 255"/>
                <a:gd name="T98" fmla="*/ 2147483647 w 240"/>
                <a:gd name="T99" fmla="*/ 2147483647 h 255"/>
                <a:gd name="T100" fmla="*/ 2147483647 w 240"/>
                <a:gd name="T101" fmla="*/ 2147483647 h 255"/>
                <a:gd name="T102" fmla="*/ 2147483647 w 240"/>
                <a:gd name="T103" fmla="*/ 2147483647 h 255"/>
                <a:gd name="T104" fmla="*/ 2147483647 w 240"/>
                <a:gd name="T105" fmla="*/ 2147483647 h 255"/>
                <a:gd name="T106" fmla="*/ 2147483647 w 240"/>
                <a:gd name="T107" fmla="*/ 2147483647 h 255"/>
                <a:gd name="T108" fmla="*/ 2147483647 w 240"/>
                <a:gd name="T109" fmla="*/ 2147483647 h 255"/>
                <a:gd name="T110" fmla="*/ 2147483647 w 240"/>
                <a:gd name="T111" fmla="*/ 2147483647 h 2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
                <a:gd name="T169" fmla="*/ 0 h 255"/>
                <a:gd name="T170" fmla="*/ 240 w 240"/>
                <a:gd name="T171" fmla="*/ 255 h 2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 h="255">
                  <a:moveTo>
                    <a:pt x="97" y="6"/>
                  </a:moveTo>
                  <a:lnTo>
                    <a:pt x="75" y="36"/>
                  </a:lnTo>
                  <a:lnTo>
                    <a:pt x="75" y="45"/>
                  </a:lnTo>
                  <a:lnTo>
                    <a:pt x="59" y="58"/>
                  </a:lnTo>
                  <a:lnTo>
                    <a:pt x="61" y="63"/>
                  </a:lnTo>
                  <a:lnTo>
                    <a:pt x="56" y="72"/>
                  </a:lnTo>
                  <a:lnTo>
                    <a:pt x="43" y="88"/>
                  </a:lnTo>
                  <a:lnTo>
                    <a:pt x="27" y="104"/>
                  </a:lnTo>
                  <a:lnTo>
                    <a:pt x="20" y="113"/>
                  </a:lnTo>
                  <a:lnTo>
                    <a:pt x="27" y="120"/>
                  </a:lnTo>
                  <a:lnTo>
                    <a:pt x="22" y="133"/>
                  </a:lnTo>
                  <a:lnTo>
                    <a:pt x="15" y="142"/>
                  </a:lnTo>
                  <a:lnTo>
                    <a:pt x="9" y="147"/>
                  </a:lnTo>
                  <a:lnTo>
                    <a:pt x="0" y="161"/>
                  </a:lnTo>
                  <a:lnTo>
                    <a:pt x="0" y="172"/>
                  </a:lnTo>
                  <a:lnTo>
                    <a:pt x="11" y="179"/>
                  </a:lnTo>
                  <a:lnTo>
                    <a:pt x="38" y="179"/>
                  </a:lnTo>
                  <a:lnTo>
                    <a:pt x="54" y="170"/>
                  </a:lnTo>
                  <a:lnTo>
                    <a:pt x="70" y="167"/>
                  </a:lnTo>
                  <a:lnTo>
                    <a:pt x="81" y="179"/>
                  </a:lnTo>
                  <a:lnTo>
                    <a:pt x="93" y="185"/>
                  </a:lnTo>
                  <a:lnTo>
                    <a:pt x="111" y="188"/>
                  </a:lnTo>
                  <a:lnTo>
                    <a:pt x="106" y="206"/>
                  </a:lnTo>
                  <a:lnTo>
                    <a:pt x="111" y="254"/>
                  </a:lnTo>
                  <a:lnTo>
                    <a:pt x="127" y="251"/>
                  </a:lnTo>
                  <a:lnTo>
                    <a:pt x="136" y="251"/>
                  </a:lnTo>
                  <a:lnTo>
                    <a:pt x="138" y="238"/>
                  </a:lnTo>
                  <a:lnTo>
                    <a:pt x="141" y="208"/>
                  </a:lnTo>
                  <a:lnTo>
                    <a:pt x="152" y="195"/>
                  </a:lnTo>
                  <a:lnTo>
                    <a:pt x="152" y="170"/>
                  </a:lnTo>
                  <a:lnTo>
                    <a:pt x="161" y="156"/>
                  </a:lnTo>
                  <a:lnTo>
                    <a:pt x="179" y="147"/>
                  </a:lnTo>
                  <a:lnTo>
                    <a:pt x="213" y="108"/>
                  </a:lnTo>
                  <a:lnTo>
                    <a:pt x="218" y="92"/>
                  </a:lnTo>
                  <a:lnTo>
                    <a:pt x="213" y="65"/>
                  </a:lnTo>
                  <a:lnTo>
                    <a:pt x="236" y="47"/>
                  </a:lnTo>
                  <a:lnTo>
                    <a:pt x="239" y="18"/>
                  </a:lnTo>
                  <a:lnTo>
                    <a:pt x="223" y="4"/>
                  </a:lnTo>
                  <a:lnTo>
                    <a:pt x="213" y="2"/>
                  </a:lnTo>
                  <a:lnTo>
                    <a:pt x="193" y="0"/>
                  </a:lnTo>
                  <a:lnTo>
                    <a:pt x="152" y="0"/>
                  </a:lnTo>
                  <a:lnTo>
                    <a:pt x="141" y="9"/>
                  </a:lnTo>
                  <a:lnTo>
                    <a:pt x="129" y="22"/>
                  </a:lnTo>
                  <a:lnTo>
                    <a:pt x="132" y="34"/>
                  </a:lnTo>
                  <a:lnTo>
                    <a:pt x="147" y="43"/>
                  </a:lnTo>
                  <a:lnTo>
                    <a:pt x="157" y="54"/>
                  </a:lnTo>
                  <a:lnTo>
                    <a:pt x="157" y="72"/>
                  </a:lnTo>
                  <a:lnTo>
                    <a:pt x="141" y="83"/>
                  </a:lnTo>
                  <a:lnTo>
                    <a:pt x="122" y="88"/>
                  </a:lnTo>
                  <a:lnTo>
                    <a:pt x="111" y="90"/>
                  </a:lnTo>
                  <a:lnTo>
                    <a:pt x="104" y="79"/>
                  </a:lnTo>
                  <a:lnTo>
                    <a:pt x="100" y="65"/>
                  </a:lnTo>
                  <a:lnTo>
                    <a:pt x="109" y="52"/>
                  </a:lnTo>
                  <a:lnTo>
                    <a:pt x="106" y="38"/>
                  </a:lnTo>
                  <a:lnTo>
                    <a:pt x="104" y="24"/>
                  </a:lnTo>
                  <a:lnTo>
                    <a:pt x="97" y="6"/>
                  </a:lnTo>
                </a:path>
              </a:pathLst>
            </a:custGeom>
            <a:solidFill>
              <a:schemeClr val="accent2"/>
            </a:solidFill>
            <a:ln w="12700" cap="rnd" cmpd="sng">
              <a:noFill/>
              <a:prstDash val="solid"/>
              <a:round/>
              <a:headEnd/>
              <a:tailEnd/>
            </a:ln>
          </p:spPr>
          <p:txBody>
            <a:bodyPr/>
            <a:lstStyle/>
            <a:p>
              <a:endParaRPr lang="fr-FR"/>
            </a:p>
          </p:txBody>
        </p:sp>
        <p:sp>
          <p:nvSpPr>
            <p:cNvPr id="105" name="Freeform 105"/>
            <p:cNvSpPr>
              <a:spLocks/>
            </p:cNvSpPr>
            <p:nvPr/>
          </p:nvSpPr>
          <p:spPr bwMode="auto">
            <a:xfrm>
              <a:off x="7482775" y="1242341"/>
              <a:ext cx="252383" cy="208876"/>
            </a:xfrm>
            <a:custGeom>
              <a:avLst/>
              <a:gdLst>
                <a:gd name="T0" fmla="*/ 2147483647 w 340"/>
                <a:gd name="T1" fmla="*/ 2147483647 h 314"/>
                <a:gd name="T2" fmla="*/ 2147483647 w 340"/>
                <a:gd name="T3" fmla="*/ 2147483647 h 314"/>
                <a:gd name="T4" fmla="*/ 2147483647 w 340"/>
                <a:gd name="T5" fmla="*/ 2147483647 h 314"/>
                <a:gd name="T6" fmla="*/ 2147483647 w 340"/>
                <a:gd name="T7" fmla="*/ 2147483647 h 314"/>
                <a:gd name="T8" fmla="*/ 2147483647 w 340"/>
                <a:gd name="T9" fmla="*/ 2147483647 h 314"/>
                <a:gd name="T10" fmla="*/ 2147483647 w 340"/>
                <a:gd name="T11" fmla="*/ 2147483647 h 314"/>
                <a:gd name="T12" fmla="*/ 2147483647 w 340"/>
                <a:gd name="T13" fmla="*/ 2147483647 h 314"/>
                <a:gd name="T14" fmla="*/ 2147483647 w 340"/>
                <a:gd name="T15" fmla="*/ 2147483647 h 314"/>
                <a:gd name="T16" fmla="*/ 2147483647 w 340"/>
                <a:gd name="T17" fmla="*/ 2147483647 h 314"/>
                <a:gd name="T18" fmla="*/ 2147483647 w 340"/>
                <a:gd name="T19" fmla="*/ 2147483647 h 314"/>
                <a:gd name="T20" fmla="*/ 2147483647 w 340"/>
                <a:gd name="T21" fmla="*/ 2147483647 h 314"/>
                <a:gd name="T22" fmla="*/ 2147483647 w 340"/>
                <a:gd name="T23" fmla="*/ 2147483647 h 314"/>
                <a:gd name="T24" fmla="*/ 2147483647 w 340"/>
                <a:gd name="T25" fmla="*/ 2147483647 h 314"/>
                <a:gd name="T26" fmla="*/ 2147483647 w 340"/>
                <a:gd name="T27" fmla="*/ 2147483647 h 314"/>
                <a:gd name="T28" fmla="*/ 2147483647 w 340"/>
                <a:gd name="T29" fmla="*/ 2147483647 h 314"/>
                <a:gd name="T30" fmla="*/ 2147483647 w 340"/>
                <a:gd name="T31" fmla="*/ 2147483647 h 314"/>
                <a:gd name="T32" fmla="*/ 2147483647 w 340"/>
                <a:gd name="T33" fmla="*/ 2147483647 h 314"/>
                <a:gd name="T34" fmla="*/ 2147483647 w 340"/>
                <a:gd name="T35" fmla="*/ 2147483647 h 314"/>
                <a:gd name="T36" fmla="*/ 2147483647 w 340"/>
                <a:gd name="T37" fmla="*/ 2147483647 h 314"/>
                <a:gd name="T38" fmla="*/ 2147483647 w 340"/>
                <a:gd name="T39" fmla="*/ 2147483647 h 314"/>
                <a:gd name="T40" fmla="*/ 2147483647 w 340"/>
                <a:gd name="T41" fmla="*/ 2147483647 h 314"/>
                <a:gd name="T42" fmla="*/ 2147483647 w 340"/>
                <a:gd name="T43" fmla="*/ 2147483647 h 314"/>
                <a:gd name="T44" fmla="*/ 2147483647 w 340"/>
                <a:gd name="T45" fmla="*/ 2147483647 h 314"/>
                <a:gd name="T46" fmla="*/ 2147483647 w 340"/>
                <a:gd name="T47" fmla="*/ 2147483647 h 314"/>
                <a:gd name="T48" fmla="*/ 2147483647 w 340"/>
                <a:gd name="T49" fmla="*/ 0 h 314"/>
                <a:gd name="T50" fmla="*/ 2147483647 w 340"/>
                <a:gd name="T51" fmla="*/ 2147483647 h 314"/>
                <a:gd name="T52" fmla="*/ 2147483647 w 340"/>
                <a:gd name="T53" fmla="*/ 2147483647 h 314"/>
                <a:gd name="T54" fmla="*/ 2147483647 w 340"/>
                <a:gd name="T55" fmla="*/ 2147483647 h 314"/>
                <a:gd name="T56" fmla="*/ 2147483647 w 340"/>
                <a:gd name="T57" fmla="*/ 2147483647 h 314"/>
                <a:gd name="T58" fmla="*/ 2147483647 w 340"/>
                <a:gd name="T59" fmla="*/ 2147483647 h 314"/>
                <a:gd name="T60" fmla="*/ 2147483647 w 340"/>
                <a:gd name="T61" fmla="*/ 2147483647 h 314"/>
                <a:gd name="T62" fmla="*/ 2147483647 w 340"/>
                <a:gd name="T63" fmla="*/ 2147483647 h 314"/>
                <a:gd name="T64" fmla="*/ 2147483647 w 340"/>
                <a:gd name="T65" fmla="*/ 2147483647 h 314"/>
                <a:gd name="T66" fmla="*/ 2147483647 w 340"/>
                <a:gd name="T67" fmla="*/ 2147483647 h 314"/>
                <a:gd name="T68" fmla="*/ 2147483647 w 340"/>
                <a:gd name="T69" fmla="*/ 2147483647 h 314"/>
                <a:gd name="T70" fmla="*/ 2147483647 w 340"/>
                <a:gd name="T71" fmla="*/ 2147483647 h 3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0"/>
                <a:gd name="T109" fmla="*/ 0 h 314"/>
                <a:gd name="T110" fmla="*/ 340 w 340"/>
                <a:gd name="T111" fmla="*/ 314 h 3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0" h="314">
                  <a:moveTo>
                    <a:pt x="125" y="118"/>
                  </a:moveTo>
                  <a:lnTo>
                    <a:pt x="120" y="130"/>
                  </a:lnTo>
                  <a:lnTo>
                    <a:pt x="125" y="146"/>
                  </a:lnTo>
                  <a:lnTo>
                    <a:pt x="118" y="157"/>
                  </a:lnTo>
                  <a:lnTo>
                    <a:pt x="109" y="150"/>
                  </a:lnTo>
                  <a:lnTo>
                    <a:pt x="95" y="153"/>
                  </a:lnTo>
                  <a:lnTo>
                    <a:pt x="95" y="164"/>
                  </a:lnTo>
                  <a:lnTo>
                    <a:pt x="70" y="189"/>
                  </a:lnTo>
                  <a:lnTo>
                    <a:pt x="56" y="194"/>
                  </a:lnTo>
                  <a:lnTo>
                    <a:pt x="36" y="214"/>
                  </a:lnTo>
                  <a:lnTo>
                    <a:pt x="25" y="221"/>
                  </a:lnTo>
                  <a:lnTo>
                    <a:pt x="13" y="219"/>
                  </a:lnTo>
                  <a:lnTo>
                    <a:pt x="11" y="223"/>
                  </a:lnTo>
                  <a:lnTo>
                    <a:pt x="6" y="228"/>
                  </a:lnTo>
                  <a:lnTo>
                    <a:pt x="13" y="235"/>
                  </a:lnTo>
                  <a:lnTo>
                    <a:pt x="13" y="251"/>
                  </a:lnTo>
                  <a:lnTo>
                    <a:pt x="0" y="265"/>
                  </a:lnTo>
                  <a:lnTo>
                    <a:pt x="4" y="278"/>
                  </a:lnTo>
                  <a:lnTo>
                    <a:pt x="18" y="278"/>
                  </a:lnTo>
                  <a:lnTo>
                    <a:pt x="25" y="267"/>
                  </a:lnTo>
                  <a:lnTo>
                    <a:pt x="34" y="276"/>
                  </a:lnTo>
                  <a:lnTo>
                    <a:pt x="22" y="285"/>
                  </a:lnTo>
                  <a:lnTo>
                    <a:pt x="27" y="297"/>
                  </a:lnTo>
                  <a:lnTo>
                    <a:pt x="34" y="299"/>
                  </a:lnTo>
                  <a:lnTo>
                    <a:pt x="61" y="303"/>
                  </a:lnTo>
                  <a:lnTo>
                    <a:pt x="65" y="306"/>
                  </a:lnTo>
                  <a:lnTo>
                    <a:pt x="91" y="313"/>
                  </a:lnTo>
                  <a:lnTo>
                    <a:pt x="100" y="308"/>
                  </a:lnTo>
                  <a:lnTo>
                    <a:pt x="120" y="297"/>
                  </a:lnTo>
                  <a:lnTo>
                    <a:pt x="152" y="303"/>
                  </a:lnTo>
                  <a:lnTo>
                    <a:pt x="209" y="303"/>
                  </a:lnTo>
                  <a:lnTo>
                    <a:pt x="241" y="297"/>
                  </a:lnTo>
                  <a:lnTo>
                    <a:pt x="254" y="274"/>
                  </a:lnTo>
                  <a:lnTo>
                    <a:pt x="273" y="265"/>
                  </a:lnTo>
                  <a:lnTo>
                    <a:pt x="279" y="251"/>
                  </a:lnTo>
                  <a:lnTo>
                    <a:pt x="286" y="233"/>
                  </a:lnTo>
                  <a:lnTo>
                    <a:pt x="300" y="219"/>
                  </a:lnTo>
                  <a:lnTo>
                    <a:pt x="313" y="189"/>
                  </a:lnTo>
                  <a:lnTo>
                    <a:pt x="311" y="153"/>
                  </a:lnTo>
                  <a:lnTo>
                    <a:pt x="339" y="134"/>
                  </a:lnTo>
                  <a:lnTo>
                    <a:pt x="323" y="121"/>
                  </a:lnTo>
                  <a:lnTo>
                    <a:pt x="318" y="95"/>
                  </a:lnTo>
                  <a:lnTo>
                    <a:pt x="307" y="86"/>
                  </a:lnTo>
                  <a:lnTo>
                    <a:pt x="293" y="86"/>
                  </a:lnTo>
                  <a:lnTo>
                    <a:pt x="282" y="79"/>
                  </a:lnTo>
                  <a:lnTo>
                    <a:pt x="259" y="52"/>
                  </a:lnTo>
                  <a:lnTo>
                    <a:pt x="268" y="47"/>
                  </a:lnTo>
                  <a:lnTo>
                    <a:pt x="309" y="11"/>
                  </a:lnTo>
                  <a:lnTo>
                    <a:pt x="304" y="0"/>
                  </a:lnTo>
                  <a:lnTo>
                    <a:pt x="291" y="2"/>
                  </a:lnTo>
                  <a:lnTo>
                    <a:pt x="250" y="4"/>
                  </a:lnTo>
                  <a:lnTo>
                    <a:pt x="236" y="15"/>
                  </a:lnTo>
                  <a:lnTo>
                    <a:pt x="225" y="22"/>
                  </a:lnTo>
                  <a:lnTo>
                    <a:pt x="211" y="20"/>
                  </a:lnTo>
                  <a:lnTo>
                    <a:pt x="202" y="25"/>
                  </a:lnTo>
                  <a:lnTo>
                    <a:pt x="209" y="36"/>
                  </a:lnTo>
                  <a:lnTo>
                    <a:pt x="229" y="50"/>
                  </a:lnTo>
                  <a:lnTo>
                    <a:pt x="213" y="52"/>
                  </a:lnTo>
                  <a:lnTo>
                    <a:pt x="177" y="57"/>
                  </a:lnTo>
                  <a:lnTo>
                    <a:pt x="152" y="47"/>
                  </a:lnTo>
                  <a:lnTo>
                    <a:pt x="127" y="36"/>
                  </a:lnTo>
                  <a:lnTo>
                    <a:pt x="118" y="43"/>
                  </a:lnTo>
                  <a:lnTo>
                    <a:pt x="111" y="61"/>
                  </a:lnTo>
                  <a:lnTo>
                    <a:pt x="113" y="70"/>
                  </a:lnTo>
                  <a:lnTo>
                    <a:pt x="111" y="75"/>
                  </a:lnTo>
                  <a:lnTo>
                    <a:pt x="95" y="82"/>
                  </a:lnTo>
                  <a:lnTo>
                    <a:pt x="97" y="100"/>
                  </a:lnTo>
                  <a:lnTo>
                    <a:pt x="95" y="105"/>
                  </a:lnTo>
                  <a:lnTo>
                    <a:pt x="81" y="125"/>
                  </a:lnTo>
                  <a:lnTo>
                    <a:pt x="93" y="143"/>
                  </a:lnTo>
                  <a:lnTo>
                    <a:pt x="100" y="141"/>
                  </a:lnTo>
                  <a:lnTo>
                    <a:pt x="125" y="118"/>
                  </a:lnTo>
                </a:path>
              </a:pathLst>
            </a:custGeom>
            <a:solidFill>
              <a:srgbClr val="92D050"/>
            </a:solidFill>
            <a:ln w="12700" cap="rnd" cmpd="sng">
              <a:noFill/>
              <a:prstDash val="solid"/>
              <a:round/>
              <a:headEnd/>
              <a:tailEnd/>
            </a:ln>
          </p:spPr>
          <p:txBody>
            <a:bodyPr/>
            <a:lstStyle/>
            <a:p>
              <a:endParaRPr lang="fr-FR"/>
            </a:p>
          </p:txBody>
        </p:sp>
        <p:grpSp>
          <p:nvGrpSpPr>
            <p:cNvPr id="106" name="Group 106"/>
            <p:cNvGrpSpPr>
              <a:grpSpLocks/>
            </p:cNvGrpSpPr>
            <p:nvPr/>
          </p:nvGrpSpPr>
          <p:grpSpPr bwMode="auto">
            <a:xfrm>
              <a:off x="8335440" y="1257477"/>
              <a:ext cx="298200" cy="205092"/>
              <a:chOff x="3001" y="2038"/>
              <a:chExt cx="404" cy="308"/>
            </a:xfrm>
            <a:solidFill>
              <a:srgbClr val="92D050"/>
            </a:solidFill>
          </p:grpSpPr>
          <p:sp>
            <p:nvSpPr>
              <p:cNvPr id="121" name="Freeform 107"/>
              <p:cNvSpPr>
                <a:spLocks/>
              </p:cNvSpPr>
              <p:nvPr/>
            </p:nvSpPr>
            <p:spPr bwMode="auto">
              <a:xfrm>
                <a:off x="3001" y="2099"/>
                <a:ext cx="164" cy="204"/>
              </a:xfrm>
              <a:custGeom>
                <a:avLst/>
                <a:gdLst>
                  <a:gd name="T0" fmla="*/ 13 w 164"/>
                  <a:gd name="T1" fmla="*/ 173 h 204"/>
                  <a:gd name="T2" fmla="*/ 22 w 164"/>
                  <a:gd name="T3" fmla="*/ 189 h 204"/>
                  <a:gd name="T4" fmla="*/ 40 w 164"/>
                  <a:gd name="T5" fmla="*/ 189 h 204"/>
                  <a:gd name="T6" fmla="*/ 56 w 164"/>
                  <a:gd name="T7" fmla="*/ 193 h 204"/>
                  <a:gd name="T8" fmla="*/ 67 w 164"/>
                  <a:gd name="T9" fmla="*/ 203 h 204"/>
                  <a:gd name="T10" fmla="*/ 81 w 164"/>
                  <a:gd name="T11" fmla="*/ 203 h 204"/>
                  <a:gd name="T12" fmla="*/ 72 w 164"/>
                  <a:gd name="T13" fmla="*/ 191 h 204"/>
                  <a:gd name="T14" fmla="*/ 79 w 164"/>
                  <a:gd name="T15" fmla="*/ 173 h 204"/>
                  <a:gd name="T16" fmla="*/ 88 w 164"/>
                  <a:gd name="T17" fmla="*/ 155 h 204"/>
                  <a:gd name="T18" fmla="*/ 92 w 164"/>
                  <a:gd name="T19" fmla="*/ 132 h 204"/>
                  <a:gd name="T20" fmla="*/ 110 w 164"/>
                  <a:gd name="T21" fmla="*/ 120 h 204"/>
                  <a:gd name="T22" fmla="*/ 126 w 164"/>
                  <a:gd name="T23" fmla="*/ 111 h 204"/>
                  <a:gd name="T24" fmla="*/ 126 w 164"/>
                  <a:gd name="T25" fmla="*/ 98 h 204"/>
                  <a:gd name="T26" fmla="*/ 126 w 164"/>
                  <a:gd name="T27" fmla="*/ 77 h 204"/>
                  <a:gd name="T28" fmla="*/ 129 w 164"/>
                  <a:gd name="T29" fmla="*/ 68 h 204"/>
                  <a:gd name="T30" fmla="*/ 144 w 164"/>
                  <a:gd name="T31" fmla="*/ 66 h 204"/>
                  <a:gd name="T32" fmla="*/ 149 w 164"/>
                  <a:gd name="T33" fmla="*/ 70 h 204"/>
                  <a:gd name="T34" fmla="*/ 163 w 164"/>
                  <a:gd name="T35" fmla="*/ 57 h 204"/>
                  <a:gd name="T36" fmla="*/ 158 w 164"/>
                  <a:gd name="T37" fmla="*/ 45 h 204"/>
                  <a:gd name="T38" fmla="*/ 149 w 164"/>
                  <a:gd name="T39" fmla="*/ 43 h 204"/>
                  <a:gd name="T40" fmla="*/ 135 w 164"/>
                  <a:gd name="T41" fmla="*/ 43 h 204"/>
                  <a:gd name="T42" fmla="*/ 129 w 164"/>
                  <a:gd name="T43" fmla="*/ 43 h 204"/>
                  <a:gd name="T44" fmla="*/ 126 w 164"/>
                  <a:gd name="T45" fmla="*/ 22 h 204"/>
                  <a:gd name="T46" fmla="*/ 126 w 164"/>
                  <a:gd name="T47" fmla="*/ 4 h 204"/>
                  <a:gd name="T48" fmla="*/ 117 w 164"/>
                  <a:gd name="T49" fmla="*/ 0 h 204"/>
                  <a:gd name="T50" fmla="*/ 113 w 164"/>
                  <a:gd name="T51" fmla="*/ 6 h 204"/>
                  <a:gd name="T52" fmla="*/ 88 w 164"/>
                  <a:gd name="T53" fmla="*/ 2 h 204"/>
                  <a:gd name="T54" fmla="*/ 81 w 164"/>
                  <a:gd name="T55" fmla="*/ 9 h 204"/>
                  <a:gd name="T56" fmla="*/ 88 w 164"/>
                  <a:gd name="T57" fmla="*/ 25 h 204"/>
                  <a:gd name="T58" fmla="*/ 86 w 164"/>
                  <a:gd name="T59" fmla="*/ 43 h 204"/>
                  <a:gd name="T60" fmla="*/ 74 w 164"/>
                  <a:gd name="T61" fmla="*/ 29 h 204"/>
                  <a:gd name="T62" fmla="*/ 70 w 164"/>
                  <a:gd name="T63" fmla="*/ 20 h 204"/>
                  <a:gd name="T64" fmla="*/ 56 w 164"/>
                  <a:gd name="T65" fmla="*/ 22 h 204"/>
                  <a:gd name="T66" fmla="*/ 52 w 164"/>
                  <a:gd name="T67" fmla="*/ 31 h 204"/>
                  <a:gd name="T68" fmla="*/ 47 w 164"/>
                  <a:gd name="T69" fmla="*/ 36 h 204"/>
                  <a:gd name="T70" fmla="*/ 47 w 164"/>
                  <a:gd name="T71" fmla="*/ 50 h 204"/>
                  <a:gd name="T72" fmla="*/ 45 w 164"/>
                  <a:gd name="T73" fmla="*/ 50 h 204"/>
                  <a:gd name="T74" fmla="*/ 31 w 164"/>
                  <a:gd name="T75" fmla="*/ 29 h 204"/>
                  <a:gd name="T76" fmla="*/ 24 w 164"/>
                  <a:gd name="T77" fmla="*/ 22 h 204"/>
                  <a:gd name="T78" fmla="*/ 18 w 164"/>
                  <a:gd name="T79" fmla="*/ 27 h 204"/>
                  <a:gd name="T80" fmla="*/ 20 w 164"/>
                  <a:gd name="T81" fmla="*/ 38 h 204"/>
                  <a:gd name="T82" fmla="*/ 20 w 164"/>
                  <a:gd name="T83" fmla="*/ 45 h 204"/>
                  <a:gd name="T84" fmla="*/ 9 w 164"/>
                  <a:gd name="T85" fmla="*/ 50 h 204"/>
                  <a:gd name="T86" fmla="*/ 9 w 164"/>
                  <a:gd name="T87" fmla="*/ 63 h 204"/>
                  <a:gd name="T88" fmla="*/ 18 w 164"/>
                  <a:gd name="T89" fmla="*/ 77 h 204"/>
                  <a:gd name="T90" fmla="*/ 18 w 164"/>
                  <a:gd name="T91" fmla="*/ 88 h 204"/>
                  <a:gd name="T92" fmla="*/ 13 w 164"/>
                  <a:gd name="T93" fmla="*/ 98 h 204"/>
                  <a:gd name="T94" fmla="*/ 0 w 164"/>
                  <a:gd name="T95" fmla="*/ 109 h 204"/>
                  <a:gd name="T96" fmla="*/ 2 w 164"/>
                  <a:gd name="T97" fmla="*/ 120 h 204"/>
                  <a:gd name="T98" fmla="*/ 15 w 164"/>
                  <a:gd name="T99" fmla="*/ 130 h 204"/>
                  <a:gd name="T100" fmla="*/ 20 w 164"/>
                  <a:gd name="T101" fmla="*/ 139 h 204"/>
                  <a:gd name="T102" fmla="*/ 18 w 164"/>
                  <a:gd name="T103" fmla="*/ 161 h 204"/>
                  <a:gd name="T104" fmla="*/ 13 w 164"/>
                  <a:gd name="T105" fmla="*/ 173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204"/>
                  <a:gd name="T161" fmla="*/ 164 w 16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204">
                    <a:moveTo>
                      <a:pt x="13" y="173"/>
                    </a:moveTo>
                    <a:lnTo>
                      <a:pt x="22" y="189"/>
                    </a:lnTo>
                    <a:lnTo>
                      <a:pt x="40" y="189"/>
                    </a:lnTo>
                    <a:lnTo>
                      <a:pt x="56" y="193"/>
                    </a:lnTo>
                    <a:lnTo>
                      <a:pt x="67" y="203"/>
                    </a:lnTo>
                    <a:lnTo>
                      <a:pt x="81" y="203"/>
                    </a:lnTo>
                    <a:lnTo>
                      <a:pt x="72" y="191"/>
                    </a:lnTo>
                    <a:lnTo>
                      <a:pt x="79" y="173"/>
                    </a:lnTo>
                    <a:lnTo>
                      <a:pt x="88" y="155"/>
                    </a:lnTo>
                    <a:lnTo>
                      <a:pt x="92" y="132"/>
                    </a:lnTo>
                    <a:lnTo>
                      <a:pt x="110" y="120"/>
                    </a:lnTo>
                    <a:lnTo>
                      <a:pt x="126" y="111"/>
                    </a:lnTo>
                    <a:lnTo>
                      <a:pt x="126" y="98"/>
                    </a:lnTo>
                    <a:lnTo>
                      <a:pt x="126" y="77"/>
                    </a:lnTo>
                    <a:lnTo>
                      <a:pt x="129" y="68"/>
                    </a:lnTo>
                    <a:lnTo>
                      <a:pt x="144" y="66"/>
                    </a:lnTo>
                    <a:lnTo>
                      <a:pt x="149" y="70"/>
                    </a:lnTo>
                    <a:lnTo>
                      <a:pt x="163" y="57"/>
                    </a:lnTo>
                    <a:lnTo>
                      <a:pt x="158" y="45"/>
                    </a:lnTo>
                    <a:lnTo>
                      <a:pt x="149" y="43"/>
                    </a:lnTo>
                    <a:lnTo>
                      <a:pt x="135" y="43"/>
                    </a:lnTo>
                    <a:lnTo>
                      <a:pt x="129" y="43"/>
                    </a:lnTo>
                    <a:lnTo>
                      <a:pt x="126" y="22"/>
                    </a:lnTo>
                    <a:lnTo>
                      <a:pt x="126" y="4"/>
                    </a:lnTo>
                    <a:lnTo>
                      <a:pt x="117" y="0"/>
                    </a:lnTo>
                    <a:lnTo>
                      <a:pt x="113" y="6"/>
                    </a:lnTo>
                    <a:lnTo>
                      <a:pt x="88" y="2"/>
                    </a:lnTo>
                    <a:lnTo>
                      <a:pt x="81" y="9"/>
                    </a:lnTo>
                    <a:lnTo>
                      <a:pt x="88" y="25"/>
                    </a:lnTo>
                    <a:lnTo>
                      <a:pt x="86" y="43"/>
                    </a:lnTo>
                    <a:lnTo>
                      <a:pt x="74" y="29"/>
                    </a:lnTo>
                    <a:lnTo>
                      <a:pt x="70" y="20"/>
                    </a:lnTo>
                    <a:lnTo>
                      <a:pt x="56" y="22"/>
                    </a:lnTo>
                    <a:lnTo>
                      <a:pt x="52" y="31"/>
                    </a:lnTo>
                    <a:lnTo>
                      <a:pt x="47" y="36"/>
                    </a:lnTo>
                    <a:lnTo>
                      <a:pt x="47" y="50"/>
                    </a:lnTo>
                    <a:lnTo>
                      <a:pt x="45" y="50"/>
                    </a:lnTo>
                    <a:lnTo>
                      <a:pt x="31" y="29"/>
                    </a:lnTo>
                    <a:lnTo>
                      <a:pt x="24" y="22"/>
                    </a:lnTo>
                    <a:lnTo>
                      <a:pt x="18" y="27"/>
                    </a:lnTo>
                    <a:lnTo>
                      <a:pt x="20" y="38"/>
                    </a:lnTo>
                    <a:lnTo>
                      <a:pt x="20" y="45"/>
                    </a:lnTo>
                    <a:lnTo>
                      <a:pt x="9" y="50"/>
                    </a:lnTo>
                    <a:lnTo>
                      <a:pt x="9" y="63"/>
                    </a:lnTo>
                    <a:lnTo>
                      <a:pt x="18" y="77"/>
                    </a:lnTo>
                    <a:lnTo>
                      <a:pt x="18" y="88"/>
                    </a:lnTo>
                    <a:lnTo>
                      <a:pt x="13" y="98"/>
                    </a:lnTo>
                    <a:lnTo>
                      <a:pt x="0" y="109"/>
                    </a:lnTo>
                    <a:lnTo>
                      <a:pt x="2" y="120"/>
                    </a:lnTo>
                    <a:lnTo>
                      <a:pt x="15" y="130"/>
                    </a:lnTo>
                    <a:lnTo>
                      <a:pt x="20" y="139"/>
                    </a:lnTo>
                    <a:lnTo>
                      <a:pt x="18" y="161"/>
                    </a:lnTo>
                    <a:lnTo>
                      <a:pt x="13" y="173"/>
                    </a:lnTo>
                  </a:path>
                </a:pathLst>
              </a:custGeom>
              <a:grpFill/>
              <a:ln w="12700" cap="rnd" cmpd="sng">
                <a:noFill/>
                <a:prstDash val="solid"/>
                <a:round/>
                <a:headEnd/>
                <a:tailEnd/>
              </a:ln>
              <a:extLst/>
            </p:spPr>
            <p:txBody>
              <a:bodyPr/>
              <a:lstStyle/>
              <a:p>
                <a:endParaRPr lang="fr-FR"/>
              </a:p>
            </p:txBody>
          </p:sp>
          <p:sp>
            <p:nvSpPr>
              <p:cNvPr id="122" name="Freeform 108"/>
              <p:cNvSpPr>
                <a:spLocks/>
              </p:cNvSpPr>
              <p:nvPr/>
            </p:nvSpPr>
            <p:spPr bwMode="auto">
              <a:xfrm>
                <a:off x="3035" y="2038"/>
                <a:ext cx="124" cy="78"/>
              </a:xfrm>
              <a:custGeom>
                <a:avLst/>
                <a:gdLst>
                  <a:gd name="T0" fmla="*/ 0 w 124"/>
                  <a:gd name="T1" fmla="*/ 74 h 78"/>
                  <a:gd name="T2" fmla="*/ 11 w 124"/>
                  <a:gd name="T3" fmla="*/ 77 h 78"/>
                  <a:gd name="T4" fmla="*/ 22 w 124"/>
                  <a:gd name="T5" fmla="*/ 67 h 78"/>
                  <a:gd name="T6" fmla="*/ 34 w 124"/>
                  <a:gd name="T7" fmla="*/ 52 h 78"/>
                  <a:gd name="T8" fmla="*/ 68 w 124"/>
                  <a:gd name="T9" fmla="*/ 52 h 78"/>
                  <a:gd name="T10" fmla="*/ 97 w 124"/>
                  <a:gd name="T11" fmla="*/ 47 h 78"/>
                  <a:gd name="T12" fmla="*/ 113 w 124"/>
                  <a:gd name="T13" fmla="*/ 33 h 78"/>
                  <a:gd name="T14" fmla="*/ 120 w 124"/>
                  <a:gd name="T15" fmla="*/ 18 h 78"/>
                  <a:gd name="T16" fmla="*/ 123 w 124"/>
                  <a:gd name="T17" fmla="*/ 0 h 78"/>
                  <a:gd name="T18" fmla="*/ 100 w 124"/>
                  <a:gd name="T19" fmla="*/ 11 h 78"/>
                  <a:gd name="T20" fmla="*/ 59 w 124"/>
                  <a:gd name="T21" fmla="*/ 29 h 78"/>
                  <a:gd name="T22" fmla="*/ 47 w 124"/>
                  <a:gd name="T23" fmla="*/ 31 h 78"/>
                  <a:gd name="T24" fmla="*/ 34 w 124"/>
                  <a:gd name="T25" fmla="*/ 40 h 78"/>
                  <a:gd name="T26" fmla="*/ 11 w 124"/>
                  <a:gd name="T27" fmla="*/ 45 h 78"/>
                  <a:gd name="T28" fmla="*/ 0 w 124"/>
                  <a:gd name="T29" fmla="*/ 49 h 78"/>
                  <a:gd name="T30" fmla="*/ 0 w 124"/>
                  <a:gd name="T31" fmla="*/ 74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78"/>
                  <a:gd name="T50" fmla="*/ 124 w 124"/>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78">
                    <a:moveTo>
                      <a:pt x="0" y="74"/>
                    </a:moveTo>
                    <a:lnTo>
                      <a:pt x="11" y="77"/>
                    </a:lnTo>
                    <a:lnTo>
                      <a:pt x="22" y="67"/>
                    </a:lnTo>
                    <a:lnTo>
                      <a:pt x="34" y="52"/>
                    </a:lnTo>
                    <a:lnTo>
                      <a:pt x="68" y="52"/>
                    </a:lnTo>
                    <a:lnTo>
                      <a:pt x="97" y="47"/>
                    </a:lnTo>
                    <a:lnTo>
                      <a:pt x="113" y="33"/>
                    </a:lnTo>
                    <a:lnTo>
                      <a:pt x="120" y="18"/>
                    </a:lnTo>
                    <a:lnTo>
                      <a:pt x="123" y="0"/>
                    </a:lnTo>
                    <a:lnTo>
                      <a:pt x="100" y="11"/>
                    </a:lnTo>
                    <a:lnTo>
                      <a:pt x="59" y="29"/>
                    </a:lnTo>
                    <a:lnTo>
                      <a:pt x="47" y="31"/>
                    </a:lnTo>
                    <a:lnTo>
                      <a:pt x="34" y="40"/>
                    </a:lnTo>
                    <a:lnTo>
                      <a:pt x="11" y="45"/>
                    </a:lnTo>
                    <a:lnTo>
                      <a:pt x="0" y="49"/>
                    </a:lnTo>
                    <a:lnTo>
                      <a:pt x="0" y="74"/>
                    </a:lnTo>
                  </a:path>
                </a:pathLst>
              </a:custGeom>
              <a:grpFill/>
              <a:ln w="12700" cap="rnd" cmpd="sng">
                <a:noFill/>
                <a:prstDash val="solid"/>
                <a:round/>
                <a:headEnd/>
                <a:tailEnd/>
              </a:ln>
              <a:extLst/>
            </p:spPr>
            <p:txBody>
              <a:bodyPr/>
              <a:lstStyle/>
              <a:p>
                <a:endParaRPr lang="fr-FR"/>
              </a:p>
            </p:txBody>
          </p:sp>
          <p:sp>
            <p:nvSpPr>
              <p:cNvPr id="123" name="Freeform 109"/>
              <p:cNvSpPr>
                <a:spLocks/>
              </p:cNvSpPr>
              <p:nvPr/>
            </p:nvSpPr>
            <p:spPr bwMode="auto">
              <a:xfrm>
                <a:off x="3098" y="2227"/>
                <a:ext cx="54" cy="64"/>
              </a:xfrm>
              <a:custGeom>
                <a:avLst/>
                <a:gdLst>
                  <a:gd name="T0" fmla="*/ 16 w 54"/>
                  <a:gd name="T1" fmla="*/ 0 h 64"/>
                  <a:gd name="T2" fmla="*/ 50 w 54"/>
                  <a:gd name="T3" fmla="*/ 22 h 64"/>
                  <a:gd name="T4" fmla="*/ 53 w 54"/>
                  <a:gd name="T5" fmla="*/ 31 h 64"/>
                  <a:gd name="T6" fmla="*/ 41 w 54"/>
                  <a:gd name="T7" fmla="*/ 45 h 64"/>
                  <a:gd name="T8" fmla="*/ 29 w 54"/>
                  <a:gd name="T9" fmla="*/ 54 h 64"/>
                  <a:gd name="T10" fmla="*/ 32 w 54"/>
                  <a:gd name="T11" fmla="*/ 63 h 64"/>
                  <a:gd name="T12" fmla="*/ 16 w 54"/>
                  <a:gd name="T13" fmla="*/ 60 h 64"/>
                  <a:gd name="T14" fmla="*/ 2 w 54"/>
                  <a:gd name="T15" fmla="*/ 45 h 64"/>
                  <a:gd name="T16" fmla="*/ 0 w 54"/>
                  <a:gd name="T17" fmla="*/ 31 h 64"/>
                  <a:gd name="T18" fmla="*/ 6 w 54"/>
                  <a:gd name="T19" fmla="*/ 18 h 64"/>
                  <a:gd name="T20" fmla="*/ 16 w 54"/>
                  <a:gd name="T21" fmla="*/ 0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64"/>
                  <a:gd name="T35" fmla="*/ 54 w 54"/>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64">
                    <a:moveTo>
                      <a:pt x="16" y="0"/>
                    </a:moveTo>
                    <a:lnTo>
                      <a:pt x="50" y="22"/>
                    </a:lnTo>
                    <a:lnTo>
                      <a:pt x="53" y="31"/>
                    </a:lnTo>
                    <a:lnTo>
                      <a:pt x="41" y="45"/>
                    </a:lnTo>
                    <a:lnTo>
                      <a:pt x="29" y="54"/>
                    </a:lnTo>
                    <a:lnTo>
                      <a:pt x="32" y="63"/>
                    </a:lnTo>
                    <a:lnTo>
                      <a:pt x="16" y="60"/>
                    </a:lnTo>
                    <a:lnTo>
                      <a:pt x="2" y="45"/>
                    </a:lnTo>
                    <a:lnTo>
                      <a:pt x="0" y="31"/>
                    </a:lnTo>
                    <a:lnTo>
                      <a:pt x="6" y="18"/>
                    </a:lnTo>
                    <a:lnTo>
                      <a:pt x="16" y="0"/>
                    </a:lnTo>
                  </a:path>
                </a:pathLst>
              </a:custGeom>
              <a:grpFill/>
              <a:ln w="12700" cap="rnd" cmpd="sng">
                <a:noFill/>
                <a:prstDash val="solid"/>
                <a:round/>
                <a:headEnd/>
                <a:tailEnd/>
              </a:ln>
              <a:extLst/>
            </p:spPr>
            <p:txBody>
              <a:bodyPr/>
              <a:lstStyle/>
              <a:p>
                <a:endParaRPr lang="fr-FR"/>
              </a:p>
            </p:txBody>
          </p:sp>
          <p:sp>
            <p:nvSpPr>
              <p:cNvPr id="124" name="Freeform 110"/>
              <p:cNvSpPr>
                <a:spLocks/>
              </p:cNvSpPr>
              <p:nvPr/>
            </p:nvSpPr>
            <p:spPr bwMode="auto">
              <a:xfrm>
                <a:off x="3164" y="2208"/>
                <a:ext cx="78" cy="95"/>
              </a:xfrm>
              <a:custGeom>
                <a:avLst/>
                <a:gdLst>
                  <a:gd name="T0" fmla="*/ 72 w 78"/>
                  <a:gd name="T1" fmla="*/ 0 h 95"/>
                  <a:gd name="T2" fmla="*/ 77 w 78"/>
                  <a:gd name="T3" fmla="*/ 4 h 95"/>
                  <a:gd name="T4" fmla="*/ 72 w 78"/>
                  <a:gd name="T5" fmla="*/ 9 h 95"/>
                  <a:gd name="T6" fmla="*/ 77 w 78"/>
                  <a:gd name="T7" fmla="*/ 18 h 95"/>
                  <a:gd name="T8" fmla="*/ 70 w 78"/>
                  <a:gd name="T9" fmla="*/ 32 h 95"/>
                  <a:gd name="T10" fmla="*/ 61 w 78"/>
                  <a:gd name="T11" fmla="*/ 41 h 95"/>
                  <a:gd name="T12" fmla="*/ 63 w 78"/>
                  <a:gd name="T13" fmla="*/ 52 h 95"/>
                  <a:gd name="T14" fmla="*/ 61 w 78"/>
                  <a:gd name="T15" fmla="*/ 61 h 95"/>
                  <a:gd name="T16" fmla="*/ 63 w 78"/>
                  <a:gd name="T17" fmla="*/ 71 h 95"/>
                  <a:gd name="T18" fmla="*/ 49 w 78"/>
                  <a:gd name="T19" fmla="*/ 94 h 95"/>
                  <a:gd name="T20" fmla="*/ 18 w 78"/>
                  <a:gd name="T21" fmla="*/ 71 h 95"/>
                  <a:gd name="T22" fmla="*/ 0 w 78"/>
                  <a:gd name="T23" fmla="*/ 59 h 95"/>
                  <a:gd name="T24" fmla="*/ 9 w 78"/>
                  <a:gd name="T25" fmla="*/ 52 h 95"/>
                  <a:gd name="T26" fmla="*/ 9 w 78"/>
                  <a:gd name="T27" fmla="*/ 36 h 95"/>
                  <a:gd name="T28" fmla="*/ 29 w 78"/>
                  <a:gd name="T29" fmla="*/ 22 h 95"/>
                  <a:gd name="T30" fmla="*/ 40 w 78"/>
                  <a:gd name="T31" fmla="*/ 27 h 95"/>
                  <a:gd name="T32" fmla="*/ 49 w 78"/>
                  <a:gd name="T33" fmla="*/ 22 h 95"/>
                  <a:gd name="T34" fmla="*/ 65 w 78"/>
                  <a:gd name="T35" fmla="*/ 11 h 95"/>
                  <a:gd name="T36" fmla="*/ 72 w 78"/>
                  <a:gd name="T37" fmla="*/ 0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95"/>
                  <a:gd name="T59" fmla="*/ 78 w 78"/>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95">
                    <a:moveTo>
                      <a:pt x="72" y="0"/>
                    </a:moveTo>
                    <a:lnTo>
                      <a:pt x="77" y="4"/>
                    </a:lnTo>
                    <a:lnTo>
                      <a:pt x="72" y="9"/>
                    </a:lnTo>
                    <a:lnTo>
                      <a:pt x="77" y="18"/>
                    </a:lnTo>
                    <a:lnTo>
                      <a:pt x="70" y="32"/>
                    </a:lnTo>
                    <a:lnTo>
                      <a:pt x="61" y="41"/>
                    </a:lnTo>
                    <a:lnTo>
                      <a:pt x="63" y="52"/>
                    </a:lnTo>
                    <a:lnTo>
                      <a:pt x="61" y="61"/>
                    </a:lnTo>
                    <a:lnTo>
                      <a:pt x="63" y="71"/>
                    </a:lnTo>
                    <a:lnTo>
                      <a:pt x="49" y="94"/>
                    </a:lnTo>
                    <a:lnTo>
                      <a:pt x="18" y="71"/>
                    </a:lnTo>
                    <a:lnTo>
                      <a:pt x="0" y="59"/>
                    </a:lnTo>
                    <a:lnTo>
                      <a:pt x="9" y="52"/>
                    </a:lnTo>
                    <a:lnTo>
                      <a:pt x="9" y="36"/>
                    </a:lnTo>
                    <a:lnTo>
                      <a:pt x="29" y="22"/>
                    </a:lnTo>
                    <a:lnTo>
                      <a:pt x="40" y="27"/>
                    </a:lnTo>
                    <a:lnTo>
                      <a:pt x="49" y="22"/>
                    </a:lnTo>
                    <a:lnTo>
                      <a:pt x="65" y="11"/>
                    </a:lnTo>
                    <a:lnTo>
                      <a:pt x="72" y="0"/>
                    </a:lnTo>
                  </a:path>
                </a:pathLst>
              </a:custGeom>
              <a:grpFill/>
              <a:ln w="12700" cap="rnd" cmpd="sng">
                <a:noFill/>
                <a:prstDash val="solid"/>
                <a:round/>
                <a:headEnd/>
                <a:tailEnd/>
              </a:ln>
              <a:extLst/>
            </p:spPr>
            <p:txBody>
              <a:bodyPr/>
              <a:lstStyle/>
              <a:p>
                <a:endParaRPr lang="fr-FR"/>
              </a:p>
            </p:txBody>
          </p:sp>
          <p:sp>
            <p:nvSpPr>
              <p:cNvPr id="125" name="Freeform 111"/>
              <p:cNvSpPr>
                <a:spLocks/>
              </p:cNvSpPr>
              <p:nvPr/>
            </p:nvSpPr>
            <p:spPr bwMode="auto">
              <a:xfrm>
                <a:off x="3153" y="2303"/>
                <a:ext cx="38" cy="43"/>
              </a:xfrm>
              <a:custGeom>
                <a:avLst/>
                <a:gdLst>
                  <a:gd name="T0" fmla="*/ 0 w 38"/>
                  <a:gd name="T1" fmla="*/ 0 h 43"/>
                  <a:gd name="T2" fmla="*/ 26 w 38"/>
                  <a:gd name="T3" fmla="*/ 7 h 43"/>
                  <a:gd name="T4" fmla="*/ 34 w 38"/>
                  <a:gd name="T5" fmla="*/ 18 h 43"/>
                  <a:gd name="T6" fmla="*/ 37 w 38"/>
                  <a:gd name="T7" fmla="*/ 32 h 43"/>
                  <a:gd name="T8" fmla="*/ 26 w 38"/>
                  <a:gd name="T9" fmla="*/ 42 h 43"/>
                  <a:gd name="T10" fmla="*/ 7 w 38"/>
                  <a:gd name="T11" fmla="*/ 35 h 43"/>
                  <a:gd name="T12" fmla="*/ 2 w 38"/>
                  <a:gd name="T13" fmla="*/ 23 h 43"/>
                  <a:gd name="T14" fmla="*/ 0 w 38"/>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3"/>
                  <a:gd name="T26" fmla="*/ 38 w 38"/>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3">
                    <a:moveTo>
                      <a:pt x="0" y="0"/>
                    </a:moveTo>
                    <a:lnTo>
                      <a:pt x="26" y="7"/>
                    </a:lnTo>
                    <a:lnTo>
                      <a:pt x="34" y="18"/>
                    </a:lnTo>
                    <a:lnTo>
                      <a:pt x="37" y="32"/>
                    </a:lnTo>
                    <a:lnTo>
                      <a:pt x="26" y="42"/>
                    </a:lnTo>
                    <a:lnTo>
                      <a:pt x="7" y="35"/>
                    </a:lnTo>
                    <a:lnTo>
                      <a:pt x="2" y="23"/>
                    </a:lnTo>
                    <a:lnTo>
                      <a:pt x="0" y="0"/>
                    </a:lnTo>
                  </a:path>
                </a:pathLst>
              </a:custGeom>
              <a:grpFill/>
              <a:ln w="12700" cap="rnd" cmpd="sng">
                <a:noFill/>
                <a:prstDash val="solid"/>
                <a:round/>
                <a:headEnd/>
                <a:tailEnd/>
              </a:ln>
              <a:extLst/>
            </p:spPr>
            <p:txBody>
              <a:bodyPr/>
              <a:lstStyle/>
              <a:p>
                <a:endParaRPr lang="fr-FR"/>
              </a:p>
            </p:txBody>
          </p:sp>
          <p:sp>
            <p:nvSpPr>
              <p:cNvPr id="126" name="Freeform 112"/>
              <p:cNvSpPr>
                <a:spLocks/>
              </p:cNvSpPr>
              <p:nvPr/>
            </p:nvSpPr>
            <p:spPr bwMode="auto">
              <a:xfrm>
                <a:off x="3369" y="2295"/>
                <a:ext cx="36" cy="36"/>
              </a:xfrm>
              <a:custGeom>
                <a:avLst/>
                <a:gdLst>
                  <a:gd name="T0" fmla="*/ 13 w 36"/>
                  <a:gd name="T1" fmla="*/ 0 h 36"/>
                  <a:gd name="T2" fmla="*/ 0 w 36"/>
                  <a:gd name="T3" fmla="*/ 7 h 36"/>
                  <a:gd name="T4" fmla="*/ 0 w 36"/>
                  <a:gd name="T5" fmla="*/ 25 h 36"/>
                  <a:gd name="T6" fmla="*/ 26 w 36"/>
                  <a:gd name="T7" fmla="*/ 35 h 36"/>
                  <a:gd name="T8" fmla="*/ 35 w 36"/>
                  <a:gd name="T9" fmla="*/ 20 h 36"/>
                  <a:gd name="T10" fmla="*/ 13 w 36"/>
                  <a:gd name="T11" fmla="*/ 0 h 36"/>
                  <a:gd name="T12" fmla="*/ 0 60000 65536"/>
                  <a:gd name="T13" fmla="*/ 0 60000 65536"/>
                  <a:gd name="T14" fmla="*/ 0 60000 65536"/>
                  <a:gd name="T15" fmla="*/ 0 60000 65536"/>
                  <a:gd name="T16" fmla="*/ 0 60000 65536"/>
                  <a:gd name="T17" fmla="*/ 0 60000 65536"/>
                  <a:gd name="T18" fmla="*/ 0 w 36"/>
                  <a:gd name="T19" fmla="*/ 0 h 36"/>
                  <a:gd name="T20" fmla="*/ 36 w 3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6" h="36">
                    <a:moveTo>
                      <a:pt x="13" y="0"/>
                    </a:moveTo>
                    <a:lnTo>
                      <a:pt x="0" y="7"/>
                    </a:lnTo>
                    <a:lnTo>
                      <a:pt x="0" y="25"/>
                    </a:lnTo>
                    <a:lnTo>
                      <a:pt x="26" y="35"/>
                    </a:lnTo>
                    <a:lnTo>
                      <a:pt x="35" y="20"/>
                    </a:lnTo>
                    <a:lnTo>
                      <a:pt x="13" y="0"/>
                    </a:lnTo>
                  </a:path>
                </a:pathLst>
              </a:custGeom>
              <a:grpFill/>
              <a:ln w="12700" cap="rnd" cmpd="sng">
                <a:noFill/>
                <a:prstDash val="solid"/>
                <a:round/>
                <a:headEnd/>
                <a:tailEnd/>
              </a:ln>
              <a:extLst/>
            </p:spPr>
            <p:txBody>
              <a:bodyPr/>
              <a:lstStyle/>
              <a:p>
                <a:endParaRPr lang="fr-FR"/>
              </a:p>
            </p:txBody>
          </p:sp>
        </p:grpSp>
        <p:sp>
          <p:nvSpPr>
            <p:cNvPr id="107" name="Freeform 113"/>
            <p:cNvSpPr>
              <a:spLocks/>
            </p:cNvSpPr>
            <p:nvPr/>
          </p:nvSpPr>
          <p:spPr bwMode="auto">
            <a:xfrm>
              <a:off x="8537347" y="1115472"/>
              <a:ext cx="26403" cy="26489"/>
            </a:xfrm>
            <a:custGeom>
              <a:avLst/>
              <a:gdLst>
                <a:gd name="T0" fmla="*/ 2147483647 w 36"/>
                <a:gd name="T1" fmla="*/ 0 h 39"/>
                <a:gd name="T2" fmla="*/ 0 w 36"/>
                <a:gd name="T3" fmla="*/ 2147483647 h 39"/>
                <a:gd name="T4" fmla="*/ 2147483647 w 36"/>
                <a:gd name="T5" fmla="*/ 2147483647 h 39"/>
                <a:gd name="T6" fmla="*/ 2147483647 w 36"/>
                <a:gd name="T7" fmla="*/ 2147483647 h 39"/>
                <a:gd name="T8" fmla="*/ 2147483647 w 36"/>
                <a:gd name="T9" fmla="*/ 2147483647 h 39"/>
                <a:gd name="T10" fmla="*/ 2147483647 w 36"/>
                <a:gd name="T11" fmla="*/ 0 h 39"/>
                <a:gd name="T12" fmla="*/ 0 60000 65536"/>
                <a:gd name="T13" fmla="*/ 0 60000 65536"/>
                <a:gd name="T14" fmla="*/ 0 60000 65536"/>
                <a:gd name="T15" fmla="*/ 0 60000 65536"/>
                <a:gd name="T16" fmla="*/ 0 60000 65536"/>
                <a:gd name="T17" fmla="*/ 0 60000 65536"/>
                <a:gd name="T18" fmla="*/ 0 w 36"/>
                <a:gd name="T19" fmla="*/ 0 h 39"/>
                <a:gd name="T20" fmla="*/ 36 w 3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36" h="39">
                  <a:moveTo>
                    <a:pt x="2" y="0"/>
                  </a:moveTo>
                  <a:lnTo>
                    <a:pt x="0" y="6"/>
                  </a:lnTo>
                  <a:lnTo>
                    <a:pt x="2" y="27"/>
                  </a:lnTo>
                  <a:lnTo>
                    <a:pt x="20" y="38"/>
                  </a:lnTo>
                  <a:lnTo>
                    <a:pt x="35" y="24"/>
                  </a:lnTo>
                  <a:lnTo>
                    <a:pt x="2" y="0"/>
                  </a:lnTo>
                </a:path>
              </a:pathLst>
            </a:custGeom>
            <a:solidFill>
              <a:srgbClr val="EAEAEA"/>
            </a:solidFill>
            <a:ln w="12700" cap="rnd" cmpd="sng">
              <a:noFill/>
              <a:prstDash val="solid"/>
              <a:round/>
              <a:headEnd/>
              <a:tailEnd/>
            </a:ln>
          </p:spPr>
          <p:txBody>
            <a:bodyPr/>
            <a:lstStyle/>
            <a:p>
              <a:endParaRPr lang="fr-FR"/>
            </a:p>
          </p:txBody>
        </p:sp>
        <p:sp>
          <p:nvSpPr>
            <p:cNvPr id="108" name="Freeform 114"/>
            <p:cNvSpPr>
              <a:spLocks/>
            </p:cNvSpPr>
            <p:nvPr/>
          </p:nvSpPr>
          <p:spPr bwMode="auto">
            <a:xfrm>
              <a:off x="8178575" y="1421702"/>
              <a:ext cx="423226" cy="512354"/>
            </a:xfrm>
            <a:custGeom>
              <a:avLst/>
              <a:gdLst>
                <a:gd name="T0" fmla="*/ 2147483647 w 573"/>
                <a:gd name="T1" fmla="*/ 2147483647 h 770"/>
                <a:gd name="T2" fmla="*/ 2147483647 w 573"/>
                <a:gd name="T3" fmla="*/ 2147483647 h 770"/>
                <a:gd name="T4" fmla="*/ 2147483647 w 573"/>
                <a:gd name="T5" fmla="*/ 2147483647 h 770"/>
                <a:gd name="T6" fmla="*/ 2147483647 w 573"/>
                <a:gd name="T7" fmla="*/ 2147483647 h 770"/>
                <a:gd name="T8" fmla="*/ 2147483647 w 573"/>
                <a:gd name="T9" fmla="*/ 2147483647 h 770"/>
                <a:gd name="T10" fmla="*/ 2147483647 w 573"/>
                <a:gd name="T11" fmla="*/ 2147483647 h 770"/>
                <a:gd name="T12" fmla="*/ 2147483647 w 573"/>
                <a:gd name="T13" fmla="*/ 2147483647 h 770"/>
                <a:gd name="T14" fmla="*/ 2147483647 w 573"/>
                <a:gd name="T15" fmla="*/ 2147483647 h 770"/>
                <a:gd name="T16" fmla="*/ 2147483647 w 573"/>
                <a:gd name="T17" fmla="*/ 2147483647 h 770"/>
                <a:gd name="T18" fmla="*/ 2147483647 w 573"/>
                <a:gd name="T19" fmla="*/ 2147483647 h 770"/>
                <a:gd name="T20" fmla="*/ 2147483647 w 573"/>
                <a:gd name="T21" fmla="*/ 2147483647 h 770"/>
                <a:gd name="T22" fmla="*/ 2147483647 w 573"/>
                <a:gd name="T23" fmla="*/ 2147483647 h 770"/>
                <a:gd name="T24" fmla="*/ 2147483647 w 573"/>
                <a:gd name="T25" fmla="*/ 2147483647 h 770"/>
                <a:gd name="T26" fmla="*/ 2147483647 w 573"/>
                <a:gd name="T27" fmla="*/ 2147483647 h 770"/>
                <a:gd name="T28" fmla="*/ 2147483647 w 573"/>
                <a:gd name="T29" fmla="*/ 2147483647 h 770"/>
                <a:gd name="T30" fmla="*/ 2147483647 w 573"/>
                <a:gd name="T31" fmla="*/ 2147483647 h 770"/>
                <a:gd name="T32" fmla="*/ 2147483647 w 573"/>
                <a:gd name="T33" fmla="*/ 2147483647 h 770"/>
                <a:gd name="T34" fmla="*/ 0 w 573"/>
                <a:gd name="T35" fmla="*/ 2147483647 h 770"/>
                <a:gd name="T36" fmla="*/ 2147483647 w 573"/>
                <a:gd name="T37" fmla="*/ 2147483647 h 770"/>
                <a:gd name="T38" fmla="*/ 2147483647 w 573"/>
                <a:gd name="T39" fmla="*/ 2147483647 h 770"/>
                <a:gd name="T40" fmla="*/ 2147483647 w 573"/>
                <a:gd name="T41" fmla="*/ 2147483647 h 770"/>
                <a:gd name="T42" fmla="*/ 2147483647 w 573"/>
                <a:gd name="T43" fmla="*/ 2147483647 h 770"/>
                <a:gd name="T44" fmla="*/ 2147483647 w 573"/>
                <a:gd name="T45" fmla="*/ 2147483647 h 770"/>
                <a:gd name="T46" fmla="*/ 2147483647 w 573"/>
                <a:gd name="T47" fmla="*/ 2147483647 h 770"/>
                <a:gd name="T48" fmla="*/ 2147483647 w 573"/>
                <a:gd name="T49" fmla="*/ 2147483647 h 770"/>
                <a:gd name="T50" fmla="*/ 2147483647 w 573"/>
                <a:gd name="T51" fmla="*/ 2147483647 h 770"/>
                <a:gd name="T52" fmla="*/ 2147483647 w 573"/>
                <a:gd name="T53" fmla="*/ 2147483647 h 770"/>
                <a:gd name="T54" fmla="*/ 2147483647 w 573"/>
                <a:gd name="T55" fmla="*/ 2147483647 h 770"/>
                <a:gd name="T56" fmla="*/ 2147483647 w 573"/>
                <a:gd name="T57" fmla="*/ 2147483647 h 770"/>
                <a:gd name="T58" fmla="*/ 2147483647 w 573"/>
                <a:gd name="T59" fmla="*/ 2147483647 h 770"/>
                <a:gd name="T60" fmla="*/ 2147483647 w 573"/>
                <a:gd name="T61" fmla="*/ 2147483647 h 770"/>
                <a:gd name="T62" fmla="*/ 2147483647 w 573"/>
                <a:gd name="T63" fmla="*/ 2147483647 h 770"/>
                <a:gd name="T64" fmla="*/ 2147483647 w 573"/>
                <a:gd name="T65" fmla="*/ 2147483647 h 770"/>
                <a:gd name="T66" fmla="*/ 2147483647 w 573"/>
                <a:gd name="T67" fmla="*/ 2147483647 h 770"/>
                <a:gd name="T68" fmla="*/ 2147483647 w 573"/>
                <a:gd name="T69" fmla="*/ 2147483647 h 770"/>
                <a:gd name="T70" fmla="*/ 2147483647 w 573"/>
                <a:gd name="T71" fmla="*/ 2147483647 h 770"/>
                <a:gd name="T72" fmla="*/ 2147483647 w 573"/>
                <a:gd name="T73" fmla="*/ 2147483647 h 770"/>
                <a:gd name="T74" fmla="*/ 2147483647 w 573"/>
                <a:gd name="T75" fmla="*/ 2147483647 h 770"/>
                <a:gd name="T76" fmla="*/ 2147483647 w 573"/>
                <a:gd name="T77" fmla="*/ 2147483647 h 770"/>
                <a:gd name="T78" fmla="*/ 2147483647 w 573"/>
                <a:gd name="T79" fmla="*/ 2147483647 h 770"/>
                <a:gd name="T80" fmla="*/ 2147483647 w 573"/>
                <a:gd name="T81" fmla="*/ 2147483647 h 770"/>
                <a:gd name="T82" fmla="*/ 2147483647 w 573"/>
                <a:gd name="T83" fmla="*/ 2147483647 h 770"/>
                <a:gd name="T84" fmla="*/ 2147483647 w 573"/>
                <a:gd name="T85" fmla="*/ 2147483647 h 770"/>
                <a:gd name="T86" fmla="*/ 2147483647 w 573"/>
                <a:gd name="T87" fmla="*/ 2147483647 h 770"/>
                <a:gd name="T88" fmla="*/ 2147483647 w 573"/>
                <a:gd name="T89" fmla="*/ 2147483647 h 770"/>
                <a:gd name="T90" fmla="*/ 2147483647 w 573"/>
                <a:gd name="T91" fmla="*/ 2147483647 h 770"/>
                <a:gd name="T92" fmla="*/ 2147483647 w 573"/>
                <a:gd name="T93" fmla="*/ 2147483647 h 770"/>
                <a:gd name="T94" fmla="*/ 2147483647 w 573"/>
                <a:gd name="T95" fmla="*/ 2147483647 h 770"/>
                <a:gd name="T96" fmla="*/ 2147483647 w 573"/>
                <a:gd name="T97" fmla="*/ 2147483647 h 770"/>
                <a:gd name="T98" fmla="*/ 2147483647 w 573"/>
                <a:gd name="T99" fmla="*/ 2147483647 h 770"/>
                <a:gd name="T100" fmla="*/ 2147483647 w 573"/>
                <a:gd name="T101" fmla="*/ 2147483647 h 770"/>
                <a:gd name="T102" fmla="*/ 2147483647 w 573"/>
                <a:gd name="T103" fmla="*/ 2147483647 h 770"/>
                <a:gd name="T104" fmla="*/ 2147483647 w 573"/>
                <a:gd name="T105" fmla="*/ 2147483647 h 7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3"/>
                <a:gd name="T160" fmla="*/ 0 h 770"/>
                <a:gd name="T161" fmla="*/ 573 w 573"/>
                <a:gd name="T162" fmla="*/ 770 h 7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3" h="770">
                  <a:moveTo>
                    <a:pt x="236" y="0"/>
                  </a:moveTo>
                  <a:lnTo>
                    <a:pt x="224" y="9"/>
                  </a:lnTo>
                  <a:lnTo>
                    <a:pt x="224" y="18"/>
                  </a:lnTo>
                  <a:lnTo>
                    <a:pt x="226" y="25"/>
                  </a:lnTo>
                  <a:lnTo>
                    <a:pt x="229" y="36"/>
                  </a:lnTo>
                  <a:lnTo>
                    <a:pt x="231" y="54"/>
                  </a:lnTo>
                  <a:lnTo>
                    <a:pt x="224" y="61"/>
                  </a:lnTo>
                  <a:lnTo>
                    <a:pt x="224" y="70"/>
                  </a:lnTo>
                  <a:lnTo>
                    <a:pt x="226" y="81"/>
                  </a:lnTo>
                  <a:lnTo>
                    <a:pt x="242" y="95"/>
                  </a:lnTo>
                  <a:lnTo>
                    <a:pt x="254" y="97"/>
                  </a:lnTo>
                  <a:lnTo>
                    <a:pt x="258" y="120"/>
                  </a:lnTo>
                  <a:lnTo>
                    <a:pt x="233" y="113"/>
                  </a:lnTo>
                  <a:lnTo>
                    <a:pt x="222" y="102"/>
                  </a:lnTo>
                  <a:lnTo>
                    <a:pt x="211" y="106"/>
                  </a:lnTo>
                  <a:lnTo>
                    <a:pt x="192" y="131"/>
                  </a:lnTo>
                  <a:lnTo>
                    <a:pt x="186" y="138"/>
                  </a:lnTo>
                  <a:lnTo>
                    <a:pt x="177" y="136"/>
                  </a:lnTo>
                  <a:lnTo>
                    <a:pt x="174" y="127"/>
                  </a:lnTo>
                  <a:lnTo>
                    <a:pt x="167" y="118"/>
                  </a:lnTo>
                  <a:lnTo>
                    <a:pt x="152" y="111"/>
                  </a:lnTo>
                  <a:lnTo>
                    <a:pt x="127" y="111"/>
                  </a:lnTo>
                  <a:lnTo>
                    <a:pt x="120" y="122"/>
                  </a:lnTo>
                  <a:lnTo>
                    <a:pt x="106" y="136"/>
                  </a:lnTo>
                  <a:lnTo>
                    <a:pt x="118" y="147"/>
                  </a:lnTo>
                  <a:lnTo>
                    <a:pt x="118" y="166"/>
                  </a:lnTo>
                  <a:lnTo>
                    <a:pt x="115" y="175"/>
                  </a:lnTo>
                  <a:lnTo>
                    <a:pt x="111" y="184"/>
                  </a:lnTo>
                  <a:lnTo>
                    <a:pt x="95" y="195"/>
                  </a:lnTo>
                  <a:lnTo>
                    <a:pt x="90" y="197"/>
                  </a:lnTo>
                  <a:lnTo>
                    <a:pt x="93" y="211"/>
                  </a:lnTo>
                  <a:lnTo>
                    <a:pt x="99" y="222"/>
                  </a:lnTo>
                  <a:lnTo>
                    <a:pt x="95" y="234"/>
                  </a:lnTo>
                  <a:lnTo>
                    <a:pt x="86" y="247"/>
                  </a:lnTo>
                  <a:lnTo>
                    <a:pt x="72" y="263"/>
                  </a:lnTo>
                  <a:lnTo>
                    <a:pt x="63" y="273"/>
                  </a:lnTo>
                  <a:lnTo>
                    <a:pt x="49" y="284"/>
                  </a:lnTo>
                  <a:lnTo>
                    <a:pt x="38" y="288"/>
                  </a:lnTo>
                  <a:lnTo>
                    <a:pt x="31" y="304"/>
                  </a:lnTo>
                  <a:lnTo>
                    <a:pt x="29" y="329"/>
                  </a:lnTo>
                  <a:lnTo>
                    <a:pt x="22" y="343"/>
                  </a:lnTo>
                  <a:lnTo>
                    <a:pt x="22" y="366"/>
                  </a:lnTo>
                  <a:lnTo>
                    <a:pt x="13" y="375"/>
                  </a:lnTo>
                  <a:lnTo>
                    <a:pt x="11" y="382"/>
                  </a:lnTo>
                  <a:lnTo>
                    <a:pt x="18" y="393"/>
                  </a:lnTo>
                  <a:lnTo>
                    <a:pt x="22" y="409"/>
                  </a:lnTo>
                  <a:lnTo>
                    <a:pt x="31" y="423"/>
                  </a:lnTo>
                  <a:lnTo>
                    <a:pt x="2" y="448"/>
                  </a:lnTo>
                  <a:lnTo>
                    <a:pt x="9" y="464"/>
                  </a:lnTo>
                  <a:lnTo>
                    <a:pt x="20" y="473"/>
                  </a:lnTo>
                  <a:lnTo>
                    <a:pt x="22" y="475"/>
                  </a:lnTo>
                  <a:lnTo>
                    <a:pt x="22" y="484"/>
                  </a:lnTo>
                  <a:lnTo>
                    <a:pt x="6" y="495"/>
                  </a:lnTo>
                  <a:lnTo>
                    <a:pt x="0" y="509"/>
                  </a:lnTo>
                  <a:lnTo>
                    <a:pt x="6" y="530"/>
                  </a:lnTo>
                  <a:lnTo>
                    <a:pt x="15" y="541"/>
                  </a:lnTo>
                  <a:lnTo>
                    <a:pt x="31" y="548"/>
                  </a:lnTo>
                  <a:lnTo>
                    <a:pt x="52" y="552"/>
                  </a:lnTo>
                  <a:lnTo>
                    <a:pt x="72" y="552"/>
                  </a:lnTo>
                  <a:lnTo>
                    <a:pt x="90" y="555"/>
                  </a:lnTo>
                  <a:lnTo>
                    <a:pt x="102" y="564"/>
                  </a:lnTo>
                  <a:lnTo>
                    <a:pt x="115" y="575"/>
                  </a:lnTo>
                  <a:lnTo>
                    <a:pt x="99" y="582"/>
                  </a:lnTo>
                  <a:lnTo>
                    <a:pt x="88" y="596"/>
                  </a:lnTo>
                  <a:lnTo>
                    <a:pt x="74" y="607"/>
                  </a:lnTo>
                  <a:lnTo>
                    <a:pt x="72" y="621"/>
                  </a:lnTo>
                  <a:lnTo>
                    <a:pt x="65" y="650"/>
                  </a:lnTo>
                  <a:lnTo>
                    <a:pt x="56" y="671"/>
                  </a:lnTo>
                  <a:lnTo>
                    <a:pt x="49" y="682"/>
                  </a:lnTo>
                  <a:lnTo>
                    <a:pt x="65" y="705"/>
                  </a:lnTo>
                  <a:lnTo>
                    <a:pt x="70" y="712"/>
                  </a:lnTo>
                  <a:lnTo>
                    <a:pt x="81" y="718"/>
                  </a:lnTo>
                  <a:lnTo>
                    <a:pt x="90" y="718"/>
                  </a:lnTo>
                  <a:lnTo>
                    <a:pt x="104" y="712"/>
                  </a:lnTo>
                  <a:lnTo>
                    <a:pt x="111" y="705"/>
                  </a:lnTo>
                  <a:lnTo>
                    <a:pt x="113" y="703"/>
                  </a:lnTo>
                  <a:lnTo>
                    <a:pt x="131" y="705"/>
                  </a:lnTo>
                  <a:lnTo>
                    <a:pt x="138" y="716"/>
                  </a:lnTo>
                  <a:lnTo>
                    <a:pt x="145" y="728"/>
                  </a:lnTo>
                  <a:lnTo>
                    <a:pt x="154" y="739"/>
                  </a:lnTo>
                  <a:lnTo>
                    <a:pt x="165" y="741"/>
                  </a:lnTo>
                  <a:lnTo>
                    <a:pt x="190" y="739"/>
                  </a:lnTo>
                  <a:lnTo>
                    <a:pt x="202" y="737"/>
                  </a:lnTo>
                  <a:lnTo>
                    <a:pt x="220" y="748"/>
                  </a:lnTo>
                  <a:lnTo>
                    <a:pt x="231" y="743"/>
                  </a:lnTo>
                  <a:lnTo>
                    <a:pt x="245" y="746"/>
                  </a:lnTo>
                  <a:lnTo>
                    <a:pt x="256" y="755"/>
                  </a:lnTo>
                  <a:lnTo>
                    <a:pt x="276" y="746"/>
                  </a:lnTo>
                  <a:lnTo>
                    <a:pt x="295" y="746"/>
                  </a:lnTo>
                  <a:lnTo>
                    <a:pt x="308" y="755"/>
                  </a:lnTo>
                  <a:lnTo>
                    <a:pt x="320" y="759"/>
                  </a:lnTo>
                  <a:lnTo>
                    <a:pt x="331" y="750"/>
                  </a:lnTo>
                  <a:lnTo>
                    <a:pt x="345" y="750"/>
                  </a:lnTo>
                  <a:lnTo>
                    <a:pt x="365" y="746"/>
                  </a:lnTo>
                  <a:lnTo>
                    <a:pt x="379" y="755"/>
                  </a:lnTo>
                  <a:lnTo>
                    <a:pt x="381" y="750"/>
                  </a:lnTo>
                  <a:lnTo>
                    <a:pt x="397" y="762"/>
                  </a:lnTo>
                  <a:lnTo>
                    <a:pt x="410" y="769"/>
                  </a:lnTo>
                  <a:lnTo>
                    <a:pt x="426" y="762"/>
                  </a:lnTo>
                  <a:lnTo>
                    <a:pt x="429" y="750"/>
                  </a:lnTo>
                  <a:lnTo>
                    <a:pt x="419" y="737"/>
                  </a:lnTo>
                  <a:lnTo>
                    <a:pt x="417" y="728"/>
                  </a:lnTo>
                  <a:lnTo>
                    <a:pt x="410" y="705"/>
                  </a:lnTo>
                  <a:lnTo>
                    <a:pt x="467" y="666"/>
                  </a:lnTo>
                  <a:lnTo>
                    <a:pt x="483" y="666"/>
                  </a:lnTo>
                  <a:lnTo>
                    <a:pt x="485" y="659"/>
                  </a:lnTo>
                  <a:lnTo>
                    <a:pt x="465" y="652"/>
                  </a:lnTo>
                  <a:lnTo>
                    <a:pt x="449" y="637"/>
                  </a:lnTo>
                  <a:lnTo>
                    <a:pt x="413" y="602"/>
                  </a:lnTo>
                  <a:lnTo>
                    <a:pt x="408" y="577"/>
                  </a:lnTo>
                  <a:lnTo>
                    <a:pt x="388" y="573"/>
                  </a:lnTo>
                  <a:lnTo>
                    <a:pt x="385" y="548"/>
                  </a:lnTo>
                  <a:lnTo>
                    <a:pt x="381" y="527"/>
                  </a:lnTo>
                  <a:lnTo>
                    <a:pt x="372" y="516"/>
                  </a:lnTo>
                  <a:lnTo>
                    <a:pt x="376" y="507"/>
                  </a:lnTo>
                  <a:lnTo>
                    <a:pt x="381" y="502"/>
                  </a:lnTo>
                  <a:lnTo>
                    <a:pt x="392" y="502"/>
                  </a:lnTo>
                  <a:lnTo>
                    <a:pt x="429" y="493"/>
                  </a:lnTo>
                  <a:lnTo>
                    <a:pt x="501" y="455"/>
                  </a:lnTo>
                  <a:lnTo>
                    <a:pt x="517" y="448"/>
                  </a:lnTo>
                  <a:lnTo>
                    <a:pt x="533" y="439"/>
                  </a:lnTo>
                  <a:lnTo>
                    <a:pt x="544" y="452"/>
                  </a:lnTo>
                  <a:lnTo>
                    <a:pt x="562" y="445"/>
                  </a:lnTo>
                  <a:lnTo>
                    <a:pt x="567" y="427"/>
                  </a:lnTo>
                  <a:lnTo>
                    <a:pt x="565" y="418"/>
                  </a:lnTo>
                  <a:lnTo>
                    <a:pt x="572" y="407"/>
                  </a:lnTo>
                  <a:lnTo>
                    <a:pt x="562" y="393"/>
                  </a:lnTo>
                  <a:lnTo>
                    <a:pt x="553" y="370"/>
                  </a:lnTo>
                  <a:lnTo>
                    <a:pt x="560" y="336"/>
                  </a:lnTo>
                  <a:lnTo>
                    <a:pt x="549" y="320"/>
                  </a:lnTo>
                  <a:lnTo>
                    <a:pt x="544" y="302"/>
                  </a:lnTo>
                  <a:lnTo>
                    <a:pt x="549" y="286"/>
                  </a:lnTo>
                  <a:lnTo>
                    <a:pt x="547" y="273"/>
                  </a:lnTo>
                  <a:lnTo>
                    <a:pt x="522" y="247"/>
                  </a:lnTo>
                  <a:lnTo>
                    <a:pt x="535" y="232"/>
                  </a:lnTo>
                  <a:lnTo>
                    <a:pt x="535" y="204"/>
                  </a:lnTo>
                  <a:lnTo>
                    <a:pt x="537" y="172"/>
                  </a:lnTo>
                  <a:lnTo>
                    <a:pt x="512" y="145"/>
                  </a:lnTo>
                  <a:lnTo>
                    <a:pt x="499" y="129"/>
                  </a:lnTo>
                  <a:lnTo>
                    <a:pt x="485" y="113"/>
                  </a:lnTo>
                  <a:lnTo>
                    <a:pt x="463" y="95"/>
                  </a:lnTo>
                  <a:lnTo>
                    <a:pt x="447" y="86"/>
                  </a:lnTo>
                  <a:lnTo>
                    <a:pt x="438" y="84"/>
                  </a:lnTo>
                  <a:lnTo>
                    <a:pt x="424" y="93"/>
                  </a:lnTo>
                  <a:lnTo>
                    <a:pt x="413" y="100"/>
                  </a:lnTo>
                  <a:lnTo>
                    <a:pt x="379" y="125"/>
                  </a:lnTo>
                  <a:lnTo>
                    <a:pt x="356" y="118"/>
                  </a:lnTo>
                  <a:lnTo>
                    <a:pt x="347" y="118"/>
                  </a:lnTo>
                  <a:lnTo>
                    <a:pt x="347" y="109"/>
                  </a:lnTo>
                  <a:lnTo>
                    <a:pt x="351" y="97"/>
                  </a:lnTo>
                  <a:lnTo>
                    <a:pt x="356" y="88"/>
                  </a:lnTo>
                  <a:lnTo>
                    <a:pt x="326" y="68"/>
                  </a:lnTo>
                  <a:lnTo>
                    <a:pt x="317" y="65"/>
                  </a:lnTo>
                  <a:lnTo>
                    <a:pt x="301" y="54"/>
                  </a:lnTo>
                  <a:lnTo>
                    <a:pt x="297" y="31"/>
                  </a:lnTo>
                  <a:lnTo>
                    <a:pt x="290" y="18"/>
                  </a:lnTo>
                  <a:lnTo>
                    <a:pt x="279" y="18"/>
                  </a:lnTo>
                  <a:lnTo>
                    <a:pt x="267" y="4"/>
                  </a:lnTo>
                  <a:lnTo>
                    <a:pt x="251" y="2"/>
                  </a:lnTo>
                  <a:lnTo>
                    <a:pt x="236" y="0"/>
                  </a:lnTo>
                </a:path>
              </a:pathLst>
            </a:custGeom>
            <a:solidFill>
              <a:srgbClr val="92D050"/>
            </a:solidFill>
            <a:ln w="12700" cap="rnd" cmpd="sng">
              <a:noFill/>
              <a:prstDash val="solid"/>
              <a:round/>
              <a:headEnd/>
              <a:tailEnd/>
            </a:ln>
          </p:spPr>
          <p:txBody>
            <a:bodyPr/>
            <a:lstStyle/>
            <a:p>
              <a:endParaRPr lang="fr-FR"/>
            </a:p>
          </p:txBody>
        </p:sp>
        <p:sp>
          <p:nvSpPr>
            <p:cNvPr id="109" name="Freeform 122"/>
            <p:cNvSpPr>
              <a:spLocks/>
            </p:cNvSpPr>
            <p:nvPr/>
          </p:nvSpPr>
          <p:spPr bwMode="auto">
            <a:xfrm>
              <a:off x="8452701" y="1712314"/>
              <a:ext cx="512532" cy="215688"/>
            </a:xfrm>
            <a:custGeom>
              <a:avLst/>
              <a:gdLst>
                <a:gd name="T0" fmla="*/ 2147483647 w 694"/>
                <a:gd name="T1" fmla="*/ 2147483647 h 324"/>
                <a:gd name="T2" fmla="*/ 2147483647 w 694"/>
                <a:gd name="T3" fmla="*/ 2147483647 h 324"/>
                <a:gd name="T4" fmla="*/ 2147483647 w 694"/>
                <a:gd name="T5" fmla="*/ 2147483647 h 324"/>
                <a:gd name="T6" fmla="*/ 2147483647 w 694"/>
                <a:gd name="T7" fmla="*/ 2147483647 h 324"/>
                <a:gd name="T8" fmla="*/ 2147483647 w 694"/>
                <a:gd name="T9" fmla="*/ 2147483647 h 324"/>
                <a:gd name="T10" fmla="*/ 2147483647 w 694"/>
                <a:gd name="T11" fmla="*/ 2147483647 h 324"/>
                <a:gd name="T12" fmla="*/ 2147483647 w 694"/>
                <a:gd name="T13" fmla="*/ 0 h 324"/>
                <a:gd name="T14" fmla="*/ 2147483647 w 694"/>
                <a:gd name="T15" fmla="*/ 2147483647 h 324"/>
                <a:gd name="T16" fmla="*/ 2147483647 w 694"/>
                <a:gd name="T17" fmla="*/ 2147483647 h 324"/>
                <a:gd name="T18" fmla="*/ 2147483647 w 694"/>
                <a:gd name="T19" fmla="*/ 2147483647 h 324"/>
                <a:gd name="T20" fmla="*/ 2147483647 w 694"/>
                <a:gd name="T21" fmla="*/ 2147483647 h 324"/>
                <a:gd name="T22" fmla="*/ 2147483647 w 694"/>
                <a:gd name="T23" fmla="*/ 2147483647 h 324"/>
                <a:gd name="T24" fmla="*/ 2147483647 w 694"/>
                <a:gd name="T25" fmla="*/ 2147483647 h 324"/>
                <a:gd name="T26" fmla="*/ 2147483647 w 694"/>
                <a:gd name="T27" fmla="*/ 2147483647 h 324"/>
                <a:gd name="T28" fmla="*/ 2147483647 w 694"/>
                <a:gd name="T29" fmla="*/ 2147483647 h 324"/>
                <a:gd name="T30" fmla="*/ 2147483647 w 694"/>
                <a:gd name="T31" fmla="*/ 2147483647 h 324"/>
                <a:gd name="T32" fmla="*/ 2147483647 w 694"/>
                <a:gd name="T33" fmla="*/ 2147483647 h 324"/>
                <a:gd name="T34" fmla="*/ 2147483647 w 694"/>
                <a:gd name="T35" fmla="*/ 2147483647 h 324"/>
                <a:gd name="T36" fmla="*/ 2147483647 w 694"/>
                <a:gd name="T37" fmla="*/ 2147483647 h 324"/>
                <a:gd name="T38" fmla="*/ 2147483647 w 694"/>
                <a:gd name="T39" fmla="*/ 2147483647 h 324"/>
                <a:gd name="T40" fmla="*/ 2147483647 w 694"/>
                <a:gd name="T41" fmla="*/ 2147483647 h 324"/>
                <a:gd name="T42" fmla="*/ 2147483647 w 694"/>
                <a:gd name="T43" fmla="*/ 2147483647 h 324"/>
                <a:gd name="T44" fmla="*/ 2147483647 w 694"/>
                <a:gd name="T45" fmla="*/ 2147483647 h 324"/>
                <a:gd name="T46" fmla="*/ 2147483647 w 694"/>
                <a:gd name="T47" fmla="*/ 2147483647 h 324"/>
                <a:gd name="T48" fmla="*/ 2147483647 w 694"/>
                <a:gd name="T49" fmla="*/ 2147483647 h 324"/>
                <a:gd name="T50" fmla="*/ 2147483647 w 694"/>
                <a:gd name="T51" fmla="*/ 2147483647 h 324"/>
                <a:gd name="T52" fmla="*/ 2147483647 w 694"/>
                <a:gd name="T53" fmla="*/ 2147483647 h 324"/>
                <a:gd name="T54" fmla="*/ 2147483647 w 694"/>
                <a:gd name="T55" fmla="*/ 2147483647 h 324"/>
                <a:gd name="T56" fmla="*/ 2147483647 w 694"/>
                <a:gd name="T57" fmla="*/ 2147483647 h 324"/>
                <a:gd name="T58" fmla="*/ 2147483647 w 694"/>
                <a:gd name="T59" fmla="*/ 2147483647 h 324"/>
                <a:gd name="T60" fmla="*/ 2147483647 w 694"/>
                <a:gd name="T61" fmla="*/ 2147483647 h 324"/>
                <a:gd name="T62" fmla="*/ 2147483647 w 694"/>
                <a:gd name="T63" fmla="*/ 2147483647 h 324"/>
                <a:gd name="T64" fmla="*/ 2147483647 w 694"/>
                <a:gd name="T65" fmla="*/ 2147483647 h 324"/>
                <a:gd name="T66" fmla="*/ 2147483647 w 694"/>
                <a:gd name="T67" fmla="*/ 2147483647 h 324"/>
                <a:gd name="T68" fmla="*/ 2147483647 w 694"/>
                <a:gd name="T69" fmla="*/ 2147483647 h 324"/>
                <a:gd name="T70" fmla="*/ 2147483647 w 694"/>
                <a:gd name="T71" fmla="*/ 2147483647 h 324"/>
                <a:gd name="T72" fmla="*/ 2147483647 w 694"/>
                <a:gd name="T73" fmla="*/ 2147483647 h 324"/>
                <a:gd name="T74" fmla="*/ 2147483647 w 694"/>
                <a:gd name="T75" fmla="*/ 2147483647 h 324"/>
                <a:gd name="T76" fmla="*/ 2147483647 w 694"/>
                <a:gd name="T77" fmla="*/ 2147483647 h 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324"/>
                <a:gd name="T119" fmla="*/ 694 w 694"/>
                <a:gd name="T120" fmla="*/ 324 h 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324">
                  <a:moveTo>
                    <a:pt x="111" y="238"/>
                  </a:moveTo>
                  <a:lnTo>
                    <a:pt x="109" y="225"/>
                  </a:lnTo>
                  <a:lnTo>
                    <a:pt x="93" y="216"/>
                  </a:lnTo>
                  <a:lnTo>
                    <a:pt x="40" y="168"/>
                  </a:lnTo>
                  <a:lnTo>
                    <a:pt x="38" y="141"/>
                  </a:lnTo>
                  <a:lnTo>
                    <a:pt x="13" y="138"/>
                  </a:lnTo>
                  <a:lnTo>
                    <a:pt x="15" y="116"/>
                  </a:lnTo>
                  <a:lnTo>
                    <a:pt x="6" y="93"/>
                  </a:lnTo>
                  <a:lnTo>
                    <a:pt x="0" y="79"/>
                  </a:lnTo>
                  <a:lnTo>
                    <a:pt x="4" y="65"/>
                  </a:lnTo>
                  <a:lnTo>
                    <a:pt x="22" y="65"/>
                  </a:lnTo>
                  <a:lnTo>
                    <a:pt x="52" y="59"/>
                  </a:lnTo>
                  <a:lnTo>
                    <a:pt x="143" y="13"/>
                  </a:lnTo>
                  <a:lnTo>
                    <a:pt x="161" y="0"/>
                  </a:lnTo>
                  <a:lnTo>
                    <a:pt x="172" y="15"/>
                  </a:lnTo>
                  <a:lnTo>
                    <a:pt x="193" y="6"/>
                  </a:lnTo>
                  <a:lnTo>
                    <a:pt x="211" y="9"/>
                  </a:lnTo>
                  <a:lnTo>
                    <a:pt x="222" y="15"/>
                  </a:lnTo>
                  <a:lnTo>
                    <a:pt x="222" y="38"/>
                  </a:lnTo>
                  <a:lnTo>
                    <a:pt x="254" y="59"/>
                  </a:lnTo>
                  <a:lnTo>
                    <a:pt x="256" y="72"/>
                  </a:lnTo>
                  <a:lnTo>
                    <a:pt x="268" y="90"/>
                  </a:lnTo>
                  <a:lnTo>
                    <a:pt x="277" y="97"/>
                  </a:lnTo>
                  <a:lnTo>
                    <a:pt x="284" y="90"/>
                  </a:lnTo>
                  <a:lnTo>
                    <a:pt x="306" y="77"/>
                  </a:lnTo>
                  <a:lnTo>
                    <a:pt x="315" y="79"/>
                  </a:lnTo>
                  <a:lnTo>
                    <a:pt x="345" y="113"/>
                  </a:lnTo>
                  <a:lnTo>
                    <a:pt x="352" y="111"/>
                  </a:lnTo>
                  <a:lnTo>
                    <a:pt x="383" y="129"/>
                  </a:lnTo>
                  <a:lnTo>
                    <a:pt x="397" y="134"/>
                  </a:lnTo>
                  <a:lnTo>
                    <a:pt x="418" y="127"/>
                  </a:lnTo>
                  <a:lnTo>
                    <a:pt x="438" y="127"/>
                  </a:lnTo>
                  <a:lnTo>
                    <a:pt x="463" y="145"/>
                  </a:lnTo>
                  <a:lnTo>
                    <a:pt x="470" y="159"/>
                  </a:lnTo>
                  <a:lnTo>
                    <a:pt x="483" y="147"/>
                  </a:lnTo>
                  <a:lnTo>
                    <a:pt x="497" y="152"/>
                  </a:lnTo>
                  <a:lnTo>
                    <a:pt x="520" y="177"/>
                  </a:lnTo>
                  <a:lnTo>
                    <a:pt x="545" y="188"/>
                  </a:lnTo>
                  <a:lnTo>
                    <a:pt x="554" y="191"/>
                  </a:lnTo>
                  <a:lnTo>
                    <a:pt x="565" y="179"/>
                  </a:lnTo>
                  <a:lnTo>
                    <a:pt x="579" y="175"/>
                  </a:lnTo>
                  <a:lnTo>
                    <a:pt x="613" y="184"/>
                  </a:lnTo>
                  <a:lnTo>
                    <a:pt x="656" y="193"/>
                  </a:lnTo>
                  <a:lnTo>
                    <a:pt x="693" y="204"/>
                  </a:lnTo>
                  <a:lnTo>
                    <a:pt x="681" y="218"/>
                  </a:lnTo>
                  <a:lnTo>
                    <a:pt x="656" y="243"/>
                  </a:lnTo>
                  <a:lnTo>
                    <a:pt x="652" y="250"/>
                  </a:lnTo>
                  <a:lnTo>
                    <a:pt x="654" y="268"/>
                  </a:lnTo>
                  <a:lnTo>
                    <a:pt x="636" y="268"/>
                  </a:lnTo>
                  <a:lnTo>
                    <a:pt x="620" y="254"/>
                  </a:lnTo>
                  <a:lnTo>
                    <a:pt x="604" y="250"/>
                  </a:lnTo>
                  <a:lnTo>
                    <a:pt x="558" y="261"/>
                  </a:lnTo>
                  <a:lnTo>
                    <a:pt x="549" y="270"/>
                  </a:lnTo>
                  <a:lnTo>
                    <a:pt x="536" y="286"/>
                  </a:lnTo>
                  <a:lnTo>
                    <a:pt x="513" y="300"/>
                  </a:lnTo>
                  <a:lnTo>
                    <a:pt x="499" y="300"/>
                  </a:lnTo>
                  <a:lnTo>
                    <a:pt x="483" y="288"/>
                  </a:lnTo>
                  <a:lnTo>
                    <a:pt x="472" y="288"/>
                  </a:lnTo>
                  <a:lnTo>
                    <a:pt x="427" y="309"/>
                  </a:lnTo>
                  <a:lnTo>
                    <a:pt x="406" y="320"/>
                  </a:lnTo>
                  <a:lnTo>
                    <a:pt x="388" y="323"/>
                  </a:lnTo>
                  <a:lnTo>
                    <a:pt x="352" y="320"/>
                  </a:lnTo>
                  <a:lnTo>
                    <a:pt x="338" y="320"/>
                  </a:lnTo>
                  <a:lnTo>
                    <a:pt x="327" y="304"/>
                  </a:lnTo>
                  <a:lnTo>
                    <a:pt x="320" y="297"/>
                  </a:lnTo>
                  <a:lnTo>
                    <a:pt x="309" y="291"/>
                  </a:lnTo>
                  <a:lnTo>
                    <a:pt x="302" y="284"/>
                  </a:lnTo>
                  <a:lnTo>
                    <a:pt x="297" y="268"/>
                  </a:lnTo>
                  <a:lnTo>
                    <a:pt x="297" y="247"/>
                  </a:lnTo>
                  <a:lnTo>
                    <a:pt x="268" y="229"/>
                  </a:lnTo>
                  <a:lnTo>
                    <a:pt x="249" y="238"/>
                  </a:lnTo>
                  <a:lnTo>
                    <a:pt x="234" y="243"/>
                  </a:lnTo>
                  <a:lnTo>
                    <a:pt x="222" y="220"/>
                  </a:lnTo>
                  <a:lnTo>
                    <a:pt x="181" y="222"/>
                  </a:lnTo>
                  <a:lnTo>
                    <a:pt x="170" y="232"/>
                  </a:lnTo>
                  <a:lnTo>
                    <a:pt x="161" y="241"/>
                  </a:lnTo>
                  <a:lnTo>
                    <a:pt x="145" y="241"/>
                  </a:lnTo>
                  <a:lnTo>
                    <a:pt x="127" y="243"/>
                  </a:lnTo>
                  <a:lnTo>
                    <a:pt x="111" y="238"/>
                  </a:lnTo>
                </a:path>
              </a:pathLst>
            </a:custGeom>
            <a:solidFill>
              <a:srgbClr val="92D050"/>
            </a:solidFill>
            <a:ln w="12700" cap="rnd" cmpd="sng">
              <a:noFill/>
              <a:prstDash val="solid"/>
              <a:round/>
              <a:headEnd/>
              <a:tailEnd/>
            </a:ln>
            <a:extLst/>
          </p:spPr>
          <p:txBody>
            <a:bodyPr/>
            <a:lstStyle/>
            <a:p>
              <a:endParaRPr lang="fr-FR"/>
            </a:p>
          </p:txBody>
        </p:sp>
        <p:sp>
          <p:nvSpPr>
            <p:cNvPr id="110" name="Freeform 123"/>
            <p:cNvSpPr>
              <a:spLocks/>
            </p:cNvSpPr>
            <p:nvPr/>
          </p:nvSpPr>
          <p:spPr bwMode="auto">
            <a:xfrm>
              <a:off x="8485317" y="2017304"/>
              <a:ext cx="304412" cy="249744"/>
            </a:xfrm>
            <a:custGeom>
              <a:avLst/>
              <a:gdLst>
                <a:gd name="T0" fmla="*/ 2147483647 w 411"/>
                <a:gd name="T1" fmla="*/ 2147483647 h 376"/>
                <a:gd name="T2" fmla="*/ 2147483647 w 411"/>
                <a:gd name="T3" fmla="*/ 2147483647 h 376"/>
                <a:gd name="T4" fmla="*/ 2147483647 w 411"/>
                <a:gd name="T5" fmla="*/ 2147483647 h 376"/>
                <a:gd name="T6" fmla="*/ 2147483647 w 411"/>
                <a:gd name="T7" fmla="*/ 2147483647 h 376"/>
                <a:gd name="T8" fmla="*/ 2147483647 w 411"/>
                <a:gd name="T9" fmla="*/ 2147483647 h 376"/>
                <a:gd name="T10" fmla="*/ 2147483647 w 411"/>
                <a:gd name="T11" fmla="*/ 2147483647 h 376"/>
                <a:gd name="T12" fmla="*/ 2147483647 w 411"/>
                <a:gd name="T13" fmla="*/ 2147483647 h 376"/>
                <a:gd name="T14" fmla="*/ 2147483647 w 411"/>
                <a:gd name="T15" fmla="*/ 2147483647 h 376"/>
                <a:gd name="T16" fmla="*/ 2147483647 w 411"/>
                <a:gd name="T17" fmla="*/ 2147483647 h 376"/>
                <a:gd name="T18" fmla="*/ 2147483647 w 411"/>
                <a:gd name="T19" fmla="*/ 2147483647 h 376"/>
                <a:gd name="T20" fmla="*/ 2147483647 w 411"/>
                <a:gd name="T21" fmla="*/ 2147483647 h 376"/>
                <a:gd name="T22" fmla="*/ 2147483647 w 411"/>
                <a:gd name="T23" fmla="*/ 2147483647 h 376"/>
                <a:gd name="T24" fmla="*/ 2147483647 w 411"/>
                <a:gd name="T25" fmla="*/ 2147483647 h 376"/>
                <a:gd name="T26" fmla="*/ 2147483647 w 411"/>
                <a:gd name="T27" fmla="*/ 2147483647 h 376"/>
                <a:gd name="T28" fmla="*/ 2147483647 w 411"/>
                <a:gd name="T29" fmla="*/ 2147483647 h 376"/>
                <a:gd name="T30" fmla="*/ 2147483647 w 411"/>
                <a:gd name="T31" fmla="*/ 2147483647 h 376"/>
                <a:gd name="T32" fmla="*/ 2147483647 w 411"/>
                <a:gd name="T33" fmla="*/ 2147483647 h 376"/>
                <a:gd name="T34" fmla="*/ 2147483647 w 411"/>
                <a:gd name="T35" fmla="*/ 2147483647 h 376"/>
                <a:gd name="T36" fmla="*/ 2147483647 w 411"/>
                <a:gd name="T37" fmla="*/ 2147483647 h 376"/>
                <a:gd name="T38" fmla="*/ 2147483647 w 411"/>
                <a:gd name="T39" fmla="*/ 2147483647 h 376"/>
                <a:gd name="T40" fmla="*/ 2147483647 w 411"/>
                <a:gd name="T41" fmla="*/ 2147483647 h 376"/>
                <a:gd name="T42" fmla="*/ 2147483647 w 411"/>
                <a:gd name="T43" fmla="*/ 2147483647 h 376"/>
                <a:gd name="T44" fmla="*/ 2147483647 w 411"/>
                <a:gd name="T45" fmla="*/ 2147483647 h 376"/>
                <a:gd name="T46" fmla="*/ 2147483647 w 411"/>
                <a:gd name="T47" fmla="*/ 2147483647 h 376"/>
                <a:gd name="T48" fmla="*/ 2147483647 w 411"/>
                <a:gd name="T49" fmla="*/ 2147483647 h 376"/>
                <a:gd name="T50" fmla="*/ 2147483647 w 411"/>
                <a:gd name="T51" fmla="*/ 2147483647 h 376"/>
                <a:gd name="T52" fmla="*/ 2147483647 w 411"/>
                <a:gd name="T53" fmla="*/ 2147483647 h 376"/>
                <a:gd name="T54" fmla="*/ 2147483647 w 411"/>
                <a:gd name="T55" fmla="*/ 2147483647 h 376"/>
                <a:gd name="T56" fmla="*/ 2147483647 w 411"/>
                <a:gd name="T57" fmla="*/ 2147483647 h 376"/>
                <a:gd name="T58" fmla="*/ 2147483647 w 411"/>
                <a:gd name="T59" fmla="*/ 2147483647 h 376"/>
                <a:gd name="T60" fmla="*/ 2147483647 w 411"/>
                <a:gd name="T61" fmla="*/ 2147483647 h 376"/>
                <a:gd name="T62" fmla="*/ 2147483647 w 411"/>
                <a:gd name="T63" fmla="*/ 2147483647 h 376"/>
                <a:gd name="T64" fmla="*/ 2147483647 w 411"/>
                <a:gd name="T65" fmla="*/ 2147483647 h 376"/>
                <a:gd name="T66" fmla="*/ 2147483647 w 411"/>
                <a:gd name="T67" fmla="*/ 2147483647 h 376"/>
                <a:gd name="T68" fmla="*/ 2147483647 w 411"/>
                <a:gd name="T69" fmla="*/ 2147483647 h 376"/>
                <a:gd name="T70" fmla="*/ 2147483647 w 411"/>
                <a:gd name="T71" fmla="*/ 2147483647 h 376"/>
                <a:gd name="T72" fmla="*/ 2147483647 w 411"/>
                <a:gd name="T73" fmla="*/ 2147483647 h 376"/>
                <a:gd name="T74" fmla="*/ 2147483647 w 411"/>
                <a:gd name="T75" fmla="*/ 2147483647 h 376"/>
                <a:gd name="T76" fmla="*/ 2147483647 w 411"/>
                <a:gd name="T77" fmla="*/ 2147483647 h 376"/>
                <a:gd name="T78" fmla="*/ 2147483647 w 411"/>
                <a:gd name="T79" fmla="*/ 0 h 376"/>
                <a:gd name="T80" fmla="*/ 2147483647 w 411"/>
                <a:gd name="T81" fmla="*/ 2147483647 h 376"/>
                <a:gd name="T82" fmla="*/ 2147483647 w 411"/>
                <a:gd name="T83" fmla="*/ 2147483647 h 376"/>
                <a:gd name="T84" fmla="*/ 2147483647 w 411"/>
                <a:gd name="T85" fmla="*/ 2147483647 h 376"/>
                <a:gd name="T86" fmla="*/ 2147483647 w 411"/>
                <a:gd name="T87" fmla="*/ 2147483647 h 376"/>
                <a:gd name="T88" fmla="*/ 0 w 411"/>
                <a:gd name="T89" fmla="*/ 2147483647 h 3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1"/>
                <a:gd name="T136" fmla="*/ 0 h 376"/>
                <a:gd name="T137" fmla="*/ 411 w 411"/>
                <a:gd name="T138" fmla="*/ 376 h 3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1" h="376">
                  <a:moveTo>
                    <a:pt x="0" y="90"/>
                  </a:moveTo>
                  <a:lnTo>
                    <a:pt x="9" y="115"/>
                  </a:lnTo>
                  <a:lnTo>
                    <a:pt x="18" y="134"/>
                  </a:lnTo>
                  <a:lnTo>
                    <a:pt x="25" y="145"/>
                  </a:lnTo>
                  <a:lnTo>
                    <a:pt x="34" y="147"/>
                  </a:lnTo>
                  <a:lnTo>
                    <a:pt x="45" y="140"/>
                  </a:lnTo>
                  <a:lnTo>
                    <a:pt x="52" y="129"/>
                  </a:lnTo>
                  <a:lnTo>
                    <a:pt x="63" y="111"/>
                  </a:lnTo>
                  <a:lnTo>
                    <a:pt x="77" y="120"/>
                  </a:lnTo>
                  <a:lnTo>
                    <a:pt x="93" y="125"/>
                  </a:lnTo>
                  <a:lnTo>
                    <a:pt x="102" y="131"/>
                  </a:lnTo>
                  <a:lnTo>
                    <a:pt x="100" y="152"/>
                  </a:lnTo>
                  <a:lnTo>
                    <a:pt x="100" y="165"/>
                  </a:lnTo>
                  <a:lnTo>
                    <a:pt x="113" y="188"/>
                  </a:lnTo>
                  <a:lnTo>
                    <a:pt x="132" y="206"/>
                  </a:lnTo>
                  <a:lnTo>
                    <a:pt x="129" y="211"/>
                  </a:lnTo>
                  <a:lnTo>
                    <a:pt x="109" y="211"/>
                  </a:lnTo>
                  <a:lnTo>
                    <a:pt x="118" y="222"/>
                  </a:lnTo>
                  <a:lnTo>
                    <a:pt x="175" y="286"/>
                  </a:lnTo>
                  <a:lnTo>
                    <a:pt x="182" y="290"/>
                  </a:lnTo>
                  <a:lnTo>
                    <a:pt x="198" y="290"/>
                  </a:lnTo>
                  <a:lnTo>
                    <a:pt x="209" y="295"/>
                  </a:lnTo>
                  <a:lnTo>
                    <a:pt x="234" y="306"/>
                  </a:lnTo>
                  <a:lnTo>
                    <a:pt x="257" y="327"/>
                  </a:lnTo>
                  <a:lnTo>
                    <a:pt x="261" y="336"/>
                  </a:lnTo>
                  <a:lnTo>
                    <a:pt x="268" y="352"/>
                  </a:lnTo>
                  <a:lnTo>
                    <a:pt x="275" y="350"/>
                  </a:lnTo>
                  <a:lnTo>
                    <a:pt x="280" y="350"/>
                  </a:lnTo>
                  <a:lnTo>
                    <a:pt x="298" y="356"/>
                  </a:lnTo>
                  <a:lnTo>
                    <a:pt x="307" y="365"/>
                  </a:lnTo>
                  <a:lnTo>
                    <a:pt x="316" y="375"/>
                  </a:lnTo>
                  <a:lnTo>
                    <a:pt x="318" y="361"/>
                  </a:lnTo>
                  <a:lnTo>
                    <a:pt x="318" y="350"/>
                  </a:lnTo>
                  <a:lnTo>
                    <a:pt x="325" y="338"/>
                  </a:lnTo>
                  <a:lnTo>
                    <a:pt x="321" y="327"/>
                  </a:lnTo>
                  <a:lnTo>
                    <a:pt x="305" y="309"/>
                  </a:lnTo>
                  <a:lnTo>
                    <a:pt x="275" y="275"/>
                  </a:lnTo>
                  <a:lnTo>
                    <a:pt x="257" y="261"/>
                  </a:lnTo>
                  <a:lnTo>
                    <a:pt x="250" y="254"/>
                  </a:lnTo>
                  <a:lnTo>
                    <a:pt x="239" y="256"/>
                  </a:lnTo>
                  <a:lnTo>
                    <a:pt x="225" y="243"/>
                  </a:lnTo>
                  <a:lnTo>
                    <a:pt x="223" y="243"/>
                  </a:lnTo>
                  <a:lnTo>
                    <a:pt x="214" y="236"/>
                  </a:lnTo>
                  <a:lnTo>
                    <a:pt x="209" y="220"/>
                  </a:lnTo>
                  <a:lnTo>
                    <a:pt x="205" y="206"/>
                  </a:lnTo>
                  <a:lnTo>
                    <a:pt x="189" y="186"/>
                  </a:lnTo>
                  <a:lnTo>
                    <a:pt x="157" y="150"/>
                  </a:lnTo>
                  <a:lnTo>
                    <a:pt x="154" y="140"/>
                  </a:lnTo>
                  <a:lnTo>
                    <a:pt x="157" y="136"/>
                  </a:lnTo>
                  <a:lnTo>
                    <a:pt x="173" y="134"/>
                  </a:lnTo>
                  <a:lnTo>
                    <a:pt x="218" y="147"/>
                  </a:lnTo>
                  <a:lnTo>
                    <a:pt x="250" y="115"/>
                  </a:lnTo>
                  <a:lnTo>
                    <a:pt x="275" y="136"/>
                  </a:lnTo>
                  <a:lnTo>
                    <a:pt x="284" y="136"/>
                  </a:lnTo>
                  <a:lnTo>
                    <a:pt x="291" y="145"/>
                  </a:lnTo>
                  <a:lnTo>
                    <a:pt x="300" y="136"/>
                  </a:lnTo>
                  <a:lnTo>
                    <a:pt x="316" y="136"/>
                  </a:lnTo>
                  <a:lnTo>
                    <a:pt x="332" y="138"/>
                  </a:lnTo>
                  <a:lnTo>
                    <a:pt x="353" y="129"/>
                  </a:lnTo>
                  <a:lnTo>
                    <a:pt x="375" y="136"/>
                  </a:lnTo>
                  <a:lnTo>
                    <a:pt x="387" y="147"/>
                  </a:lnTo>
                  <a:lnTo>
                    <a:pt x="403" y="152"/>
                  </a:lnTo>
                  <a:lnTo>
                    <a:pt x="403" y="140"/>
                  </a:lnTo>
                  <a:lnTo>
                    <a:pt x="410" y="125"/>
                  </a:lnTo>
                  <a:lnTo>
                    <a:pt x="403" y="115"/>
                  </a:lnTo>
                  <a:lnTo>
                    <a:pt x="389" y="102"/>
                  </a:lnTo>
                  <a:lnTo>
                    <a:pt x="387" y="88"/>
                  </a:lnTo>
                  <a:lnTo>
                    <a:pt x="387" y="77"/>
                  </a:lnTo>
                  <a:lnTo>
                    <a:pt x="389" y="65"/>
                  </a:lnTo>
                  <a:lnTo>
                    <a:pt x="371" y="61"/>
                  </a:lnTo>
                  <a:lnTo>
                    <a:pt x="362" y="59"/>
                  </a:lnTo>
                  <a:lnTo>
                    <a:pt x="350" y="65"/>
                  </a:lnTo>
                  <a:lnTo>
                    <a:pt x="339" y="72"/>
                  </a:lnTo>
                  <a:lnTo>
                    <a:pt x="330" y="72"/>
                  </a:lnTo>
                  <a:lnTo>
                    <a:pt x="312" y="56"/>
                  </a:lnTo>
                  <a:lnTo>
                    <a:pt x="298" y="47"/>
                  </a:lnTo>
                  <a:lnTo>
                    <a:pt x="282" y="50"/>
                  </a:lnTo>
                  <a:lnTo>
                    <a:pt x="271" y="38"/>
                  </a:lnTo>
                  <a:lnTo>
                    <a:pt x="236" y="2"/>
                  </a:lnTo>
                  <a:lnTo>
                    <a:pt x="223" y="0"/>
                  </a:lnTo>
                  <a:lnTo>
                    <a:pt x="200" y="29"/>
                  </a:lnTo>
                  <a:lnTo>
                    <a:pt x="177" y="27"/>
                  </a:lnTo>
                  <a:lnTo>
                    <a:pt x="166" y="38"/>
                  </a:lnTo>
                  <a:lnTo>
                    <a:pt x="164" y="50"/>
                  </a:lnTo>
                  <a:lnTo>
                    <a:pt x="118" y="97"/>
                  </a:lnTo>
                  <a:lnTo>
                    <a:pt x="91" y="90"/>
                  </a:lnTo>
                  <a:lnTo>
                    <a:pt x="61" y="84"/>
                  </a:lnTo>
                  <a:lnTo>
                    <a:pt x="45" y="90"/>
                  </a:lnTo>
                  <a:lnTo>
                    <a:pt x="27" y="97"/>
                  </a:lnTo>
                  <a:lnTo>
                    <a:pt x="0" y="90"/>
                  </a:lnTo>
                </a:path>
              </a:pathLst>
            </a:custGeom>
            <a:solidFill>
              <a:srgbClr val="92D050"/>
            </a:solidFill>
            <a:ln w="12700" cap="rnd" cmpd="sng">
              <a:noFill/>
              <a:prstDash val="solid"/>
              <a:round/>
              <a:headEnd/>
              <a:tailEnd/>
            </a:ln>
            <a:extLst/>
          </p:spPr>
          <p:txBody>
            <a:bodyPr/>
            <a:lstStyle/>
            <a:p>
              <a:endParaRPr lang="fr-FR"/>
            </a:p>
          </p:txBody>
        </p:sp>
        <p:sp>
          <p:nvSpPr>
            <p:cNvPr id="111" name="Freeform 132"/>
            <p:cNvSpPr>
              <a:spLocks/>
            </p:cNvSpPr>
            <p:nvPr/>
          </p:nvSpPr>
          <p:spPr bwMode="auto">
            <a:xfrm>
              <a:off x="8206531" y="2217099"/>
              <a:ext cx="55912" cy="90816"/>
            </a:xfrm>
            <a:custGeom>
              <a:avLst/>
              <a:gdLst>
                <a:gd name="T0" fmla="*/ 2147483647 w 77"/>
                <a:gd name="T1" fmla="*/ 0 h 137"/>
                <a:gd name="T2" fmla="*/ 2147483647 w 77"/>
                <a:gd name="T3" fmla="*/ 2147483647 h 137"/>
                <a:gd name="T4" fmla="*/ 2147483647 w 77"/>
                <a:gd name="T5" fmla="*/ 2147483647 h 137"/>
                <a:gd name="T6" fmla="*/ 0 w 77"/>
                <a:gd name="T7" fmla="*/ 2147483647 h 137"/>
                <a:gd name="T8" fmla="*/ 2147483647 w 77"/>
                <a:gd name="T9" fmla="*/ 2147483647 h 137"/>
                <a:gd name="T10" fmla="*/ 2147483647 w 77"/>
                <a:gd name="T11" fmla="*/ 2147483647 h 137"/>
                <a:gd name="T12" fmla="*/ 2147483647 w 77"/>
                <a:gd name="T13" fmla="*/ 2147483647 h 137"/>
                <a:gd name="T14" fmla="*/ 2147483647 w 77"/>
                <a:gd name="T15" fmla="*/ 2147483647 h 137"/>
                <a:gd name="T16" fmla="*/ 2147483647 w 77"/>
                <a:gd name="T17" fmla="*/ 2147483647 h 137"/>
                <a:gd name="T18" fmla="*/ 2147483647 w 77"/>
                <a:gd name="T19" fmla="*/ 2147483647 h 137"/>
                <a:gd name="T20" fmla="*/ 2147483647 w 77"/>
                <a:gd name="T21" fmla="*/ 2147483647 h 137"/>
                <a:gd name="T22" fmla="*/ 2147483647 w 77"/>
                <a:gd name="T23" fmla="*/ 0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
                <a:gd name="T37" fmla="*/ 0 h 137"/>
                <a:gd name="T38" fmla="*/ 77 w 77"/>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 h="137">
                  <a:moveTo>
                    <a:pt x="76" y="0"/>
                  </a:moveTo>
                  <a:lnTo>
                    <a:pt x="51" y="29"/>
                  </a:lnTo>
                  <a:lnTo>
                    <a:pt x="22" y="29"/>
                  </a:lnTo>
                  <a:lnTo>
                    <a:pt x="0" y="45"/>
                  </a:lnTo>
                  <a:lnTo>
                    <a:pt x="4" y="70"/>
                  </a:lnTo>
                  <a:lnTo>
                    <a:pt x="4" y="108"/>
                  </a:lnTo>
                  <a:lnTo>
                    <a:pt x="22" y="136"/>
                  </a:lnTo>
                  <a:lnTo>
                    <a:pt x="42" y="129"/>
                  </a:lnTo>
                  <a:lnTo>
                    <a:pt x="46" y="113"/>
                  </a:lnTo>
                  <a:lnTo>
                    <a:pt x="67" y="74"/>
                  </a:lnTo>
                  <a:lnTo>
                    <a:pt x="67" y="52"/>
                  </a:lnTo>
                  <a:lnTo>
                    <a:pt x="76" y="0"/>
                  </a:lnTo>
                </a:path>
              </a:pathLst>
            </a:custGeom>
            <a:solidFill>
              <a:schemeClr val="accent1"/>
            </a:solidFill>
            <a:ln w="12700" cap="rnd" cmpd="sng">
              <a:noFill/>
              <a:prstDash val="solid"/>
              <a:round/>
              <a:headEnd/>
              <a:tailEnd/>
            </a:ln>
          </p:spPr>
          <p:txBody>
            <a:bodyPr/>
            <a:lstStyle/>
            <a:p>
              <a:endParaRPr lang="fr-FR"/>
            </a:p>
          </p:txBody>
        </p:sp>
        <p:sp>
          <p:nvSpPr>
            <p:cNvPr id="112" name="Freeform 133"/>
            <p:cNvSpPr>
              <a:spLocks/>
            </p:cNvSpPr>
            <p:nvPr/>
          </p:nvSpPr>
          <p:spPr bwMode="auto">
            <a:xfrm>
              <a:off x="7631874" y="1632850"/>
              <a:ext cx="630569" cy="556247"/>
            </a:xfrm>
            <a:custGeom>
              <a:avLst/>
              <a:gdLst>
                <a:gd name="T0" fmla="*/ 2147483647 w 853"/>
                <a:gd name="T1" fmla="*/ 2147483647 h 837"/>
                <a:gd name="T2" fmla="*/ 2147483647 w 853"/>
                <a:gd name="T3" fmla="*/ 2147483647 h 837"/>
                <a:gd name="T4" fmla="*/ 2147483647 w 853"/>
                <a:gd name="T5" fmla="*/ 2147483647 h 837"/>
                <a:gd name="T6" fmla="*/ 2147483647 w 853"/>
                <a:gd name="T7" fmla="*/ 2147483647 h 837"/>
                <a:gd name="T8" fmla="*/ 2147483647 w 853"/>
                <a:gd name="T9" fmla="*/ 2147483647 h 837"/>
                <a:gd name="T10" fmla="*/ 2147483647 w 853"/>
                <a:gd name="T11" fmla="*/ 2147483647 h 837"/>
                <a:gd name="T12" fmla="*/ 2147483647 w 853"/>
                <a:gd name="T13" fmla="*/ 2147483647 h 837"/>
                <a:gd name="T14" fmla="*/ 2147483647 w 853"/>
                <a:gd name="T15" fmla="*/ 2147483647 h 837"/>
                <a:gd name="T16" fmla="*/ 2147483647 w 853"/>
                <a:gd name="T17" fmla="*/ 2147483647 h 837"/>
                <a:gd name="T18" fmla="*/ 2147483647 w 853"/>
                <a:gd name="T19" fmla="*/ 2147483647 h 837"/>
                <a:gd name="T20" fmla="*/ 2147483647 w 853"/>
                <a:gd name="T21" fmla="*/ 2147483647 h 837"/>
                <a:gd name="T22" fmla="*/ 2147483647 w 853"/>
                <a:gd name="T23" fmla="*/ 2147483647 h 837"/>
                <a:gd name="T24" fmla="*/ 2147483647 w 853"/>
                <a:gd name="T25" fmla="*/ 2147483647 h 837"/>
                <a:gd name="T26" fmla="*/ 2147483647 w 853"/>
                <a:gd name="T27" fmla="*/ 2147483647 h 837"/>
                <a:gd name="T28" fmla="*/ 2147483647 w 853"/>
                <a:gd name="T29" fmla="*/ 2147483647 h 837"/>
                <a:gd name="T30" fmla="*/ 2147483647 w 853"/>
                <a:gd name="T31" fmla="*/ 2147483647 h 837"/>
                <a:gd name="T32" fmla="*/ 2147483647 w 853"/>
                <a:gd name="T33" fmla="*/ 2147483647 h 837"/>
                <a:gd name="T34" fmla="*/ 2147483647 w 853"/>
                <a:gd name="T35" fmla="*/ 2147483647 h 837"/>
                <a:gd name="T36" fmla="*/ 2147483647 w 853"/>
                <a:gd name="T37" fmla="*/ 2147483647 h 837"/>
                <a:gd name="T38" fmla="*/ 2147483647 w 853"/>
                <a:gd name="T39" fmla="*/ 2147483647 h 837"/>
                <a:gd name="T40" fmla="*/ 2147483647 w 853"/>
                <a:gd name="T41" fmla="*/ 2147483647 h 837"/>
                <a:gd name="T42" fmla="*/ 2147483647 w 853"/>
                <a:gd name="T43" fmla="*/ 2147483647 h 837"/>
                <a:gd name="T44" fmla="*/ 2147483647 w 853"/>
                <a:gd name="T45" fmla="*/ 2147483647 h 837"/>
                <a:gd name="T46" fmla="*/ 2147483647 w 853"/>
                <a:gd name="T47" fmla="*/ 2147483647 h 837"/>
                <a:gd name="T48" fmla="*/ 2147483647 w 853"/>
                <a:gd name="T49" fmla="*/ 2147483647 h 837"/>
                <a:gd name="T50" fmla="*/ 2147483647 w 853"/>
                <a:gd name="T51" fmla="*/ 2147483647 h 837"/>
                <a:gd name="T52" fmla="*/ 2147483647 w 853"/>
                <a:gd name="T53" fmla="*/ 2147483647 h 837"/>
                <a:gd name="T54" fmla="*/ 2147483647 w 853"/>
                <a:gd name="T55" fmla="*/ 2147483647 h 837"/>
                <a:gd name="T56" fmla="*/ 2147483647 w 853"/>
                <a:gd name="T57" fmla="*/ 2147483647 h 837"/>
                <a:gd name="T58" fmla="*/ 2147483647 w 853"/>
                <a:gd name="T59" fmla="*/ 2147483647 h 837"/>
                <a:gd name="T60" fmla="*/ 2147483647 w 853"/>
                <a:gd name="T61" fmla="*/ 2147483647 h 837"/>
                <a:gd name="T62" fmla="*/ 2147483647 w 853"/>
                <a:gd name="T63" fmla="*/ 2147483647 h 837"/>
                <a:gd name="T64" fmla="*/ 2147483647 w 853"/>
                <a:gd name="T65" fmla="*/ 2147483647 h 837"/>
                <a:gd name="T66" fmla="*/ 2147483647 w 853"/>
                <a:gd name="T67" fmla="*/ 2147483647 h 837"/>
                <a:gd name="T68" fmla="*/ 2147483647 w 853"/>
                <a:gd name="T69" fmla="*/ 2147483647 h 837"/>
                <a:gd name="T70" fmla="*/ 2147483647 w 853"/>
                <a:gd name="T71" fmla="*/ 2147483647 h 837"/>
                <a:gd name="T72" fmla="*/ 2147483647 w 853"/>
                <a:gd name="T73" fmla="*/ 2147483647 h 837"/>
                <a:gd name="T74" fmla="*/ 2147483647 w 853"/>
                <a:gd name="T75" fmla="*/ 2147483647 h 837"/>
                <a:gd name="T76" fmla="*/ 2147483647 w 853"/>
                <a:gd name="T77" fmla="*/ 2147483647 h 837"/>
                <a:gd name="T78" fmla="*/ 2147483647 w 853"/>
                <a:gd name="T79" fmla="*/ 2147483647 h 837"/>
                <a:gd name="T80" fmla="*/ 2147483647 w 853"/>
                <a:gd name="T81" fmla="*/ 2147483647 h 837"/>
                <a:gd name="T82" fmla="*/ 2147483647 w 853"/>
                <a:gd name="T83" fmla="*/ 2147483647 h 837"/>
                <a:gd name="T84" fmla="*/ 2147483647 w 853"/>
                <a:gd name="T85" fmla="*/ 2147483647 h 837"/>
                <a:gd name="T86" fmla="*/ 2147483647 w 853"/>
                <a:gd name="T87" fmla="*/ 2147483647 h 837"/>
                <a:gd name="T88" fmla="*/ 2147483647 w 853"/>
                <a:gd name="T89" fmla="*/ 2147483647 h 837"/>
                <a:gd name="T90" fmla="*/ 2147483647 w 853"/>
                <a:gd name="T91" fmla="*/ 2147483647 h 837"/>
                <a:gd name="T92" fmla="*/ 2147483647 w 853"/>
                <a:gd name="T93" fmla="*/ 2147483647 h 837"/>
                <a:gd name="T94" fmla="*/ 2147483647 w 853"/>
                <a:gd name="T95" fmla="*/ 2147483647 h 837"/>
                <a:gd name="T96" fmla="*/ 2147483647 w 853"/>
                <a:gd name="T97" fmla="*/ 2147483647 h 837"/>
                <a:gd name="T98" fmla="*/ 2147483647 w 853"/>
                <a:gd name="T99" fmla="*/ 2147483647 h 8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3"/>
                <a:gd name="T151" fmla="*/ 0 h 837"/>
                <a:gd name="T152" fmla="*/ 853 w 853"/>
                <a:gd name="T153" fmla="*/ 837 h 8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3" h="837">
                  <a:moveTo>
                    <a:pt x="13" y="118"/>
                  </a:moveTo>
                  <a:lnTo>
                    <a:pt x="22" y="138"/>
                  </a:lnTo>
                  <a:lnTo>
                    <a:pt x="13" y="156"/>
                  </a:lnTo>
                  <a:lnTo>
                    <a:pt x="11" y="161"/>
                  </a:lnTo>
                  <a:lnTo>
                    <a:pt x="0" y="159"/>
                  </a:lnTo>
                  <a:lnTo>
                    <a:pt x="4" y="168"/>
                  </a:lnTo>
                  <a:lnTo>
                    <a:pt x="4" y="177"/>
                  </a:lnTo>
                  <a:lnTo>
                    <a:pt x="13" y="195"/>
                  </a:lnTo>
                  <a:lnTo>
                    <a:pt x="33" y="188"/>
                  </a:lnTo>
                  <a:lnTo>
                    <a:pt x="56" y="215"/>
                  </a:lnTo>
                  <a:lnTo>
                    <a:pt x="67" y="233"/>
                  </a:lnTo>
                  <a:lnTo>
                    <a:pt x="81" y="247"/>
                  </a:lnTo>
                  <a:lnTo>
                    <a:pt x="101" y="247"/>
                  </a:lnTo>
                  <a:lnTo>
                    <a:pt x="108" y="263"/>
                  </a:lnTo>
                  <a:lnTo>
                    <a:pt x="126" y="277"/>
                  </a:lnTo>
                  <a:lnTo>
                    <a:pt x="135" y="279"/>
                  </a:lnTo>
                  <a:lnTo>
                    <a:pt x="138" y="286"/>
                  </a:lnTo>
                  <a:lnTo>
                    <a:pt x="133" y="302"/>
                  </a:lnTo>
                  <a:lnTo>
                    <a:pt x="133" y="313"/>
                  </a:lnTo>
                  <a:lnTo>
                    <a:pt x="131" y="324"/>
                  </a:lnTo>
                  <a:lnTo>
                    <a:pt x="126" y="347"/>
                  </a:lnTo>
                  <a:lnTo>
                    <a:pt x="142" y="368"/>
                  </a:lnTo>
                  <a:lnTo>
                    <a:pt x="160" y="381"/>
                  </a:lnTo>
                  <a:lnTo>
                    <a:pt x="160" y="390"/>
                  </a:lnTo>
                  <a:lnTo>
                    <a:pt x="158" y="427"/>
                  </a:lnTo>
                  <a:lnTo>
                    <a:pt x="154" y="456"/>
                  </a:lnTo>
                  <a:lnTo>
                    <a:pt x="158" y="467"/>
                  </a:lnTo>
                  <a:lnTo>
                    <a:pt x="176" y="481"/>
                  </a:lnTo>
                  <a:lnTo>
                    <a:pt x="176" y="506"/>
                  </a:lnTo>
                  <a:lnTo>
                    <a:pt x="176" y="522"/>
                  </a:lnTo>
                  <a:lnTo>
                    <a:pt x="156" y="497"/>
                  </a:lnTo>
                  <a:lnTo>
                    <a:pt x="147" y="481"/>
                  </a:lnTo>
                  <a:lnTo>
                    <a:pt x="140" y="486"/>
                  </a:lnTo>
                  <a:lnTo>
                    <a:pt x="145" y="497"/>
                  </a:lnTo>
                  <a:lnTo>
                    <a:pt x="138" y="513"/>
                  </a:lnTo>
                  <a:lnTo>
                    <a:pt x="129" y="527"/>
                  </a:lnTo>
                  <a:lnTo>
                    <a:pt x="122" y="538"/>
                  </a:lnTo>
                  <a:lnTo>
                    <a:pt x="131" y="547"/>
                  </a:lnTo>
                  <a:lnTo>
                    <a:pt x="124" y="558"/>
                  </a:lnTo>
                  <a:lnTo>
                    <a:pt x="108" y="572"/>
                  </a:lnTo>
                  <a:lnTo>
                    <a:pt x="106" y="586"/>
                  </a:lnTo>
                  <a:lnTo>
                    <a:pt x="99" y="599"/>
                  </a:lnTo>
                  <a:lnTo>
                    <a:pt x="77" y="627"/>
                  </a:lnTo>
                  <a:lnTo>
                    <a:pt x="63" y="654"/>
                  </a:lnTo>
                  <a:lnTo>
                    <a:pt x="63" y="658"/>
                  </a:lnTo>
                  <a:lnTo>
                    <a:pt x="70" y="665"/>
                  </a:lnTo>
                  <a:lnTo>
                    <a:pt x="61" y="679"/>
                  </a:lnTo>
                  <a:lnTo>
                    <a:pt x="65" y="692"/>
                  </a:lnTo>
                  <a:lnTo>
                    <a:pt x="77" y="711"/>
                  </a:lnTo>
                  <a:lnTo>
                    <a:pt x="131" y="740"/>
                  </a:lnTo>
                  <a:lnTo>
                    <a:pt x="167" y="772"/>
                  </a:lnTo>
                  <a:lnTo>
                    <a:pt x="179" y="767"/>
                  </a:lnTo>
                  <a:lnTo>
                    <a:pt x="199" y="761"/>
                  </a:lnTo>
                  <a:lnTo>
                    <a:pt x="262" y="788"/>
                  </a:lnTo>
                  <a:lnTo>
                    <a:pt x="271" y="797"/>
                  </a:lnTo>
                  <a:lnTo>
                    <a:pt x="276" y="813"/>
                  </a:lnTo>
                  <a:lnTo>
                    <a:pt x="287" y="820"/>
                  </a:lnTo>
                  <a:lnTo>
                    <a:pt x="301" y="822"/>
                  </a:lnTo>
                  <a:lnTo>
                    <a:pt x="324" y="833"/>
                  </a:lnTo>
                  <a:lnTo>
                    <a:pt x="362" y="836"/>
                  </a:lnTo>
                  <a:lnTo>
                    <a:pt x="373" y="822"/>
                  </a:lnTo>
                  <a:lnTo>
                    <a:pt x="376" y="804"/>
                  </a:lnTo>
                  <a:lnTo>
                    <a:pt x="376" y="786"/>
                  </a:lnTo>
                  <a:lnTo>
                    <a:pt x="392" y="772"/>
                  </a:lnTo>
                  <a:lnTo>
                    <a:pt x="423" y="756"/>
                  </a:lnTo>
                  <a:lnTo>
                    <a:pt x="439" y="754"/>
                  </a:lnTo>
                  <a:lnTo>
                    <a:pt x="455" y="745"/>
                  </a:lnTo>
                  <a:lnTo>
                    <a:pt x="469" y="745"/>
                  </a:lnTo>
                  <a:lnTo>
                    <a:pt x="487" y="756"/>
                  </a:lnTo>
                  <a:lnTo>
                    <a:pt x="498" y="770"/>
                  </a:lnTo>
                  <a:lnTo>
                    <a:pt x="514" y="770"/>
                  </a:lnTo>
                  <a:lnTo>
                    <a:pt x="525" y="772"/>
                  </a:lnTo>
                  <a:lnTo>
                    <a:pt x="550" y="774"/>
                  </a:lnTo>
                  <a:lnTo>
                    <a:pt x="566" y="797"/>
                  </a:lnTo>
                  <a:lnTo>
                    <a:pt x="582" y="806"/>
                  </a:lnTo>
                  <a:lnTo>
                    <a:pt x="602" y="813"/>
                  </a:lnTo>
                  <a:lnTo>
                    <a:pt x="620" y="824"/>
                  </a:lnTo>
                  <a:lnTo>
                    <a:pt x="629" y="826"/>
                  </a:lnTo>
                  <a:lnTo>
                    <a:pt x="657" y="799"/>
                  </a:lnTo>
                  <a:lnTo>
                    <a:pt x="672" y="797"/>
                  </a:lnTo>
                  <a:lnTo>
                    <a:pt x="686" y="786"/>
                  </a:lnTo>
                  <a:lnTo>
                    <a:pt x="702" y="772"/>
                  </a:lnTo>
                  <a:lnTo>
                    <a:pt x="727" y="772"/>
                  </a:lnTo>
                  <a:lnTo>
                    <a:pt x="725" y="742"/>
                  </a:lnTo>
                  <a:lnTo>
                    <a:pt x="720" y="733"/>
                  </a:lnTo>
                  <a:lnTo>
                    <a:pt x="709" y="720"/>
                  </a:lnTo>
                  <a:lnTo>
                    <a:pt x="702" y="722"/>
                  </a:lnTo>
                  <a:lnTo>
                    <a:pt x="693" y="720"/>
                  </a:lnTo>
                  <a:lnTo>
                    <a:pt x="686" y="706"/>
                  </a:lnTo>
                  <a:lnTo>
                    <a:pt x="684" y="679"/>
                  </a:lnTo>
                  <a:lnTo>
                    <a:pt x="700" y="658"/>
                  </a:lnTo>
                  <a:lnTo>
                    <a:pt x="688" y="642"/>
                  </a:lnTo>
                  <a:lnTo>
                    <a:pt x="688" y="636"/>
                  </a:lnTo>
                  <a:lnTo>
                    <a:pt x="711" y="613"/>
                  </a:lnTo>
                  <a:lnTo>
                    <a:pt x="711" y="604"/>
                  </a:lnTo>
                  <a:lnTo>
                    <a:pt x="706" y="572"/>
                  </a:lnTo>
                  <a:lnTo>
                    <a:pt x="722" y="558"/>
                  </a:lnTo>
                  <a:lnTo>
                    <a:pt x="709" y="542"/>
                  </a:lnTo>
                  <a:lnTo>
                    <a:pt x="709" y="529"/>
                  </a:lnTo>
                  <a:lnTo>
                    <a:pt x="706" y="508"/>
                  </a:lnTo>
                  <a:lnTo>
                    <a:pt x="702" y="502"/>
                  </a:lnTo>
                  <a:lnTo>
                    <a:pt x="688" y="502"/>
                  </a:lnTo>
                  <a:lnTo>
                    <a:pt x="675" y="506"/>
                  </a:lnTo>
                  <a:lnTo>
                    <a:pt x="670" y="511"/>
                  </a:lnTo>
                  <a:lnTo>
                    <a:pt x="661" y="517"/>
                  </a:lnTo>
                  <a:lnTo>
                    <a:pt x="650" y="522"/>
                  </a:lnTo>
                  <a:lnTo>
                    <a:pt x="645" y="511"/>
                  </a:lnTo>
                  <a:lnTo>
                    <a:pt x="654" y="499"/>
                  </a:lnTo>
                  <a:lnTo>
                    <a:pt x="659" y="490"/>
                  </a:lnTo>
                  <a:lnTo>
                    <a:pt x="659" y="481"/>
                  </a:lnTo>
                  <a:lnTo>
                    <a:pt x="682" y="458"/>
                  </a:lnTo>
                  <a:lnTo>
                    <a:pt x="693" y="454"/>
                  </a:lnTo>
                  <a:lnTo>
                    <a:pt x="695" y="438"/>
                  </a:lnTo>
                  <a:lnTo>
                    <a:pt x="706" y="422"/>
                  </a:lnTo>
                  <a:lnTo>
                    <a:pt x="743" y="395"/>
                  </a:lnTo>
                  <a:lnTo>
                    <a:pt x="754" y="395"/>
                  </a:lnTo>
                  <a:lnTo>
                    <a:pt x="759" y="386"/>
                  </a:lnTo>
                  <a:lnTo>
                    <a:pt x="770" y="374"/>
                  </a:lnTo>
                  <a:lnTo>
                    <a:pt x="779" y="374"/>
                  </a:lnTo>
                  <a:lnTo>
                    <a:pt x="784" y="368"/>
                  </a:lnTo>
                  <a:lnTo>
                    <a:pt x="790" y="363"/>
                  </a:lnTo>
                  <a:lnTo>
                    <a:pt x="799" y="347"/>
                  </a:lnTo>
                  <a:lnTo>
                    <a:pt x="806" y="324"/>
                  </a:lnTo>
                  <a:lnTo>
                    <a:pt x="808" y="311"/>
                  </a:lnTo>
                  <a:lnTo>
                    <a:pt x="808" y="299"/>
                  </a:lnTo>
                  <a:lnTo>
                    <a:pt x="822" y="281"/>
                  </a:lnTo>
                  <a:lnTo>
                    <a:pt x="840" y="272"/>
                  </a:lnTo>
                  <a:lnTo>
                    <a:pt x="852" y="261"/>
                  </a:lnTo>
                  <a:lnTo>
                    <a:pt x="852" y="256"/>
                  </a:lnTo>
                  <a:lnTo>
                    <a:pt x="833" y="245"/>
                  </a:lnTo>
                  <a:lnTo>
                    <a:pt x="827" y="240"/>
                  </a:lnTo>
                  <a:lnTo>
                    <a:pt x="802" y="238"/>
                  </a:lnTo>
                  <a:lnTo>
                    <a:pt x="774" y="233"/>
                  </a:lnTo>
                  <a:lnTo>
                    <a:pt x="763" y="233"/>
                  </a:lnTo>
                  <a:lnTo>
                    <a:pt x="754" y="229"/>
                  </a:lnTo>
                  <a:lnTo>
                    <a:pt x="743" y="218"/>
                  </a:lnTo>
                  <a:lnTo>
                    <a:pt x="734" y="202"/>
                  </a:lnTo>
                  <a:lnTo>
                    <a:pt x="727" y="190"/>
                  </a:lnTo>
                  <a:lnTo>
                    <a:pt x="716" y="186"/>
                  </a:lnTo>
                  <a:lnTo>
                    <a:pt x="702" y="181"/>
                  </a:lnTo>
                  <a:lnTo>
                    <a:pt x="697" y="179"/>
                  </a:lnTo>
                  <a:lnTo>
                    <a:pt x="682" y="165"/>
                  </a:lnTo>
                  <a:lnTo>
                    <a:pt x="659" y="149"/>
                  </a:lnTo>
                  <a:lnTo>
                    <a:pt x="648" y="134"/>
                  </a:lnTo>
                  <a:lnTo>
                    <a:pt x="632" y="129"/>
                  </a:lnTo>
                  <a:lnTo>
                    <a:pt x="625" y="122"/>
                  </a:lnTo>
                  <a:lnTo>
                    <a:pt x="618" y="106"/>
                  </a:lnTo>
                  <a:lnTo>
                    <a:pt x="600" y="84"/>
                  </a:lnTo>
                  <a:lnTo>
                    <a:pt x="595" y="70"/>
                  </a:lnTo>
                  <a:lnTo>
                    <a:pt x="582" y="56"/>
                  </a:lnTo>
                  <a:lnTo>
                    <a:pt x="575" y="43"/>
                  </a:lnTo>
                  <a:lnTo>
                    <a:pt x="566" y="34"/>
                  </a:lnTo>
                  <a:lnTo>
                    <a:pt x="552" y="22"/>
                  </a:lnTo>
                  <a:lnTo>
                    <a:pt x="537" y="6"/>
                  </a:lnTo>
                  <a:lnTo>
                    <a:pt x="525" y="0"/>
                  </a:lnTo>
                  <a:lnTo>
                    <a:pt x="493" y="2"/>
                  </a:lnTo>
                  <a:lnTo>
                    <a:pt x="482" y="2"/>
                  </a:lnTo>
                  <a:lnTo>
                    <a:pt x="464" y="13"/>
                  </a:lnTo>
                  <a:lnTo>
                    <a:pt x="475" y="24"/>
                  </a:lnTo>
                  <a:lnTo>
                    <a:pt x="462" y="38"/>
                  </a:lnTo>
                  <a:lnTo>
                    <a:pt x="432" y="79"/>
                  </a:lnTo>
                  <a:lnTo>
                    <a:pt x="416" y="86"/>
                  </a:lnTo>
                  <a:lnTo>
                    <a:pt x="373" y="90"/>
                  </a:lnTo>
                  <a:lnTo>
                    <a:pt x="353" y="97"/>
                  </a:lnTo>
                  <a:lnTo>
                    <a:pt x="344" y="106"/>
                  </a:lnTo>
                  <a:lnTo>
                    <a:pt x="339" y="115"/>
                  </a:lnTo>
                  <a:lnTo>
                    <a:pt x="321" y="111"/>
                  </a:lnTo>
                  <a:lnTo>
                    <a:pt x="294" y="115"/>
                  </a:lnTo>
                  <a:lnTo>
                    <a:pt x="278" y="113"/>
                  </a:lnTo>
                  <a:lnTo>
                    <a:pt x="265" y="104"/>
                  </a:lnTo>
                  <a:lnTo>
                    <a:pt x="253" y="90"/>
                  </a:lnTo>
                  <a:lnTo>
                    <a:pt x="244" y="86"/>
                  </a:lnTo>
                  <a:lnTo>
                    <a:pt x="251" y="77"/>
                  </a:lnTo>
                  <a:lnTo>
                    <a:pt x="240" y="65"/>
                  </a:lnTo>
                  <a:lnTo>
                    <a:pt x="228" y="63"/>
                  </a:lnTo>
                  <a:lnTo>
                    <a:pt x="219" y="63"/>
                  </a:lnTo>
                  <a:lnTo>
                    <a:pt x="219" y="65"/>
                  </a:lnTo>
                  <a:lnTo>
                    <a:pt x="226" y="74"/>
                  </a:lnTo>
                  <a:lnTo>
                    <a:pt x="222" y="81"/>
                  </a:lnTo>
                  <a:lnTo>
                    <a:pt x="226" y="93"/>
                  </a:lnTo>
                  <a:lnTo>
                    <a:pt x="228" y="106"/>
                  </a:lnTo>
                  <a:lnTo>
                    <a:pt x="228" y="118"/>
                  </a:lnTo>
                  <a:lnTo>
                    <a:pt x="226" y="120"/>
                  </a:lnTo>
                  <a:lnTo>
                    <a:pt x="219" y="127"/>
                  </a:lnTo>
                  <a:lnTo>
                    <a:pt x="217" y="136"/>
                  </a:lnTo>
                  <a:lnTo>
                    <a:pt x="217" y="147"/>
                  </a:lnTo>
                  <a:lnTo>
                    <a:pt x="215" y="156"/>
                  </a:lnTo>
                  <a:lnTo>
                    <a:pt x="203" y="154"/>
                  </a:lnTo>
                  <a:lnTo>
                    <a:pt x="188" y="145"/>
                  </a:lnTo>
                  <a:lnTo>
                    <a:pt x="179" y="154"/>
                  </a:lnTo>
                  <a:lnTo>
                    <a:pt x="165" y="143"/>
                  </a:lnTo>
                  <a:lnTo>
                    <a:pt x="156" y="140"/>
                  </a:lnTo>
                  <a:lnTo>
                    <a:pt x="147" y="149"/>
                  </a:lnTo>
                  <a:lnTo>
                    <a:pt x="138" y="147"/>
                  </a:lnTo>
                  <a:lnTo>
                    <a:pt x="138" y="140"/>
                  </a:lnTo>
                  <a:lnTo>
                    <a:pt x="104" y="106"/>
                  </a:lnTo>
                  <a:lnTo>
                    <a:pt x="95" y="106"/>
                  </a:lnTo>
                  <a:lnTo>
                    <a:pt x="88" y="111"/>
                  </a:lnTo>
                  <a:lnTo>
                    <a:pt x="74" y="118"/>
                  </a:lnTo>
                  <a:lnTo>
                    <a:pt x="65" y="120"/>
                  </a:lnTo>
                  <a:lnTo>
                    <a:pt x="54" y="109"/>
                  </a:lnTo>
                  <a:lnTo>
                    <a:pt x="31" y="109"/>
                  </a:lnTo>
                  <a:lnTo>
                    <a:pt x="13" y="118"/>
                  </a:lnTo>
                </a:path>
              </a:pathLst>
            </a:custGeom>
            <a:solidFill>
              <a:schemeClr val="accent1"/>
            </a:solidFill>
            <a:ln w="12700" cap="rnd" cmpd="sng">
              <a:noFill/>
              <a:prstDash val="solid"/>
              <a:round/>
              <a:headEnd/>
              <a:tailEnd/>
            </a:ln>
          </p:spPr>
          <p:txBody>
            <a:bodyPr/>
            <a:lstStyle/>
            <a:p>
              <a:endParaRPr lang="fr-FR"/>
            </a:p>
          </p:txBody>
        </p:sp>
        <p:sp>
          <p:nvSpPr>
            <p:cNvPr id="113" name="Freeform 135"/>
            <p:cNvSpPr>
              <a:spLocks/>
            </p:cNvSpPr>
            <p:nvPr/>
          </p:nvSpPr>
          <p:spPr bwMode="auto">
            <a:xfrm>
              <a:off x="7638864" y="1072061"/>
              <a:ext cx="372750" cy="556248"/>
            </a:xfrm>
            <a:custGeom>
              <a:avLst/>
              <a:gdLst>
                <a:gd name="T0" fmla="*/ 2147483647 w 504"/>
                <a:gd name="T1" fmla="*/ 2147483647 h 836"/>
                <a:gd name="T2" fmla="*/ 2147483647 w 504"/>
                <a:gd name="T3" fmla="*/ 2147483647 h 836"/>
                <a:gd name="T4" fmla="*/ 2147483647 w 504"/>
                <a:gd name="T5" fmla="*/ 2147483647 h 836"/>
                <a:gd name="T6" fmla="*/ 2147483647 w 504"/>
                <a:gd name="T7" fmla="*/ 2147483647 h 836"/>
                <a:gd name="T8" fmla="*/ 2147483647 w 504"/>
                <a:gd name="T9" fmla="*/ 2147483647 h 836"/>
                <a:gd name="T10" fmla="*/ 2147483647 w 504"/>
                <a:gd name="T11" fmla="*/ 2147483647 h 836"/>
                <a:gd name="T12" fmla="*/ 2147483647 w 504"/>
                <a:gd name="T13" fmla="*/ 2147483647 h 836"/>
                <a:gd name="T14" fmla="*/ 2147483647 w 504"/>
                <a:gd name="T15" fmla="*/ 2147483647 h 836"/>
                <a:gd name="T16" fmla="*/ 2147483647 w 504"/>
                <a:gd name="T17" fmla="*/ 2147483647 h 836"/>
                <a:gd name="T18" fmla="*/ 2147483647 w 504"/>
                <a:gd name="T19" fmla="*/ 2147483647 h 836"/>
                <a:gd name="T20" fmla="*/ 2147483647 w 504"/>
                <a:gd name="T21" fmla="*/ 2147483647 h 836"/>
                <a:gd name="T22" fmla="*/ 2147483647 w 504"/>
                <a:gd name="T23" fmla="*/ 2147483647 h 836"/>
                <a:gd name="T24" fmla="*/ 2147483647 w 504"/>
                <a:gd name="T25" fmla="*/ 2147483647 h 836"/>
                <a:gd name="T26" fmla="*/ 2147483647 w 504"/>
                <a:gd name="T27" fmla="*/ 2147483647 h 836"/>
                <a:gd name="T28" fmla="*/ 2147483647 w 504"/>
                <a:gd name="T29" fmla="*/ 2147483647 h 836"/>
                <a:gd name="T30" fmla="*/ 2147483647 w 504"/>
                <a:gd name="T31" fmla="*/ 2147483647 h 836"/>
                <a:gd name="T32" fmla="*/ 2147483647 w 504"/>
                <a:gd name="T33" fmla="*/ 2147483647 h 836"/>
                <a:gd name="T34" fmla="*/ 2147483647 w 504"/>
                <a:gd name="T35" fmla="*/ 2147483647 h 836"/>
                <a:gd name="T36" fmla="*/ 2147483647 w 504"/>
                <a:gd name="T37" fmla="*/ 2147483647 h 836"/>
                <a:gd name="T38" fmla="*/ 2147483647 w 504"/>
                <a:gd name="T39" fmla="*/ 2147483647 h 836"/>
                <a:gd name="T40" fmla="*/ 2147483647 w 504"/>
                <a:gd name="T41" fmla="*/ 2147483647 h 836"/>
                <a:gd name="T42" fmla="*/ 2147483647 w 504"/>
                <a:gd name="T43" fmla="*/ 2147483647 h 836"/>
                <a:gd name="T44" fmla="*/ 2147483647 w 504"/>
                <a:gd name="T45" fmla="*/ 2147483647 h 836"/>
                <a:gd name="T46" fmla="*/ 2147483647 w 504"/>
                <a:gd name="T47" fmla="*/ 2147483647 h 836"/>
                <a:gd name="T48" fmla="*/ 2147483647 w 504"/>
                <a:gd name="T49" fmla="*/ 2147483647 h 836"/>
                <a:gd name="T50" fmla="*/ 2147483647 w 504"/>
                <a:gd name="T51" fmla="*/ 2147483647 h 836"/>
                <a:gd name="T52" fmla="*/ 2147483647 w 504"/>
                <a:gd name="T53" fmla="*/ 2147483647 h 836"/>
                <a:gd name="T54" fmla="*/ 2147483647 w 504"/>
                <a:gd name="T55" fmla="*/ 2147483647 h 836"/>
                <a:gd name="T56" fmla="*/ 2147483647 w 504"/>
                <a:gd name="T57" fmla="*/ 2147483647 h 836"/>
                <a:gd name="T58" fmla="*/ 2147483647 w 504"/>
                <a:gd name="T59" fmla="*/ 2147483647 h 836"/>
                <a:gd name="T60" fmla="*/ 2147483647 w 504"/>
                <a:gd name="T61" fmla="*/ 2147483647 h 836"/>
                <a:gd name="T62" fmla="*/ 2147483647 w 504"/>
                <a:gd name="T63" fmla="*/ 2147483647 h 836"/>
                <a:gd name="T64" fmla="*/ 2147483647 w 504"/>
                <a:gd name="T65" fmla="*/ 2147483647 h 836"/>
                <a:gd name="T66" fmla="*/ 2147483647 w 504"/>
                <a:gd name="T67" fmla="*/ 2147483647 h 836"/>
                <a:gd name="T68" fmla="*/ 2147483647 w 504"/>
                <a:gd name="T69" fmla="*/ 2147483647 h 836"/>
                <a:gd name="T70" fmla="*/ 2147483647 w 504"/>
                <a:gd name="T71" fmla="*/ 2147483647 h 836"/>
                <a:gd name="T72" fmla="*/ 2147483647 w 504"/>
                <a:gd name="T73" fmla="*/ 2147483647 h 836"/>
                <a:gd name="T74" fmla="*/ 2147483647 w 504"/>
                <a:gd name="T75" fmla="*/ 2147483647 h 836"/>
                <a:gd name="T76" fmla="*/ 2147483647 w 504"/>
                <a:gd name="T77" fmla="*/ 2147483647 h 836"/>
                <a:gd name="T78" fmla="*/ 2147483647 w 504"/>
                <a:gd name="T79" fmla="*/ 2147483647 h 836"/>
                <a:gd name="T80" fmla="*/ 2147483647 w 504"/>
                <a:gd name="T81" fmla="*/ 2147483647 h 836"/>
                <a:gd name="T82" fmla="*/ 2147483647 w 504"/>
                <a:gd name="T83" fmla="*/ 2147483647 h 836"/>
                <a:gd name="T84" fmla="*/ 2147483647 w 504"/>
                <a:gd name="T85" fmla="*/ 2147483647 h 836"/>
                <a:gd name="T86" fmla="*/ 2147483647 w 504"/>
                <a:gd name="T87" fmla="*/ 2147483647 h 836"/>
                <a:gd name="T88" fmla="*/ 2147483647 w 504"/>
                <a:gd name="T89" fmla="*/ 2147483647 h 836"/>
                <a:gd name="T90" fmla="*/ 2147483647 w 504"/>
                <a:gd name="T91" fmla="*/ 2147483647 h 836"/>
                <a:gd name="T92" fmla="*/ 2147483647 w 504"/>
                <a:gd name="T93" fmla="*/ 2147483647 h 836"/>
                <a:gd name="T94" fmla="*/ 2147483647 w 504"/>
                <a:gd name="T95" fmla="*/ 2147483647 h 836"/>
                <a:gd name="T96" fmla="*/ 2147483647 w 504"/>
                <a:gd name="T97" fmla="*/ 2147483647 h 836"/>
                <a:gd name="T98" fmla="*/ 2147483647 w 504"/>
                <a:gd name="T99" fmla="*/ 2147483647 h 836"/>
                <a:gd name="T100" fmla="*/ 2147483647 w 504"/>
                <a:gd name="T101" fmla="*/ 2147483647 h 836"/>
                <a:gd name="T102" fmla="*/ 2147483647 w 504"/>
                <a:gd name="T103" fmla="*/ 2147483647 h 836"/>
                <a:gd name="T104" fmla="*/ 2147483647 w 504"/>
                <a:gd name="T105" fmla="*/ 2147483647 h 836"/>
                <a:gd name="T106" fmla="*/ 2147483647 w 504"/>
                <a:gd name="T107" fmla="*/ 2147483647 h 836"/>
                <a:gd name="T108" fmla="*/ 2147483647 w 504"/>
                <a:gd name="T109" fmla="*/ 2147483647 h 8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4"/>
                <a:gd name="T166" fmla="*/ 0 h 836"/>
                <a:gd name="T167" fmla="*/ 504 w 504"/>
                <a:gd name="T168" fmla="*/ 836 h 8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4" h="836">
                  <a:moveTo>
                    <a:pt x="149" y="535"/>
                  </a:moveTo>
                  <a:lnTo>
                    <a:pt x="174" y="555"/>
                  </a:lnTo>
                  <a:lnTo>
                    <a:pt x="163" y="576"/>
                  </a:lnTo>
                  <a:lnTo>
                    <a:pt x="149" y="594"/>
                  </a:lnTo>
                  <a:lnTo>
                    <a:pt x="126" y="605"/>
                  </a:lnTo>
                  <a:lnTo>
                    <a:pt x="108" y="614"/>
                  </a:lnTo>
                  <a:lnTo>
                    <a:pt x="88" y="617"/>
                  </a:lnTo>
                  <a:lnTo>
                    <a:pt x="79" y="623"/>
                  </a:lnTo>
                  <a:lnTo>
                    <a:pt x="92" y="648"/>
                  </a:lnTo>
                  <a:lnTo>
                    <a:pt x="115" y="648"/>
                  </a:lnTo>
                  <a:lnTo>
                    <a:pt x="126" y="651"/>
                  </a:lnTo>
                  <a:lnTo>
                    <a:pt x="126" y="669"/>
                  </a:lnTo>
                  <a:lnTo>
                    <a:pt x="138" y="669"/>
                  </a:lnTo>
                  <a:lnTo>
                    <a:pt x="147" y="664"/>
                  </a:lnTo>
                  <a:lnTo>
                    <a:pt x="151" y="680"/>
                  </a:lnTo>
                  <a:lnTo>
                    <a:pt x="165" y="696"/>
                  </a:lnTo>
                  <a:lnTo>
                    <a:pt x="185" y="696"/>
                  </a:lnTo>
                  <a:lnTo>
                    <a:pt x="201" y="692"/>
                  </a:lnTo>
                  <a:lnTo>
                    <a:pt x="212" y="696"/>
                  </a:lnTo>
                  <a:lnTo>
                    <a:pt x="181" y="721"/>
                  </a:lnTo>
                  <a:lnTo>
                    <a:pt x="169" y="728"/>
                  </a:lnTo>
                  <a:lnTo>
                    <a:pt x="151" y="721"/>
                  </a:lnTo>
                  <a:lnTo>
                    <a:pt x="115" y="707"/>
                  </a:lnTo>
                  <a:lnTo>
                    <a:pt x="97" y="707"/>
                  </a:lnTo>
                  <a:lnTo>
                    <a:pt x="79" y="721"/>
                  </a:lnTo>
                  <a:lnTo>
                    <a:pt x="56" y="741"/>
                  </a:lnTo>
                  <a:lnTo>
                    <a:pt x="45" y="751"/>
                  </a:lnTo>
                  <a:lnTo>
                    <a:pt x="31" y="755"/>
                  </a:lnTo>
                  <a:lnTo>
                    <a:pt x="13" y="764"/>
                  </a:lnTo>
                  <a:lnTo>
                    <a:pt x="2" y="773"/>
                  </a:lnTo>
                  <a:lnTo>
                    <a:pt x="0" y="780"/>
                  </a:lnTo>
                  <a:lnTo>
                    <a:pt x="13" y="782"/>
                  </a:lnTo>
                  <a:lnTo>
                    <a:pt x="24" y="791"/>
                  </a:lnTo>
                  <a:lnTo>
                    <a:pt x="38" y="798"/>
                  </a:lnTo>
                  <a:lnTo>
                    <a:pt x="52" y="791"/>
                  </a:lnTo>
                  <a:lnTo>
                    <a:pt x="65" y="785"/>
                  </a:lnTo>
                  <a:lnTo>
                    <a:pt x="79" y="787"/>
                  </a:lnTo>
                  <a:lnTo>
                    <a:pt x="101" y="800"/>
                  </a:lnTo>
                  <a:lnTo>
                    <a:pt x="122" y="810"/>
                  </a:lnTo>
                  <a:lnTo>
                    <a:pt x="135" y="800"/>
                  </a:lnTo>
                  <a:lnTo>
                    <a:pt x="142" y="785"/>
                  </a:lnTo>
                  <a:lnTo>
                    <a:pt x="165" y="771"/>
                  </a:lnTo>
                  <a:lnTo>
                    <a:pt x="178" y="771"/>
                  </a:lnTo>
                  <a:lnTo>
                    <a:pt x="192" y="785"/>
                  </a:lnTo>
                  <a:lnTo>
                    <a:pt x="203" y="794"/>
                  </a:lnTo>
                  <a:lnTo>
                    <a:pt x="219" y="794"/>
                  </a:lnTo>
                  <a:lnTo>
                    <a:pt x="242" y="796"/>
                  </a:lnTo>
                  <a:lnTo>
                    <a:pt x="256" y="803"/>
                  </a:lnTo>
                  <a:lnTo>
                    <a:pt x="271" y="791"/>
                  </a:lnTo>
                  <a:lnTo>
                    <a:pt x="283" y="791"/>
                  </a:lnTo>
                  <a:lnTo>
                    <a:pt x="294" y="798"/>
                  </a:lnTo>
                  <a:lnTo>
                    <a:pt x="310" y="814"/>
                  </a:lnTo>
                  <a:lnTo>
                    <a:pt x="328" y="816"/>
                  </a:lnTo>
                  <a:lnTo>
                    <a:pt x="351" y="821"/>
                  </a:lnTo>
                  <a:lnTo>
                    <a:pt x="364" y="830"/>
                  </a:lnTo>
                  <a:lnTo>
                    <a:pt x="382" y="835"/>
                  </a:lnTo>
                  <a:lnTo>
                    <a:pt x="396" y="825"/>
                  </a:lnTo>
                  <a:lnTo>
                    <a:pt x="416" y="814"/>
                  </a:lnTo>
                  <a:lnTo>
                    <a:pt x="428" y="812"/>
                  </a:lnTo>
                  <a:lnTo>
                    <a:pt x="444" y="810"/>
                  </a:lnTo>
                  <a:lnTo>
                    <a:pt x="457" y="796"/>
                  </a:lnTo>
                  <a:lnTo>
                    <a:pt x="446" y="785"/>
                  </a:lnTo>
                  <a:lnTo>
                    <a:pt x="423" y="771"/>
                  </a:lnTo>
                  <a:lnTo>
                    <a:pt x="416" y="764"/>
                  </a:lnTo>
                  <a:lnTo>
                    <a:pt x="416" y="755"/>
                  </a:lnTo>
                  <a:lnTo>
                    <a:pt x="425" y="746"/>
                  </a:lnTo>
                  <a:lnTo>
                    <a:pt x="444" y="744"/>
                  </a:lnTo>
                  <a:lnTo>
                    <a:pt x="459" y="737"/>
                  </a:lnTo>
                  <a:lnTo>
                    <a:pt x="487" y="707"/>
                  </a:lnTo>
                  <a:lnTo>
                    <a:pt x="498" y="694"/>
                  </a:lnTo>
                  <a:lnTo>
                    <a:pt x="503" y="669"/>
                  </a:lnTo>
                  <a:lnTo>
                    <a:pt x="503" y="653"/>
                  </a:lnTo>
                  <a:lnTo>
                    <a:pt x="491" y="644"/>
                  </a:lnTo>
                  <a:lnTo>
                    <a:pt x="473" y="630"/>
                  </a:lnTo>
                  <a:lnTo>
                    <a:pt x="459" y="623"/>
                  </a:lnTo>
                  <a:lnTo>
                    <a:pt x="444" y="626"/>
                  </a:lnTo>
                  <a:lnTo>
                    <a:pt x="432" y="633"/>
                  </a:lnTo>
                  <a:lnTo>
                    <a:pt x="428" y="621"/>
                  </a:lnTo>
                  <a:lnTo>
                    <a:pt x="437" y="605"/>
                  </a:lnTo>
                  <a:lnTo>
                    <a:pt x="441" y="594"/>
                  </a:lnTo>
                  <a:lnTo>
                    <a:pt x="439" y="571"/>
                  </a:lnTo>
                  <a:lnTo>
                    <a:pt x="437" y="540"/>
                  </a:lnTo>
                  <a:lnTo>
                    <a:pt x="444" y="515"/>
                  </a:lnTo>
                  <a:lnTo>
                    <a:pt x="439" y="501"/>
                  </a:lnTo>
                  <a:lnTo>
                    <a:pt x="428" y="481"/>
                  </a:lnTo>
                  <a:lnTo>
                    <a:pt x="403" y="437"/>
                  </a:lnTo>
                  <a:lnTo>
                    <a:pt x="394" y="417"/>
                  </a:lnTo>
                  <a:lnTo>
                    <a:pt x="389" y="392"/>
                  </a:lnTo>
                  <a:lnTo>
                    <a:pt x="387" y="378"/>
                  </a:lnTo>
                  <a:lnTo>
                    <a:pt x="394" y="353"/>
                  </a:lnTo>
                  <a:lnTo>
                    <a:pt x="394" y="335"/>
                  </a:lnTo>
                  <a:lnTo>
                    <a:pt x="389" y="315"/>
                  </a:lnTo>
                  <a:lnTo>
                    <a:pt x="378" y="304"/>
                  </a:lnTo>
                  <a:lnTo>
                    <a:pt x="360" y="285"/>
                  </a:lnTo>
                  <a:lnTo>
                    <a:pt x="346" y="279"/>
                  </a:lnTo>
                  <a:lnTo>
                    <a:pt x="330" y="276"/>
                  </a:lnTo>
                  <a:lnTo>
                    <a:pt x="321" y="274"/>
                  </a:lnTo>
                  <a:lnTo>
                    <a:pt x="321" y="265"/>
                  </a:lnTo>
                  <a:lnTo>
                    <a:pt x="326" y="256"/>
                  </a:lnTo>
                  <a:lnTo>
                    <a:pt x="344" y="254"/>
                  </a:lnTo>
                  <a:lnTo>
                    <a:pt x="357" y="260"/>
                  </a:lnTo>
                  <a:lnTo>
                    <a:pt x="367" y="263"/>
                  </a:lnTo>
                  <a:lnTo>
                    <a:pt x="373" y="251"/>
                  </a:lnTo>
                  <a:lnTo>
                    <a:pt x="371" y="240"/>
                  </a:lnTo>
                  <a:lnTo>
                    <a:pt x="432" y="183"/>
                  </a:lnTo>
                  <a:lnTo>
                    <a:pt x="444" y="172"/>
                  </a:lnTo>
                  <a:lnTo>
                    <a:pt x="444" y="147"/>
                  </a:lnTo>
                  <a:lnTo>
                    <a:pt x="428" y="133"/>
                  </a:lnTo>
                  <a:lnTo>
                    <a:pt x="412" y="131"/>
                  </a:lnTo>
                  <a:lnTo>
                    <a:pt x="396" y="108"/>
                  </a:lnTo>
                  <a:lnTo>
                    <a:pt x="367" y="108"/>
                  </a:lnTo>
                  <a:lnTo>
                    <a:pt x="342" y="113"/>
                  </a:lnTo>
                  <a:lnTo>
                    <a:pt x="335" y="111"/>
                  </a:lnTo>
                  <a:lnTo>
                    <a:pt x="328" y="102"/>
                  </a:lnTo>
                  <a:lnTo>
                    <a:pt x="342" y="93"/>
                  </a:lnTo>
                  <a:lnTo>
                    <a:pt x="353" y="81"/>
                  </a:lnTo>
                  <a:lnTo>
                    <a:pt x="378" y="58"/>
                  </a:lnTo>
                  <a:lnTo>
                    <a:pt x="398" y="56"/>
                  </a:lnTo>
                  <a:lnTo>
                    <a:pt x="419" y="40"/>
                  </a:lnTo>
                  <a:lnTo>
                    <a:pt x="437" y="27"/>
                  </a:lnTo>
                  <a:lnTo>
                    <a:pt x="394" y="15"/>
                  </a:lnTo>
                  <a:lnTo>
                    <a:pt x="376" y="13"/>
                  </a:lnTo>
                  <a:lnTo>
                    <a:pt x="355" y="11"/>
                  </a:lnTo>
                  <a:lnTo>
                    <a:pt x="330" y="0"/>
                  </a:lnTo>
                  <a:lnTo>
                    <a:pt x="308" y="24"/>
                  </a:lnTo>
                  <a:lnTo>
                    <a:pt x="310" y="36"/>
                  </a:lnTo>
                  <a:lnTo>
                    <a:pt x="296" y="40"/>
                  </a:lnTo>
                  <a:lnTo>
                    <a:pt x="278" y="54"/>
                  </a:lnTo>
                  <a:lnTo>
                    <a:pt x="258" y="61"/>
                  </a:lnTo>
                  <a:lnTo>
                    <a:pt x="258" y="79"/>
                  </a:lnTo>
                  <a:lnTo>
                    <a:pt x="256" y="93"/>
                  </a:lnTo>
                  <a:lnTo>
                    <a:pt x="240" y="115"/>
                  </a:lnTo>
                  <a:lnTo>
                    <a:pt x="212" y="145"/>
                  </a:lnTo>
                  <a:lnTo>
                    <a:pt x="203" y="161"/>
                  </a:lnTo>
                  <a:lnTo>
                    <a:pt x="208" y="170"/>
                  </a:lnTo>
                  <a:lnTo>
                    <a:pt x="235" y="167"/>
                  </a:lnTo>
                  <a:lnTo>
                    <a:pt x="237" y="172"/>
                  </a:lnTo>
                  <a:lnTo>
                    <a:pt x="237" y="183"/>
                  </a:lnTo>
                  <a:lnTo>
                    <a:pt x="201" y="231"/>
                  </a:lnTo>
                  <a:lnTo>
                    <a:pt x="188" y="256"/>
                  </a:lnTo>
                  <a:lnTo>
                    <a:pt x="178" y="279"/>
                  </a:lnTo>
                  <a:lnTo>
                    <a:pt x="188" y="290"/>
                  </a:lnTo>
                  <a:lnTo>
                    <a:pt x="206" y="270"/>
                  </a:lnTo>
                  <a:lnTo>
                    <a:pt x="222" y="245"/>
                  </a:lnTo>
                  <a:lnTo>
                    <a:pt x="233" y="251"/>
                  </a:lnTo>
                  <a:lnTo>
                    <a:pt x="235" y="288"/>
                  </a:lnTo>
                  <a:lnTo>
                    <a:pt x="237" y="310"/>
                  </a:lnTo>
                  <a:lnTo>
                    <a:pt x="215" y="322"/>
                  </a:lnTo>
                  <a:lnTo>
                    <a:pt x="201" y="338"/>
                  </a:lnTo>
                  <a:lnTo>
                    <a:pt x="197" y="349"/>
                  </a:lnTo>
                  <a:lnTo>
                    <a:pt x="224" y="374"/>
                  </a:lnTo>
                  <a:lnTo>
                    <a:pt x="251" y="369"/>
                  </a:lnTo>
                  <a:lnTo>
                    <a:pt x="256" y="385"/>
                  </a:lnTo>
                  <a:lnTo>
                    <a:pt x="283" y="367"/>
                  </a:lnTo>
                  <a:lnTo>
                    <a:pt x="280" y="381"/>
                  </a:lnTo>
                  <a:lnTo>
                    <a:pt x="258" y="408"/>
                  </a:lnTo>
                  <a:lnTo>
                    <a:pt x="269" y="437"/>
                  </a:lnTo>
                  <a:lnTo>
                    <a:pt x="271" y="453"/>
                  </a:lnTo>
                  <a:lnTo>
                    <a:pt x="294" y="456"/>
                  </a:lnTo>
                  <a:lnTo>
                    <a:pt x="294" y="469"/>
                  </a:lnTo>
                  <a:lnTo>
                    <a:pt x="269" y="503"/>
                  </a:lnTo>
                  <a:lnTo>
                    <a:pt x="258" y="499"/>
                  </a:lnTo>
                  <a:lnTo>
                    <a:pt x="249" y="508"/>
                  </a:lnTo>
                  <a:lnTo>
                    <a:pt x="246" y="526"/>
                  </a:lnTo>
                  <a:lnTo>
                    <a:pt x="219" y="510"/>
                  </a:lnTo>
                  <a:lnTo>
                    <a:pt x="149" y="535"/>
                  </a:lnTo>
                </a:path>
              </a:pathLst>
            </a:custGeom>
            <a:solidFill>
              <a:srgbClr val="92D050"/>
            </a:solidFill>
            <a:ln w="12700" cap="rnd" cmpd="sng">
              <a:noFill/>
              <a:prstDash val="solid"/>
              <a:round/>
              <a:headEnd/>
              <a:tailEnd/>
            </a:ln>
          </p:spPr>
          <p:txBody>
            <a:bodyPr/>
            <a:lstStyle/>
            <a:p>
              <a:endParaRPr lang="fr-FR"/>
            </a:p>
          </p:txBody>
        </p:sp>
        <p:sp>
          <p:nvSpPr>
            <p:cNvPr id="114" name="Freeform 139"/>
            <p:cNvSpPr>
              <a:spLocks/>
            </p:cNvSpPr>
            <p:nvPr/>
          </p:nvSpPr>
          <p:spPr bwMode="auto">
            <a:xfrm>
              <a:off x="7674585" y="1115472"/>
              <a:ext cx="79986" cy="72653"/>
            </a:xfrm>
            <a:custGeom>
              <a:avLst/>
              <a:gdLst>
                <a:gd name="T0" fmla="*/ 2147483647 w 109"/>
                <a:gd name="T1" fmla="*/ 0 h 109"/>
                <a:gd name="T2" fmla="*/ 2147483647 w 109"/>
                <a:gd name="T3" fmla="*/ 0 h 109"/>
                <a:gd name="T4" fmla="*/ 2147483647 w 109"/>
                <a:gd name="T5" fmla="*/ 2147483647 h 109"/>
                <a:gd name="T6" fmla="*/ 2147483647 w 109"/>
                <a:gd name="T7" fmla="*/ 2147483647 h 109"/>
                <a:gd name="T8" fmla="*/ 2147483647 w 109"/>
                <a:gd name="T9" fmla="*/ 2147483647 h 109"/>
                <a:gd name="T10" fmla="*/ 2147483647 w 109"/>
                <a:gd name="T11" fmla="*/ 2147483647 h 109"/>
                <a:gd name="T12" fmla="*/ 2147483647 w 109"/>
                <a:gd name="T13" fmla="*/ 2147483647 h 109"/>
                <a:gd name="T14" fmla="*/ 2147483647 w 109"/>
                <a:gd name="T15" fmla="*/ 2147483647 h 109"/>
                <a:gd name="T16" fmla="*/ 2147483647 w 109"/>
                <a:gd name="T17" fmla="*/ 2147483647 h 109"/>
                <a:gd name="T18" fmla="*/ 2147483647 w 109"/>
                <a:gd name="T19" fmla="*/ 2147483647 h 109"/>
                <a:gd name="T20" fmla="*/ 2147483647 w 109"/>
                <a:gd name="T21" fmla="*/ 2147483647 h 109"/>
                <a:gd name="T22" fmla="*/ 2147483647 w 109"/>
                <a:gd name="T23" fmla="*/ 2147483647 h 109"/>
                <a:gd name="T24" fmla="*/ 2147483647 w 109"/>
                <a:gd name="T25" fmla="*/ 2147483647 h 109"/>
                <a:gd name="T26" fmla="*/ 0 w 109"/>
                <a:gd name="T27" fmla="*/ 2147483647 h 109"/>
                <a:gd name="T28" fmla="*/ 2147483647 w 109"/>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09"/>
                <a:gd name="T47" fmla="*/ 109 w 109"/>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09">
                  <a:moveTo>
                    <a:pt x="38" y="0"/>
                  </a:moveTo>
                  <a:lnTo>
                    <a:pt x="63" y="0"/>
                  </a:lnTo>
                  <a:lnTo>
                    <a:pt x="81" y="4"/>
                  </a:lnTo>
                  <a:lnTo>
                    <a:pt x="94" y="22"/>
                  </a:lnTo>
                  <a:lnTo>
                    <a:pt x="105" y="49"/>
                  </a:lnTo>
                  <a:lnTo>
                    <a:pt x="108" y="74"/>
                  </a:lnTo>
                  <a:lnTo>
                    <a:pt x="96" y="87"/>
                  </a:lnTo>
                  <a:lnTo>
                    <a:pt x="92" y="103"/>
                  </a:lnTo>
                  <a:lnTo>
                    <a:pt x="78" y="108"/>
                  </a:lnTo>
                  <a:lnTo>
                    <a:pt x="67" y="94"/>
                  </a:lnTo>
                  <a:lnTo>
                    <a:pt x="56" y="67"/>
                  </a:lnTo>
                  <a:lnTo>
                    <a:pt x="49" y="58"/>
                  </a:lnTo>
                  <a:lnTo>
                    <a:pt x="27" y="56"/>
                  </a:lnTo>
                  <a:lnTo>
                    <a:pt x="0" y="29"/>
                  </a:lnTo>
                  <a:lnTo>
                    <a:pt x="38" y="0"/>
                  </a:lnTo>
                </a:path>
              </a:pathLst>
            </a:custGeom>
            <a:solidFill>
              <a:schemeClr val="accent2"/>
            </a:solidFill>
            <a:ln w="12700" cap="rnd" cmpd="sng">
              <a:noFill/>
              <a:prstDash val="solid"/>
              <a:round/>
              <a:headEnd/>
              <a:tailEnd/>
            </a:ln>
          </p:spPr>
          <p:txBody>
            <a:bodyPr/>
            <a:lstStyle/>
            <a:p>
              <a:endParaRPr lang="fr-FR"/>
            </a:p>
          </p:txBody>
        </p:sp>
        <p:sp>
          <p:nvSpPr>
            <p:cNvPr id="115" name="Freeform 148"/>
            <p:cNvSpPr>
              <a:spLocks/>
            </p:cNvSpPr>
            <p:nvPr/>
          </p:nvSpPr>
          <p:spPr bwMode="auto">
            <a:xfrm>
              <a:off x="8601025" y="2041521"/>
              <a:ext cx="403036" cy="348128"/>
            </a:xfrm>
            <a:custGeom>
              <a:avLst/>
              <a:gdLst>
                <a:gd name="T0" fmla="*/ 2147483647 w 545"/>
                <a:gd name="T1" fmla="*/ 2147483647 h 524"/>
                <a:gd name="T2" fmla="*/ 2147483647 w 545"/>
                <a:gd name="T3" fmla="*/ 2147483647 h 524"/>
                <a:gd name="T4" fmla="*/ 2147483647 w 545"/>
                <a:gd name="T5" fmla="*/ 2147483647 h 524"/>
                <a:gd name="T6" fmla="*/ 2147483647 w 545"/>
                <a:gd name="T7" fmla="*/ 2147483647 h 524"/>
                <a:gd name="T8" fmla="*/ 2147483647 w 545"/>
                <a:gd name="T9" fmla="*/ 2147483647 h 524"/>
                <a:gd name="T10" fmla="*/ 2147483647 w 545"/>
                <a:gd name="T11" fmla="*/ 2147483647 h 524"/>
                <a:gd name="T12" fmla="*/ 2147483647 w 545"/>
                <a:gd name="T13" fmla="*/ 2147483647 h 524"/>
                <a:gd name="T14" fmla="*/ 2147483647 w 545"/>
                <a:gd name="T15" fmla="*/ 2147483647 h 524"/>
                <a:gd name="T16" fmla="*/ 2147483647 w 545"/>
                <a:gd name="T17" fmla="*/ 2147483647 h 524"/>
                <a:gd name="T18" fmla="*/ 2147483647 w 545"/>
                <a:gd name="T19" fmla="*/ 2147483647 h 524"/>
                <a:gd name="T20" fmla="*/ 2147483647 w 545"/>
                <a:gd name="T21" fmla="*/ 2147483647 h 524"/>
                <a:gd name="T22" fmla="*/ 2147483647 w 545"/>
                <a:gd name="T23" fmla="*/ 2147483647 h 524"/>
                <a:gd name="T24" fmla="*/ 2147483647 w 545"/>
                <a:gd name="T25" fmla="*/ 2147483647 h 524"/>
                <a:gd name="T26" fmla="*/ 2147483647 w 545"/>
                <a:gd name="T27" fmla="*/ 2147483647 h 524"/>
                <a:gd name="T28" fmla="*/ 2147483647 w 545"/>
                <a:gd name="T29" fmla="*/ 2147483647 h 524"/>
                <a:gd name="T30" fmla="*/ 2147483647 w 545"/>
                <a:gd name="T31" fmla="*/ 2147483647 h 524"/>
                <a:gd name="T32" fmla="*/ 2147483647 w 545"/>
                <a:gd name="T33" fmla="*/ 2147483647 h 524"/>
                <a:gd name="T34" fmla="*/ 2147483647 w 545"/>
                <a:gd name="T35" fmla="*/ 2147483647 h 524"/>
                <a:gd name="T36" fmla="*/ 2147483647 w 545"/>
                <a:gd name="T37" fmla="*/ 2147483647 h 524"/>
                <a:gd name="T38" fmla="*/ 2147483647 w 545"/>
                <a:gd name="T39" fmla="*/ 2147483647 h 524"/>
                <a:gd name="T40" fmla="*/ 2147483647 w 545"/>
                <a:gd name="T41" fmla="*/ 2147483647 h 524"/>
                <a:gd name="T42" fmla="*/ 2147483647 w 545"/>
                <a:gd name="T43" fmla="*/ 2147483647 h 524"/>
                <a:gd name="T44" fmla="*/ 2147483647 w 545"/>
                <a:gd name="T45" fmla="*/ 2147483647 h 524"/>
                <a:gd name="T46" fmla="*/ 2147483647 w 545"/>
                <a:gd name="T47" fmla="*/ 2147483647 h 524"/>
                <a:gd name="T48" fmla="*/ 2147483647 w 545"/>
                <a:gd name="T49" fmla="*/ 2147483647 h 524"/>
                <a:gd name="T50" fmla="*/ 2147483647 w 545"/>
                <a:gd name="T51" fmla="*/ 2147483647 h 524"/>
                <a:gd name="T52" fmla="*/ 2147483647 w 545"/>
                <a:gd name="T53" fmla="*/ 2147483647 h 524"/>
                <a:gd name="T54" fmla="*/ 2147483647 w 545"/>
                <a:gd name="T55" fmla="*/ 2147483647 h 524"/>
                <a:gd name="T56" fmla="*/ 2147483647 w 545"/>
                <a:gd name="T57" fmla="*/ 2147483647 h 524"/>
                <a:gd name="T58" fmla="*/ 2147483647 w 545"/>
                <a:gd name="T59" fmla="*/ 2147483647 h 524"/>
                <a:gd name="T60" fmla="*/ 2147483647 w 545"/>
                <a:gd name="T61" fmla="*/ 2147483647 h 524"/>
                <a:gd name="T62" fmla="*/ 2147483647 w 545"/>
                <a:gd name="T63" fmla="*/ 2147483647 h 524"/>
                <a:gd name="T64" fmla="*/ 2147483647 w 545"/>
                <a:gd name="T65" fmla="*/ 2147483647 h 524"/>
                <a:gd name="T66" fmla="*/ 2147483647 w 545"/>
                <a:gd name="T67" fmla="*/ 2147483647 h 524"/>
                <a:gd name="T68" fmla="*/ 2147483647 w 545"/>
                <a:gd name="T69" fmla="*/ 2147483647 h 524"/>
                <a:gd name="T70" fmla="*/ 2147483647 w 545"/>
                <a:gd name="T71" fmla="*/ 2147483647 h 524"/>
                <a:gd name="T72" fmla="*/ 2147483647 w 545"/>
                <a:gd name="T73" fmla="*/ 2147483647 h 524"/>
                <a:gd name="T74" fmla="*/ 0 w 545"/>
                <a:gd name="T75" fmla="*/ 2147483647 h 524"/>
                <a:gd name="T76" fmla="*/ 2147483647 w 545"/>
                <a:gd name="T77" fmla="*/ 2147483647 h 524"/>
                <a:gd name="T78" fmla="*/ 2147483647 w 545"/>
                <a:gd name="T79" fmla="*/ 2147483647 h 524"/>
                <a:gd name="T80" fmla="*/ 2147483647 w 545"/>
                <a:gd name="T81" fmla="*/ 2147483647 h 524"/>
                <a:gd name="T82" fmla="*/ 2147483647 w 545"/>
                <a:gd name="T83" fmla="*/ 2147483647 h 5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5"/>
                <a:gd name="T127" fmla="*/ 0 h 524"/>
                <a:gd name="T128" fmla="*/ 545 w 545"/>
                <a:gd name="T129" fmla="*/ 524 h 5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5" h="524">
                  <a:moveTo>
                    <a:pt x="262" y="427"/>
                  </a:moveTo>
                  <a:lnTo>
                    <a:pt x="272" y="407"/>
                  </a:lnTo>
                  <a:lnTo>
                    <a:pt x="278" y="372"/>
                  </a:lnTo>
                  <a:lnTo>
                    <a:pt x="287" y="366"/>
                  </a:lnTo>
                  <a:lnTo>
                    <a:pt x="315" y="370"/>
                  </a:lnTo>
                  <a:lnTo>
                    <a:pt x="319" y="366"/>
                  </a:lnTo>
                  <a:lnTo>
                    <a:pt x="333" y="368"/>
                  </a:lnTo>
                  <a:lnTo>
                    <a:pt x="340" y="384"/>
                  </a:lnTo>
                  <a:lnTo>
                    <a:pt x="362" y="388"/>
                  </a:lnTo>
                  <a:lnTo>
                    <a:pt x="369" y="395"/>
                  </a:lnTo>
                  <a:lnTo>
                    <a:pt x="369" y="457"/>
                  </a:lnTo>
                  <a:lnTo>
                    <a:pt x="362" y="472"/>
                  </a:lnTo>
                  <a:lnTo>
                    <a:pt x="371" y="500"/>
                  </a:lnTo>
                  <a:lnTo>
                    <a:pt x="385" y="509"/>
                  </a:lnTo>
                  <a:lnTo>
                    <a:pt x="394" y="507"/>
                  </a:lnTo>
                  <a:lnTo>
                    <a:pt x="401" y="516"/>
                  </a:lnTo>
                  <a:lnTo>
                    <a:pt x="423" y="520"/>
                  </a:lnTo>
                  <a:lnTo>
                    <a:pt x="432" y="523"/>
                  </a:lnTo>
                  <a:lnTo>
                    <a:pt x="460" y="523"/>
                  </a:lnTo>
                  <a:lnTo>
                    <a:pt x="473" y="500"/>
                  </a:lnTo>
                  <a:lnTo>
                    <a:pt x="494" y="504"/>
                  </a:lnTo>
                  <a:lnTo>
                    <a:pt x="530" y="497"/>
                  </a:lnTo>
                  <a:lnTo>
                    <a:pt x="544" y="477"/>
                  </a:lnTo>
                  <a:lnTo>
                    <a:pt x="532" y="468"/>
                  </a:lnTo>
                  <a:lnTo>
                    <a:pt x="532" y="422"/>
                  </a:lnTo>
                  <a:lnTo>
                    <a:pt x="519" y="407"/>
                  </a:lnTo>
                  <a:lnTo>
                    <a:pt x="507" y="407"/>
                  </a:lnTo>
                  <a:lnTo>
                    <a:pt x="500" y="388"/>
                  </a:lnTo>
                  <a:lnTo>
                    <a:pt x="510" y="370"/>
                  </a:lnTo>
                  <a:lnTo>
                    <a:pt x="507" y="345"/>
                  </a:lnTo>
                  <a:lnTo>
                    <a:pt x="505" y="325"/>
                  </a:lnTo>
                  <a:lnTo>
                    <a:pt x="530" y="302"/>
                  </a:lnTo>
                  <a:lnTo>
                    <a:pt x="534" y="275"/>
                  </a:lnTo>
                  <a:lnTo>
                    <a:pt x="530" y="261"/>
                  </a:lnTo>
                  <a:lnTo>
                    <a:pt x="510" y="259"/>
                  </a:lnTo>
                  <a:lnTo>
                    <a:pt x="500" y="231"/>
                  </a:lnTo>
                  <a:lnTo>
                    <a:pt x="500" y="220"/>
                  </a:lnTo>
                  <a:lnTo>
                    <a:pt x="510" y="204"/>
                  </a:lnTo>
                  <a:lnTo>
                    <a:pt x="505" y="200"/>
                  </a:lnTo>
                  <a:lnTo>
                    <a:pt x="507" y="186"/>
                  </a:lnTo>
                  <a:lnTo>
                    <a:pt x="510" y="177"/>
                  </a:lnTo>
                  <a:lnTo>
                    <a:pt x="487" y="163"/>
                  </a:lnTo>
                  <a:lnTo>
                    <a:pt x="487" y="147"/>
                  </a:lnTo>
                  <a:lnTo>
                    <a:pt x="473" y="134"/>
                  </a:lnTo>
                  <a:lnTo>
                    <a:pt x="453" y="147"/>
                  </a:lnTo>
                  <a:lnTo>
                    <a:pt x="439" y="147"/>
                  </a:lnTo>
                  <a:lnTo>
                    <a:pt x="432" y="134"/>
                  </a:lnTo>
                  <a:lnTo>
                    <a:pt x="432" y="109"/>
                  </a:lnTo>
                  <a:lnTo>
                    <a:pt x="421" y="77"/>
                  </a:lnTo>
                  <a:lnTo>
                    <a:pt x="398" y="75"/>
                  </a:lnTo>
                  <a:lnTo>
                    <a:pt x="389" y="68"/>
                  </a:lnTo>
                  <a:lnTo>
                    <a:pt x="389" y="43"/>
                  </a:lnTo>
                  <a:lnTo>
                    <a:pt x="380" y="27"/>
                  </a:lnTo>
                  <a:lnTo>
                    <a:pt x="374" y="22"/>
                  </a:lnTo>
                  <a:lnTo>
                    <a:pt x="369" y="9"/>
                  </a:lnTo>
                  <a:lnTo>
                    <a:pt x="360" y="4"/>
                  </a:lnTo>
                  <a:lnTo>
                    <a:pt x="340" y="0"/>
                  </a:lnTo>
                  <a:lnTo>
                    <a:pt x="301" y="4"/>
                  </a:lnTo>
                  <a:lnTo>
                    <a:pt x="233" y="31"/>
                  </a:lnTo>
                  <a:lnTo>
                    <a:pt x="233" y="65"/>
                  </a:lnTo>
                  <a:lnTo>
                    <a:pt x="253" y="88"/>
                  </a:lnTo>
                  <a:lnTo>
                    <a:pt x="249" y="104"/>
                  </a:lnTo>
                  <a:lnTo>
                    <a:pt x="247" y="113"/>
                  </a:lnTo>
                  <a:lnTo>
                    <a:pt x="231" y="113"/>
                  </a:lnTo>
                  <a:lnTo>
                    <a:pt x="219" y="102"/>
                  </a:lnTo>
                  <a:lnTo>
                    <a:pt x="199" y="93"/>
                  </a:lnTo>
                  <a:lnTo>
                    <a:pt x="176" y="104"/>
                  </a:lnTo>
                  <a:lnTo>
                    <a:pt x="147" y="100"/>
                  </a:lnTo>
                  <a:lnTo>
                    <a:pt x="133" y="109"/>
                  </a:lnTo>
                  <a:lnTo>
                    <a:pt x="131" y="100"/>
                  </a:lnTo>
                  <a:lnTo>
                    <a:pt x="115" y="100"/>
                  </a:lnTo>
                  <a:lnTo>
                    <a:pt x="95" y="79"/>
                  </a:lnTo>
                  <a:lnTo>
                    <a:pt x="63" y="113"/>
                  </a:lnTo>
                  <a:lnTo>
                    <a:pt x="20" y="97"/>
                  </a:lnTo>
                  <a:lnTo>
                    <a:pt x="0" y="100"/>
                  </a:lnTo>
                  <a:lnTo>
                    <a:pt x="0" y="113"/>
                  </a:lnTo>
                  <a:lnTo>
                    <a:pt x="49" y="165"/>
                  </a:lnTo>
                  <a:lnTo>
                    <a:pt x="58" y="197"/>
                  </a:lnTo>
                  <a:lnTo>
                    <a:pt x="81" y="220"/>
                  </a:lnTo>
                  <a:lnTo>
                    <a:pt x="99" y="218"/>
                  </a:lnTo>
                  <a:lnTo>
                    <a:pt x="165" y="293"/>
                  </a:lnTo>
                  <a:lnTo>
                    <a:pt x="170" y="304"/>
                  </a:lnTo>
                  <a:lnTo>
                    <a:pt x="165" y="311"/>
                  </a:lnTo>
                  <a:lnTo>
                    <a:pt x="160" y="336"/>
                  </a:lnTo>
                  <a:lnTo>
                    <a:pt x="262" y="427"/>
                  </a:lnTo>
                </a:path>
              </a:pathLst>
            </a:custGeom>
            <a:solidFill>
              <a:srgbClr val="92D050"/>
            </a:solidFill>
            <a:ln w="12700" cap="rnd" cmpd="sng">
              <a:noFill/>
              <a:prstDash val="solid"/>
              <a:round/>
              <a:headEnd type="none" w="med" len="med"/>
              <a:tailEnd type="none" w="med" len="med"/>
            </a:ln>
            <a:extLst/>
          </p:spPr>
          <p:txBody>
            <a:bodyPr/>
            <a:lstStyle/>
            <a:p>
              <a:endParaRPr lang="fr-FR"/>
            </a:p>
          </p:txBody>
        </p:sp>
        <p:sp>
          <p:nvSpPr>
            <p:cNvPr id="116" name="Freeform 161"/>
            <p:cNvSpPr>
              <a:spLocks/>
            </p:cNvSpPr>
            <p:nvPr/>
          </p:nvSpPr>
          <p:spPr bwMode="auto">
            <a:xfrm>
              <a:off x="8664703" y="1792534"/>
              <a:ext cx="296647" cy="133954"/>
            </a:xfrm>
            <a:custGeom>
              <a:avLst/>
              <a:gdLst>
                <a:gd name="T0" fmla="*/ 0 w 401"/>
                <a:gd name="T1" fmla="*/ 2147483647 h 201"/>
                <a:gd name="T2" fmla="*/ 2147483647 w 401"/>
                <a:gd name="T3" fmla="*/ 2147483647 h 201"/>
                <a:gd name="T4" fmla="*/ 2147483647 w 401"/>
                <a:gd name="T5" fmla="*/ 2147483647 h 201"/>
                <a:gd name="T6" fmla="*/ 2147483647 w 401"/>
                <a:gd name="T7" fmla="*/ 2147483647 h 201"/>
                <a:gd name="T8" fmla="*/ 2147483647 w 401"/>
                <a:gd name="T9" fmla="*/ 2147483647 h 201"/>
                <a:gd name="T10" fmla="*/ 2147483647 w 401"/>
                <a:gd name="T11" fmla="*/ 2147483647 h 201"/>
                <a:gd name="T12" fmla="*/ 2147483647 w 401"/>
                <a:gd name="T13" fmla="*/ 2147483647 h 201"/>
                <a:gd name="T14" fmla="*/ 2147483647 w 401"/>
                <a:gd name="T15" fmla="*/ 2147483647 h 201"/>
                <a:gd name="T16" fmla="*/ 2147483647 w 401"/>
                <a:gd name="T17" fmla="*/ 2147483647 h 201"/>
                <a:gd name="T18" fmla="*/ 2147483647 w 401"/>
                <a:gd name="T19" fmla="*/ 2147483647 h 201"/>
                <a:gd name="T20" fmla="*/ 2147483647 w 401"/>
                <a:gd name="T21" fmla="*/ 2147483647 h 201"/>
                <a:gd name="T22" fmla="*/ 2147483647 w 401"/>
                <a:gd name="T23" fmla="*/ 2147483647 h 201"/>
                <a:gd name="T24" fmla="*/ 2147483647 w 401"/>
                <a:gd name="T25" fmla="*/ 2147483647 h 201"/>
                <a:gd name="T26" fmla="*/ 2147483647 w 401"/>
                <a:gd name="T27" fmla="*/ 2147483647 h 201"/>
                <a:gd name="T28" fmla="*/ 2147483647 w 401"/>
                <a:gd name="T29" fmla="*/ 2147483647 h 201"/>
                <a:gd name="T30" fmla="*/ 2147483647 w 401"/>
                <a:gd name="T31" fmla="*/ 2147483647 h 201"/>
                <a:gd name="T32" fmla="*/ 2147483647 w 401"/>
                <a:gd name="T33" fmla="*/ 2147483647 h 201"/>
                <a:gd name="T34" fmla="*/ 2147483647 w 401"/>
                <a:gd name="T35" fmla="*/ 2147483647 h 201"/>
                <a:gd name="T36" fmla="*/ 2147483647 w 401"/>
                <a:gd name="T37" fmla="*/ 2147483647 h 201"/>
                <a:gd name="T38" fmla="*/ 2147483647 w 401"/>
                <a:gd name="T39" fmla="*/ 2147483647 h 201"/>
                <a:gd name="T40" fmla="*/ 2147483647 w 401"/>
                <a:gd name="T41" fmla="*/ 2147483647 h 201"/>
                <a:gd name="T42" fmla="*/ 2147483647 w 401"/>
                <a:gd name="T43" fmla="*/ 2147483647 h 201"/>
                <a:gd name="T44" fmla="*/ 2147483647 w 401"/>
                <a:gd name="T45" fmla="*/ 2147483647 h 201"/>
                <a:gd name="T46" fmla="*/ 2147483647 w 401"/>
                <a:gd name="T47" fmla="*/ 2147483647 h 201"/>
                <a:gd name="T48" fmla="*/ 2147483647 w 401"/>
                <a:gd name="T49" fmla="*/ 2147483647 h 201"/>
                <a:gd name="T50" fmla="*/ 2147483647 w 401"/>
                <a:gd name="T51" fmla="*/ 2147483647 h 201"/>
                <a:gd name="T52" fmla="*/ 2147483647 w 401"/>
                <a:gd name="T53" fmla="*/ 2147483647 h 201"/>
                <a:gd name="T54" fmla="*/ 2147483647 w 401"/>
                <a:gd name="T55" fmla="*/ 2147483647 h 201"/>
                <a:gd name="T56" fmla="*/ 2147483647 w 401"/>
                <a:gd name="T57" fmla="*/ 2147483647 h 201"/>
                <a:gd name="T58" fmla="*/ 2147483647 w 401"/>
                <a:gd name="T59" fmla="*/ 2147483647 h 201"/>
                <a:gd name="T60" fmla="*/ 2147483647 w 401"/>
                <a:gd name="T61" fmla="*/ 2147483647 h 201"/>
                <a:gd name="T62" fmla="*/ 2147483647 w 401"/>
                <a:gd name="T63" fmla="*/ 2147483647 h 201"/>
                <a:gd name="T64" fmla="*/ 2147483647 w 401"/>
                <a:gd name="T65" fmla="*/ 2147483647 h 201"/>
                <a:gd name="T66" fmla="*/ 2147483647 w 401"/>
                <a:gd name="T67" fmla="*/ 2147483647 h 201"/>
                <a:gd name="T68" fmla="*/ 2147483647 w 401"/>
                <a:gd name="T69" fmla="*/ 2147483647 h 201"/>
                <a:gd name="T70" fmla="*/ 0 w 401"/>
                <a:gd name="T71" fmla="*/ 2147483647 h 2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1"/>
                <a:gd name="T109" fmla="*/ 0 h 201"/>
                <a:gd name="T110" fmla="*/ 401 w 401"/>
                <a:gd name="T111" fmla="*/ 201 h 2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1" h="201">
                  <a:moveTo>
                    <a:pt x="0" y="121"/>
                  </a:moveTo>
                  <a:cubicBezTo>
                    <a:pt x="8" y="116"/>
                    <a:pt x="17" y="104"/>
                    <a:pt x="23" y="96"/>
                  </a:cubicBezTo>
                  <a:cubicBezTo>
                    <a:pt x="25" y="88"/>
                    <a:pt x="35" y="76"/>
                    <a:pt x="41" y="69"/>
                  </a:cubicBezTo>
                  <a:cubicBezTo>
                    <a:pt x="43" y="59"/>
                    <a:pt x="51" y="48"/>
                    <a:pt x="59" y="42"/>
                  </a:cubicBezTo>
                  <a:cubicBezTo>
                    <a:pt x="66" y="31"/>
                    <a:pt x="72" y="20"/>
                    <a:pt x="80" y="9"/>
                  </a:cubicBezTo>
                  <a:cubicBezTo>
                    <a:pt x="82" y="0"/>
                    <a:pt x="88" y="9"/>
                    <a:pt x="95" y="10"/>
                  </a:cubicBezTo>
                  <a:cubicBezTo>
                    <a:pt x="105" y="15"/>
                    <a:pt x="111" y="13"/>
                    <a:pt x="123" y="12"/>
                  </a:cubicBezTo>
                  <a:cubicBezTo>
                    <a:pt x="129" y="10"/>
                    <a:pt x="135" y="9"/>
                    <a:pt x="141" y="7"/>
                  </a:cubicBezTo>
                  <a:cubicBezTo>
                    <a:pt x="167" y="11"/>
                    <a:pt x="167" y="26"/>
                    <a:pt x="186" y="36"/>
                  </a:cubicBezTo>
                  <a:cubicBezTo>
                    <a:pt x="190" y="30"/>
                    <a:pt x="192" y="31"/>
                    <a:pt x="198" y="28"/>
                  </a:cubicBezTo>
                  <a:cubicBezTo>
                    <a:pt x="211" y="33"/>
                    <a:pt x="219" y="46"/>
                    <a:pt x="233" y="49"/>
                  </a:cubicBezTo>
                  <a:cubicBezTo>
                    <a:pt x="242" y="54"/>
                    <a:pt x="250" y="60"/>
                    <a:pt x="258" y="66"/>
                  </a:cubicBezTo>
                  <a:cubicBezTo>
                    <a:pt x="276" y="63"/>
                    <a:pt x="271" y="63"/>
                    <a:pt x="284" y="58"/>
                  </a:cubicBezTo>
                  <a:cubicBezTo>
                    <a:pt x="312" y="60"/>
                    <a:pt x="317" y="63"/>
                    <a:pt x="338" y="67"/>
                  </a:cubicBezTo>
                  <a:cubicBezTo>
                    <a:pt x="346" y="71"/>
                    <a:pt x="355" y="72"/>
                    <a:pt x="363" y="73"/>
                  </a:cubicBezTo>
                  <a:cubicBezTo>
                    <a:pt x="369" y="76"/>
                    <a:pt x="376" y="78"/>
                    <a:pt x="383" y="79"/>
                  </a:cubicBezTo>
                  <a:cubicBezTo>
                    <a:pt x="389" y="82"/>
                    <a:pt x="395" y="84"/>
                    <a:pt x="401" y="85"/>
                  </a:cubicBezTo>
                  <a:cubicBezTo>
                    <a:pt x="396" y="97"/>
                    <a:pt x="392" y="102"/>
                    <a:pt x="381" y="108"/>
                  </a:cubicBezTo>
                  <a:cubicBezTo>
                    <a:pt x="376" y="115"/>
                    <a:pt x="370" y="120"/>
                    <a:pt x="366" y="129"/>
                  </a:cubicBezTo>
                  <a:cubicBezTo>
                    <a:pt x="364" y="139"/>
                    <a:pt x="369" y="149"/>
                    <a:pt x="357" y="151"/>
                  </a:cubicBezTo>
                  <a:cubicBezTo>
                    <a:pt x="338" y="150"/>
                    <a:pt x="343" y="143"/>
                    <a:pt x="330" y="141"/>
                  </a:cubicBezTo>
                  <a:cubicBezTo>
                    <a:pt x="325" y="137"/>
                    <a:pt x="325" y="133"/>
                    <a:pt x="318" y="132"/>
                  </a:cubicBezTo>
                  <a:cubicBezTo>
                    <a:pt x="309" y="128"/>
                    <a:pt x="299" y="131"/>
                    <a:pt x="290" y="133"/>
                  </a:cubicBezTo>
                  <a:cubicBezTo>
                    <a:pt x="281" y="137"/>
                    <a:pt x="274" y="138"/>
                    <a:pt x="266" y="145"/>
                  </a:cubicBezTo>
                  <a:cubicBezTo>
                    <a:pt x="260" y="151"/>
                    <a:pt x="257" y="156"/>
                    <a:pt x="249" y="159"/>
                  </a:cubicBezTo>
                  <a:cubicBezTo>
                    <a:pt x="243" y="168"/>
                    <a:pt x="232" y="173"/>
                    <a:pt x="222" y="175"/>
                  </a:cubicBezTo>
                  <a:cubicBezTo>
                    <a:pt x="213" y="180"/>
                    <a:pt x="204" y="173"/>
                    <a:pt x="195" y="171"/>
                  </a:cubicBezTo>
                  <a:cubicBezTo>
                    <a:pt x="188" y="165"/>
                    <a:pt x="182" y="170"/>
                    <a:pt x="174" y="172"/>
                  </a:cubicBezTo>
                  <a:cubicBezTo>
                    <a:pt x="168" y="175"/>
                    <a:pt x="162" y="177"/>
                    <a:pt x="156" y="178"/>
                  </a:cubicBezTo>
                  <a:cubicBezTo>
                    <a:pt x="151" y="182"/>
                    <a:pt x="144" y="186"/>
                    <a:pt x="138" y="187"/>
                  </a:cubicBezTo>
                  <a:cubicBezTo>
                    <a:pt x="132" y="190"/>
                    <a:pt x="126" y="192"/>
                    <a:pt x="120" y="193"/>
                  </a:cubicBezTo>
                  <a:cubicBezTo>
                    <a:pt x="112" y="197"/>
                    <a:pt x="102" y="199"/>
                    <a:pt x="93" y="201"/>
                  </a:cubicBezTo>
                  <a:cubicBezTo>
                    <a:pt x="69" y="198"/>
                    <a:pt x="78" y="200"/>
                    <a:pt x="65" y="196"/>
                  </a:cubicBezTo>
                  <a:cubicBezTo>
                    <a:pt x="34" y="200"/>
                    <a:pt x="47" y="193"/>
                    <a:pt x="27" y="181"/>
                  </a:cubicBezTo>
                  <a:cubicBezTo>
                    <a:pt x="21" y="173"/>
                    <a:pt x="15" y="164"/>
                    <a:pt x="9" y="156"/>
                  </a:cubicBezTo>
                  <a:cubicBezTo>
                    <a:pt x="7" y="145"/>
                    <a:pt x="6" y="130"/>
                    <a:pt x="0" y="121"/>
                  </a:cubicBezTo>
                  <a:close/>
                </a:path>
              </a:pathLst>
            </a:custGeom>
            <a:solidFill>
              <a:srgbClr val="92D050"/>
            </a:solidFill>
            <a:ln w="9525" cap="flat" cmpd="sng">
              <a:noFill/>
              <a:prstDash val="solid"/>
              <a:round/>
              <a:headEnd/>
              <a:tailEnd/>
            </a:ln>
            <a:extLst/>
          </p:spPr>
          <p:txBody>
            <a:bodyPr anchor="ctr"/>
            <a:lstStyle/>
            <a:p>
              <a:endParaRPr lang="fr-FR"/>
            </a:p>
          </p:txBody>
        </p:sp>
        <p:sp>
          <p:nvSpPr>
            <p:cNvPr id="117" name="Freeform 162"/>
            <p:cNvSpPr>
              <a:spLocks/>
            </p:cNvSpPr>
            <p:nvPr/>
          </p:nvSpPr>
          <p:spPr bwMode="auto">
            <a:xfrm>
              <a:off x="8873599" y="2331653"/>
              <a:ext cx="99400" cy="29515"/>
            </a:xfrm>
            <a:custGeom>
              <a:avLst/>
              <a:gdLst>
                <a:gd name="T0" fmla="*/ 0 w 135"/>
                <a:gd name="T1" fmla="*/ 2147483647 h 45"/>
                <a:gd name="T2" fmla="*/ 2147483647 w 135"/>
                <a:gd name="T3" fmla="*/ 2147483647 h 45"/>
                <a:gd name="T4" fmla="*/ 2147483647 w 135"/>
                <a:gd name="T5" fmla="*/ 2147483647 h 45"/>
                <a:gd name="T6" fmla="*/ 2147483647 w 135"/>
                <a:gd name="T7" fmla="*/ 2147483647 h 45"/>
                <a:gd name="T8" fmla="*/ 2147483647 w 135"/>
                <a:gd name="T9" fmla="*/ 2147483647 h 45"/>
                <a:gd name="T10" fmla="*/ 2147483647 w 135"/>
                <a:gd name="T11" fmla="*/ 2147483647 h 45"/>
                <a:gd name="T12" fmla="*/ 0 60000 65536"/>
                <a:gd name="T13" fmla="*/ 0 60000 65536"/>
                <a:gd name="T14" fmla="*/ 0 60000 65536"/>
                <a:gd name="T15" fmla="*/ 0 60000 65536"/>
                <a:gd name="T16" fmla="*/ 0 60000 65536"/>
                <a:gd name="T17" fmla="*/ 0 60000 65536"/>
                <a:gd name="T18" fmla="*/ 0 w 135"/>
                <a:gd name="T19" fmla="*/ 0 h 45"/>
                <a:gd name="T20" fmla="*/ 135 w 13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35" h="45">
                  <a:moveTo>
                    <a:pt x="0" y="45"/>
                  </a:moveTo>
                  <a:cubicBezTo>
                    <a:pt x="4" y="39"/>
                    <a:pt x="5" y="34"/>
                    <a:pt x="7" y="28"/>
                  </a:cubicBezTo>
                  <a:cubicBezTo>
                    <a:pt x="12" y="16"/>
                    <a:pt x="34" y="14"/>
                    <a:pt x="45" y="12"/>
                  </a:cubicBezTo>
                  <a:cubicBezTo>
                    <a:pt x="52" y="9"/>
                    <a:pt x="61" y="7"/>
                    <a:pt x="69" y="6"/>
                  </a:cubicBezTo>
                  <a:cubicBezTo>
                    <a:pt x="88" y="0"/>
                    <a:pt x="108" y="4"/>
                    <a:pt x="127" y="7"/>
                  </a:cubicBezTo>
                  <a:cubicBezTo>
                    <a:pt x="133" y="13"/>
                    <a:pt x="130" y="11"/>
                    <a:pt x="135" y="13"/>
                  </a:cubicBezTo>
                </a:path>
              </a:pathLst>
            </a:custGeom>
            <a:solidFill>
              <a:srgbClr val="92D050"/>
            </a:solidFill>
            <a:ln w="9525">
              <a:noFill/>
              <a:round/>
              <a:headEnd/>
              <a:tailEnd/>
            </a:ln>
            <a:extLst/>
          </p:spPr>
          <p:txBody>
            <a:bodyPr/>
            <a:lstStyle/>
            <a:p>
              <a:endParaRPr lang="fr-FR"/>
            </a:p>
          </p:txBody>
        </p:sp>
        <p:sp>
          <p:nvSpPr>
            <p:cNvPr id="118" name="Freeform 163"/>
            <p:cNvSpPr>
              <a:spLocks/>
            </p:cNvSpPr>
            <p:nvPr/>
          </p:nvSpPr>
          <p:spPr bwMode="auto">
            <a:xfrm>
              <a:off x="8736147" y="2111904"/>
              <a:ext cx="97070" cy="161956"/>
            </a:xfrm>
            <a:custGeom>
              <a:avLst/>
              <a:gdLst>
                <a:gd name="T0" fmla="*/ 0 w 132"/>
                <a:gd name="T1" fmla="*/ 2147483647 h 244"/>
                <a:gd name="T2" fmla="*/ 2147483647 w 132"/>
                <a:gd name="T3" fmla="*/ 2147483647 h 244"/>
                <a:gd name="T4" fmla="*/ 2147483647 w 132"/>
                <a:gd name="T5" fmla="*/ 2147483647 h 244"/>
                <a:gd name="T6" fmla="*/ 2147483647 w 132"/>
                <a:gd name="T7" fmla="*/ 2147483647 h 244"/>
                <a:gd name="T8" fmla="*/ 2147483647 w 132"/>
                <a:gd name="T9" fmla="*/ 2147483647 h 244"/>
                <a:gd name="T10" fmla="*/ 2147483647 w 132"/>
                <a:gd name="T11" fmla="*/ 2147483647 h 244"/>
                <a:gd name="T12" fmla="*/ 2147483647 w 132"/>
                <a:gd name="T13" fmla="*/ 2147483647 h 244"/>
                <a:gd name="T14" fmla="*/ 2147483647 w 132"/>
                <a:gd name="T15" fmla="*/ 0 h 244"/>
                <a:gd name="T16" fmla="*/ 2147483647 w 132"/>
                <a:gd name="T17" fmla="*/ 2147483647 h 244"/>
                <a:gd name="T18" fmla="*/ 2147483647 w 132"/>
                <a:gd name="T19" fmla="*/ 2147483647 h 2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44"/>
                <a:gd name="T32" fmla="*/ 132 w 132"/>
                <a:gd name="T33" fmla="*/ 244 h 2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44">
                  <a:moveTo>
                    <a:pt x="0" y="244"/>
                  </a:moveTo>
                  <a:cubicBezTo>
                    <a:pt x="4" y="230"/>
                    <a:pt x="3" y="214"/>
                    <a:pt x="8" y="200"/>
                  </a:cubicBezTo>
                  <a:cubicBezTo>
                    <a:pt x="26" y="153"/>
                    <a:pt x="81" y="149"/>
                    <a:pt x="124" y="144"/>
                  </a:cubicBezTo>
                  <a:cubicBezTo>
                    <a:pt x="130" y="126"/>
                    <a:pt x="127" y="122"/>
                    <a:pt x="112" y="112"/>
                  </a:cubicBezTo>
                  <a:cubicBezTo>
                    <a:pt x="111" y="108"/>
                    <a:pt x="107" y="104"/>
                    <a:pt x="108" y="100"/>
                  </a:cubicBezTo>
                  <a:cubicBezTo>
                    <a:pt x="114" y="82"/>
                    <a:pt x="132" y="92"/>
                    <a:pt x="108" y="84"/>
                  </a:cubicBezTo>
                  <a:cubicBezTo>
                    <a:pt x="98" y="55"/>
                    <a:pt x="107" y="65"/>
                    <a:pt x="88" y="52"/>
                  </a:cubicBezTo>
                  <a:cubicBezTo>
                    <a:pt x="93" y="27"/>
                    <a:pt x="98" y="24"/>
                    <a:pt x="88" y="0"/>
                  </a:cubicBezTo>
                  <a:cubicBezTo>
                    <a:pt x="83" y="1"/>
                    <a:pt x="77" y="2"/>
                    <a:pt x="72" y="4"/>
                  </a:cubicBezTo>
                  <a:cubicBezTo>
                    <a:pt x="68" y="6"/>
                    <a:pt x="60" y="12"/>
                    <a:pt x="60" y="12"/>
                  </a:cubicBezTo>
                </a:path>
              </a:pathLst>
            </a:custGeom>
            <a:solidFill>
              <a:srgbClr val="92D050"/>
            </a:solidFill>
            <a:ln w="12700" cmpd="sng">
              <a:noFill/>
              <a:round/>
              <a:headEnd/>
              <a:tailEnd/>
            </a:ln>
            <a:extLst/>
          </p:spPr>
          <p:txBody>
            <a:bodyPr/>
            <a:lstStyle/>
            <a:p>
              <a:endParaRPr lang="fr-FR"/>
            </a:p>
          </p:txBody>
        </p:sp>
        <p:sp>
          <p:nvSpPr>
            <p:cNvPr id="119" name="Freeform 164"/>
            <p:cNvSpPr>
              <a:spLocks/>
            </p:cNvSpPr>
            <p:nvPr/>
          </p:nvSpPr>
          <p:spPr bwMode="auto">
            <a:xfrm>
              <a:off x="8820792" y="2207260"/>
              <a:ext cx="37275" cy="69625"/>
            </a:xfrm>
            <a:custGeom>
              <a:avLst/>
              <a:gdLst>
                <a:gd name="T0" fmla="*/ 2147483647 w 50"/>
                <a:gd name="T1" fmla="*/ 2147483647 h 104"/>
                <a:gd name="T2" fmla="*/ 2147483647 w 50"/>
                <a:gd name="T3" fmla="*/ 2147483647 h 104"/>
                <a:gd name="T4" fmla="*/ 0 w 50"/>
                <a:gd name="T5" fmla="*/ 0 h 104"/>
                <a:gd name="T6" fmla="*/ 0 60000 65536"/>
                <a:gd name="T7" fmla="*/ 0 60000 65536"/>
                <a:gd name="T8" fmla="*/ 0 60000 65536"/>
                <a:gd name="T9" fmla="*/ 0 w 50"/>
                <a:gd name="T10" fmla="*/ 0 h 104"/>
                <a:gd name="T11" fmla="*/ 50 w 50"/>
                <a:gd name="T12" fmla="*/ 104 h 104"/>
              </a:gdLst>
              <a:ahLst/>
              <a:cxnLst>
                <a:cxn ang="T6">
                  <a:pos x="T0" y="T1"/>
                </a:cxn>
                <a:cxn ang="T7">
                  <a:pos x="T2" y="T3"/>
                </a:cxn>
                <a:cxn ang="T8">
                  <a:pos x="T4" y="T5"/>
                </a:cxn>
              </a:cxnLst>
              <a:rect l="T9" t="T10" r="T11" b="T12"/>
              <a:pathLst>
                <a:path w="50" h="104">
                  <a:moveTo>
                    <a:pt x="24" y="104"/>
                  </a:moveTo>
                  <a:cubicBezTo>
                    <a:pt x="50" y="78"/>
                    <a:pt x="34" y="56"/>
                    <a:pt x="16" y="28"/>
                  </a:cubicBezTo>
                  <a:cubicBezTo>
                    <a:pt x="11" y="20"/>
                    <a:pt x="0" y="10"/>
                    <a:pt x="0" y="0"/>
                  </a:cubicBezTo>
                </a:path>
              </a:pathLst>
            </a:custGeom>
            <a:solidFill>
              <a:srgbClr val="EAEAEA"/>
            </a:solidFill>
            <a:ln w="12700" cmpd="sng">
              <a:noFill/>
              <a:round/>
              <a:headEnd/>
              <a:tailEnd/>
            </a:ln>
            <a:extLst/>
          </p:spPr>
          <p:txBody>
            <a:bodyPr/>
            <a:lstStyle/>
            <a:p>
              <a:endParaRPr lang="fr-FR"/>
            </a:p>
          </p:txBody>
        </p:sp>
        <p:sp>
          <p:nvSpPr>
            <p:cNvPr id="120" name="Freeform 165"/>
            <p:cNvSpPr>
              <a:spLocks/>
            </p:cNvSpPr>
            <p:nvPr/>
          </p:nvSpPr>
          <p:spPr bwMode="auto">
            <a:xfrm>
              <a:off x="8847972" y="2252669"/>
              <a:ext cx="62125" cy="47679"/>
            </a:xfrm>
            <a:custGeom>
              <a:avLst/>
              <a:gdLst>
                <a:gd name="T0" fmla="*/ 0 w 84"/>
                <a:gd name="T1" fmla="*/ 2147483647 h 72"/>
                <a:gd name="T2" fmla="*/ 2147483647 w 84"/>
                <a:gd name="T3" fmla="*/ 0 h 72"/>
                <a:gd name="T4" fmla="*/ 2147483647 w 84"/>
                <a:gd name="T5" fmla="*/ 2147483647 h 72"/>
                <a:gd name="T6" fmla="*/ 2147483647 w 84"/>
                <a:gd name="T7" fmla="*/ 2147483647 h 72"/>
                <a:gd name="T8" fmla="*/ 0 60000 65536"/>
                <a:gd name="T9" fmla="*/ 0 60000 65536"/>
                <a:gd name="T10" fmla="*/ 0 60000 65536"/>
                <a:gd name="T11" fmla="*/ 0 60000 65536"/>
                <a:gd name="T12" fmla="*/ 0 w 84"/>
                <a:gd name="T13" fmla="*/ 0 h 72"/>
                <a:gd name="T14" fmla="*/ 84 w 84"/>
                <a:gd name="T15" fmla="*/ 72 h 72"/>
              </a:gdLst>
              <a:ahLst/>
              <a:cxnLst>
                <a:cxn ang="T8">
                  <a:pos x="T0" y="T1"/>
                </a:cxn>
                <a:cxn ang="T9">
                  <a:pos x="T2" y="T3"/>
                </a:cxn>
                <a:cxn ang="T10">
                  <a:pos x="T4" y="T5"/>
                </a:cxn>
                <a:cxn ang="T11">
                  <a:pos x="T6" y="T7"/>
                </a:cxn>
              </a:cxnLst>
              <a:rect l="T12" t="T13" r="T14" b="T15"/>
              <a:pathLst>
                <a:path w="84" h="72">
                  <a:moveTo>
                    <a:pt x="0" y="20"/>
                  </a:moveTo>
                  <a:cubicBezTo>
                    <a:pt x="13" y="7"/>
                    <a:pt x="23" y="6"/>
                    <a:pt x="40" y="0"/>
                  </a:cubicBezTo>
                  <a:cubicBezTo>
                    <a:pt x="51" y="17"/>
                    <a:pt x="59" y="31"/>
                    <a:pt x="68" y="48"/>
                  </a:cubicBezTo>
                  <a:cubicBezTo>
                    <a:pt x="73" y="56"/>
                    <a:pt x="84" y="72"/>
                    <a:pt x="84" y="72"/>
                  </a:cubicBezTo>
                </a:path>
              </a:pathLst>
            </a:custGeom>
            <a:solidFill>
              <a:srgbClr val="92D050"/>
            </a:solidFill>
            <a:ln w="12700" cmpd="sng">
              <a:noFill/>
              <a:round/>
              <a:headEnd/>
              <a:tailEnd/>
            </a:ln>
            <a:extLst/>
          </p:spPr>
          <p:txBody>
            <a:bodyPr/>
            <a:lstStyle/>
            <a:p>
              <a:endParaRPr lang="fr-FR"/>
            </a:p>
          </p:txBody>
        </p:sp>
        <p:sp>
          <p:nvSpPr>
            <p:cNvPr id="85" name="ZoneTexte 84"/>
            <p:cNvSpPr txBox="1"/>
            <p:nvPr/>
          </p:nvSpPr>
          <p:spPr bwMode="gray">
            <a:xfrm>
              <a:off x="7781445" y="1498943"/>
              <a:ext cx="802496"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BELGIQUE</a:t>
              </a:r>
            </a:p>
          </p:txBody>
        </p:sp>
        <p:sp>
          <p:nvSpPr>
            <p:cNvPr id="86" name="ZoneTexte 85"/>
            <p:cNvSpPr txBox="1"/>
            <p:nvPr/>
          </p:nvSpPr>
          <p:spPr bwMode="gray">
            <a:xfrm>
              <a:off x="7641555" y="1758625"/>
              <a:ext cx="697353" cy="1726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rPr>
                <a:t>FRANCE</a:t>
              </a:r>
            </a:p>
          </p:txBody>
        </p:sp>
        <p:sp>
          <p:nvSpPr>
            <p:cNvPr id="87" name="ZoneTexte 86"/>
            <p:cNvSpPr txBox="1"/>
            <p:nvPr/>
          </p:nvSpPr>
          <p:spPr bwMode="gray">
            <a:xfrm>
              <a:off x="8225602" y="2260078"/>
              <a:ext cx="585455"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ITALIE</a:t>
              </a:r>
            </a:p>
          </p:txBody>
        </p:sp>
        <p:sp>
          <p:nvSpPr>
            <p:cNvPr id="88" name="ZoneTexte 87"/>
            <p:cNvSpPr txBox="1"/>
            <p:nvPr/>
          </p:nvSpPr>
          <p:spPr bwMode="gray">
            <a:xfrm>
              <a:off x="8089659" y="1632850"/>
              <a:ext cx="1002972" cy="2031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R="0" algn="l" defTabSz="914400" rtl="0" eaLnBrk="0" fontAlgn="base" latinLnBrk="0" hangingPunct="0">
                <a:lnSpc>
                  <a:spcPct val="90000"/>
                </a:lnSpc>
                <a:spcBef>
                  <a:spcPts val="700"/>
                </a:spcBef>
                <a:spcAft>
                  <a:spcPct val="0"/>
                </a:spcAft>
                <a:buClr>
                  <a:schemeClr val="accent1"/>
                </a:buClr>
                <a:buSzTx/>
                <a:tabLst/>
              </a:pPr>
              <a:r>
                <a:rPr kumimoji="0" lang="fr-FR" sz="8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LUXEMBOURG</a:t>
              </a:r>
            </a:p>
          </p:txBody>
        </p:sp>
      </p:grpSp>
      <p:sp>
        <p:nvSpPr>
          <p:cNvPr id="3" name="Rectangle à coins arrondis 2"/>
          <p:cNvSpPr/>
          <p:nvPr/>
        </p:nvSpPr>
        <p:spPr bwMode="auto">
          <a:xfrm>
            <a:off x="7266264" y="1064525"/>
            <a:ext cx="1821082" cy="1624084"/>
          </a:xfrm>
          <a:prstGeom prst="roundRect">
            <a:avLst/>
          </a:prstGeom>
          <a:noFill/>
          <a:ln w="254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r-FR" sz="1400" b="0" i="0" u="none" strike="noStrike" cap="none" normalizeH="0" baseline="0">
              <a:ln>
                <a:noFill/>
              </a:ln>
              <a:solidFill>
                <a:schemeClr val="tx1"/>
              </a:solidFill>
              <a:effectLst/>
              <a:latin typeface="Arial" pitchFamily="32" charset="0"/>
            </a:endParaRPr>
          </a:p>
        </p:txBody>
      </p:sp>
    </p:spTree>
    <p:extLst>
      <p:ext uri="{BB962C8B-B14F-4D97-AF65-F5344CB8AC3E}">
        <p14:creationId xmlns:p14="http://schemas.microsoft.com/office/powerpoint/2010/main" val="2876195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ButUPximSFON.r2Id79y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utUPximSFON.r2Id79y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utUPximSFON.r2Id79yO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utUPximSFON.r2Id79yO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XihkY7Zf0G6Godp5_qRE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XihkY7Zf0G6Godp5_qR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XihkY7Zf0G6Godp5_qRE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XihkY7Zf0G6Godp5_qREQ"/>
</p:tagLst>
</file>

<file path=ppt/theme/theme1.xml><?xml version="1.0" encoding="utf-8"?>
<a:theme xmlns:a="http://schemas.openxmlformats.org/drawingml/2006/main" name="1_081009_RI">
  <a:themeElements>
    <a:clrScheme name="">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fontScheme name="1_081009_RI">
      <a:majorFont>
        <a:latin typeface="Arial Narrow"/>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lnDef>
    <a:txDef>
      <a:spPr bwMode="gray">
        <a:noFill/>
        <a:ln w="9525">
          <a:noFill/>
          <a:miter lim="800000"/>
          <a:headEnd/>
          <a:tailEnd/>
        </a:ln>
      </a:spPr>
      <a:bodyPr vert="horz" wrap="square" lIns="91440" tIns="45720" rIns="91440" bIns="45720" numCol="1" anchor="t" anchorCtr="0" compatLnSpc="1">
        <a:prstTxWarp prst="textNoShape">
          <a:avLst/>
        </a:prstTxWarp>
        <a:spAutoFit/>
      </a:bodyPr>
      <a:lstStyle>
        <a:defPPr marL="265113" marR="0" indent="-265113" algn="l" defTabSz="914400" rtl="0" eaLnBrk="0" fontAlgn="base" latinLnBrk="0" hangingPunct="0">
          <a:lnSpc>
            <a:spcPct val="90000"/>
          </a:lnSpc>
          <a:spcBef>
            <a:spcPts val="700"/>
          </a:spcBef>
          <a:spcAft>
            <a:spcPct val="0"/>
          </a:spcAft>
          <a:buClr>
            <a:schemeClr val="accent1"/>
          </a:buClr>
          <a:buSzTx/>
          <a:buFont typeface="Wingdings" pitchFamily="2" charset="2"/>
          <a:buChar char="l"/>
          <a:tabLst/>
          <a:defRPr kumimoji="0" sz="1600" b="0" i="0" u="none" strike="noStrike" kern="0" cap="none" spc="0" normalizeH="0" baseline="0" noProof="0" smtClean="0">
            <a:ln>
              <a:noFill/>
            </a:ln>
            <a:solidFill>
              <a:schemeClr val="tx1"/>
            </a:solidFill>
            <a:effectLst/>
            <a:uLnTx/>
            <a:uFillTx/>
            <a:latin typeface="+mn-lt"/>
            <a:ea typeface="+mn-ea"/>
            <a:cs typeface="+mn-cs"/>
          </a:defRPr>
        </a:defPPr>
      </a:lstStyle>
    </a:txDef>
  </a:objectDefaults>
  <a:extraClrSchemeLst>
    <a:extraClrScheme>
      <a:clrScheme name="1_081009_RI 1">
        <a:dk1>
          <a:srgbClr val="333333"/>
        </a:dk1>
        <a:lt1>
          <a:srgbClr val="FFFFFF"/>
        </a:lt1>
        <a:dk2>
          <a:srgbClr val="83E5B4"/>
        </a:dk2>
        <a:lt2>
          <a:srgbClr val="DDDDDD"/>
        </a:lt2>
        <a:accent1>
          <a:srgbClr val="008D53"/>
        </a:accent1>
        <a:accent2>
          <a:srgbClr val="316F54"/>
        </a:accent2>
        <a:accent3>
          <a:srgbClr val="FFFFFF"/>
        </a:accent3>
        <a:accent4>
          <a:srgbClr val="2A2A2A"/>
        </a:accent4>
        <a:accent5>
          <a:srgbClr val="AAC5B3"/>
        </a:accent5>
        <a:accent6>
          <a:srgbClr val="2B644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2">
        <a:dk1>
          <a:srgbClr val="333333"/>
        </a:dk1>
        <a:lt1>
          <a:srgbClr val="FFFFFF"/>
        </a:lt1>
        <a:dk2>
          <a:srgbClr val="83E5B4"/>
        </a:dk2>
        <a:lt2>
          <a:srgbClr val="DDDDDD"/>
        </a:lt2>
        <a:accent1>
          <a:srgbClr val="008D53"/>
        </a:accent1>
        <a:accent2>
          <a:srgbClr val="777777"/>
        </a:accent2>
        <a:accent3>
          <a:srgbClr val="FFFFFF"/>
        </a:accent3>
        <a:accent4>
          <a:srgbClr val="2A2A2A"/>
        </a:accent4>
        <a:accent5>
          <a:srgbClr val="AAC5B3"/>
        </a:accent5>
        <a:accent6>
          <a:srgbClr val="6B6B6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3">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4">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5C01"/>
        </a:folHlink>
      </a:clrScheme>
      <a:clrMap bg1="lt1" tx1="dk1" bg2="lt2" tx2="dk2" accent1="accent1" accent2="accent2" accent3="accent3" accent4="accent4" accent5="accent5" accent6="accent6" hlink="hlink" folHlink="folHlink"/>
    </a:extraClrScheme>
    <a:extraClrScheme>
      <a:clrScheme name="1_081009_RI 5">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
      <a:clrScheme name="1_081009_RI 1">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081009_RI">
  <a:themeElements>
    <a:clrScheme name="">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fontScheme name="1_081009_RI">
      <a:majorFont>
        <a:latin typeface="Arial Narrow"/>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lnDef>
    <a:txDef>
      <a:spPr bwMode="gray">
        <a:noFill/>
        <a:ln w="9525">
          <a:noFill/>
          <a:miter lim="800000"/>
          <a:headEnd/>
          <a:tailEnd/>
        </a:ln>
      </a:spPr>
      <a:bodyPr vert="horz" wrap="square" lIns="91440" tIns="45720" rIns="91440" bIns="45720" numCol="1" anchor="t" anchorCtr="0" compatLnSpc="1">
        <a:prstTxWarp prst="textNoShape">
          <a:avLst/>
        </a:prstTxWarp>
        <a:spAutoFit/>
      </a:bodyPr>
      <a:lstStyle>
        <a:defPPr marL="265113" marR="0" indent="-265113" algn="l" defTabSz="914400" rtl="0" eaLnBrk="0" fontAlgn="base" latinLnBrk="0" hangingPunct="0">
          <a:lnSpc>
            <a:spcPct val="90000"/>
          </a:lnSpc>
          <a:spcBef>
            <a:spcPts val="700"/>
          </a:spcBef>
          <a:spcAft>
            <a:spcPct val="0"/>
          </a:spcAft>
          <a:buClr>
            <a:schemeClr val="accent1"/>
          </a:buClr>
          <a:buSzTx/>
          <a:buFont typeface="Wingdings" pitchFamily="2" charset="2"/>
          <a:buChar char="l"/>
          <a:tabLst/>
          <a:defRPr kumimoji="0" sz="1600" b="0" i="0" u="none" strike="noStrike" kern="0" cap="none" spc="0" normalizeH="0" baseline="0" noProof="0" smtClean="0">
            <a:ln>
              <a:noFill/>
            </a:ln>
            <a:solidFill>
              <a:schemeClr val="tx1"/>
            </a:solidFill>
            <a:effectLst/>
            <a:uLnTx/>
            <a:uFillTx/>
            <a:latin typeface="+mn-lt"/>
            <a:ea typeface="+mn-ea"/>
            <a:cs typeface="+mn-cs"/>
          </a:defRPr>
        </a:defPPr>
      </a:lstStyle>
    </a:txDef>
  </a:objectDefaults>
  <a:extraClrSchemeLst>
    <a:extraClrScheme>
      <a:clrScheme name="1_081009_RI 1">
        <a:dk1>
          <a:srgbClr val="333333"/>
        </a:dk1>
        <a:lt1>
          <a:srgbClr val="FFFFFF"/>
        </a:lt1>
        <a:dk2>
          <a:srgbClr val="83E5B4"/>
        </a:dk2>
        <a:lt2>
          <a:srgbClr val="DDDDDD"/>
        </a:lt2>
        <a:accent1>
          <a:srgbClr val="008D53"/>
        </a:accent1>
        <a:accent2>
          <a:srgbClr val="316F54"/>
        </a:accent2>
        <a:accent3>
          <a:srgbClr val="FFFFFF"/>
        </a:accent3>
        <a:accent4>
          <a:srgbClr val="2A2A2A"/>
        </a:accent4>
        <a:accent5>
          <a:srgbClr val="AAC5B3"/>
        </a:accent5>
        <a:accent6>
          <a:srgbClr val="2B644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2">
        <a:dk1>
          <a:srgbClr val="333333"/>
        </a:dk1>
        <a:lt1>
          <a:srgbClr val="FFFFFF"/>
        </a:lt1>
        <a:dk2>
          <a:srgbClr val="83E5B4"/>
        </a:dk2>
        <a:lt2>
          <a:srgbClr val="DDDDDD"/>
        </a:lt2>
        <a:accent1>
          <a:srgbClr val="008D53"/>
        </a:accent1>
        <a:accent2>
          <a:srgbClr val="777777"/>
        </a:accent2>
        <a:accent3>
          <a:srgbClr val="FFFFFF"/>
        </a:accent3>
        <a:accent4>
          <a:srgbClr val="2A2A2A"/>
        </a:accent4>
        <a:accent5>
          <a:srgbClr val="AAC5B3"/>
        </a:accent5>
        <a:accent6>
          <a:srgbClr val="6B6B6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3">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4">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5C01"/>
        </a:folHlink>
      </a:clrScheme>
      <a:clrMap bg1="lt1" tx1="dk1" bg2="lt2" tx2="dk2" accent1="accent1" accent2="accent2" accent3="accent3" accent4="accent4" accent5="accent5" accent6="accent6" hlink="hlink" folHlink="folHlink"/>
    </a:extraClrScheme>
    <a:extraClrScheme>
      <a:clrScheme name="1_081009_RI 5">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
      <a:clrScheme name="1_081009_RI 1">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NPP-FR">
  <a:themeElements>
    <a:clrScheme name="BNPP">
      <a:dk1>
        <a:srgbClr val="000000"/>
      </a:dk1>
      <a:lt1>
        <a:srgbClr val="FFFFFF"/>
      </a:lt1>
      <a:dk2>
        <a:srgbClr val="939598"/>
      </a:dk2>
      <a:lt2>
        <a:srgbClr val="F0F0F0"/>
      </a:lt2>
      <a:accent1>
        <a:srgbClr val="00A76C"/>
      </a:accent1>
      <a:accent2>
        <a:srgbClr val="82A44A"/>
      </a:accent2>
      <a:accent3>
        <a:srgbClr val="BFBFBF"/>
      </a:accent3>
      <a:accent4>
        <a:srgbClr val="D2DCAA"/>
      </a:accent4>
      <a:accent5>
        <a:srgbClr val="A0C873"/>
      </a:accent5>
      <a:accent6>
        <a:srgbClr val="00A76C"/>
      </a:accent6>
      <a:hlink>
        <a:srgbClr val="A0C873"/>
      </a:hlink>
      <a:folHlink>
        <a:srgbClr val="3C9146"/>
      </a:folHlink>
    </a:clrScheme>
    <a:fontScheme name="BNPP">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solidFill>
              <a:schemeClr val="accent4"/>
            </a:solidFill>
          </a:defRPr>
        </a:defPPr>
      </a:lstStyle>
    </a:txDef>
  </a:objectDefaults>
  <a:extraClrSchemeLst/>
</a:theme>
</file>

<file path=ppt/theme/theme4.xml><?xml version="1.0" encoding="utf-8"?>
<a:theme xmlns:a="http://schemas.openxmlformats.org/drawingml/2006/main" name="3_081009_RI">
  <a:themeElements>
    <a:clrScheme name="">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fontScheme name="1_081009_RI">
      <a:majorFont>
        <a:latin typeface="Arial Narrow"/>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lnDef>
    <a:txDef>
      <a:spPr bwMode="gray">
        <a:noFill/>
        <a:ln w="9525">
          <a:noFill/>
          <a:miter lim="800000"/>
          <a:headEnd/>
          <a:tailEnd/>
        </a:ln>
      </a:spPr>
      <a:bodyPr vert="horz" wrap="square" lIns="91440" tIns="45720" rIns="91440" bIns="45720" numCol="1" anchor="t" anchorCtr="0" compatLnSpc="1">
        <a:prstTxWarp prst="textNoShape">
          <a:avLst/>
        </a:prstTxWarp>
        <a:spAutoFit/>
      </a:bodyPr>
      <a:lstStyle>
        <a:defPPr marL="265113" marR="0" indent="-265113" algn="l" defTabSz="914400" rtl="0" eaLnBrk="0" fontAlgn="base" latinLnBrk="0" hangingPunct="0">
          <a:lnSpc>
            <a:spcPct val="90000"/>
          </a:lnSpc>
          <a:spcBef>
            <a:spcPts val="700"/>
          </a:spcBef>
          <a:spcAft>
            <a:spcPct val="0"/>
          </a:spcAft>
          <a:buClr>
            <a:schemeClr val="accent1"/>
          </a:buClr>
          <a:buSzTx/>
          <a:buFont typeface="Wingdings" pitchFamily="2" charset="2"/>
          <a:buChar char="l"/>
          <a:tabLst/>
          <a:defRPr kumimoji="0" sz="1600" b="0" i="0" u="none" strike="noStrike" kern="0" cap="none" spc="0" normalizeH="0" baseline="0" noProof="0" smtClean="0">
            <a:ln>
              <a:noFill/>
            </a:ln>
            <a:solidFill>
              <a:schemeClr val="tx1"/>
            </a:solidFill>
            <a:effectLst/>
            <a:uLnTx/>
            <a:uFillTx/>
            <a:latin typeface="+mn-lt"/>
            <a:ea typeface="+mn-ea"/>
            <a:cs typeface="+mn-cs"/>
          </a:defRPr>
        </a:defPPr>
      </a:lstStyle>
    </a:txDef>
  </a:objectDefaults>
  <a:extraClrSchemeLst>
    <a:extraClrScheme>
      <a:clrScheme name="1_081009_RI 1">
        <a:dk1>
          <a:srgbClr val="333333"/>
        </a:dk1>
        <a:lt1>
          <a:srgbClr val="FFFFFF"/>
        </a:lt1>
        <a:dk2>
          <a:srgbClr val="83E5B4"/>
        </a:dk2>
        <a:lt2>
          <a:srgbClr val="DDDDDD"/>
        </a:lt2>
        <a:accent1>
          <a:srgbClr val="008D53"/>
        </a:accent1>
        <a:accent2>
          <a:srgbClr val="316F54"/>
        </a:accent2>
        <a:accent3>
          <a:srgbClr val="FFFFFF"/>
        </a:accent3>
        <a:accent4>
          <a:srgbClr val="2A2A2A"/>
        </a:accent4>
        <a:accent5>
          <a:srgbClr val="AAC5B3"/>
        </a:accent5>
        <a:accent6>
          <a:srgbClr val="2B644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2">
        <a:dk1>
          <a:srgbClr val="333333"/>
        </a:dk1>
        <a:lt1>
          <a:srgbClr val="FFFFFF"/>
        </a:lt1>
        <a:dk2>
          <a:srgbClr val="83E5B4"/>
        </a:dk2>
        <a:lt2>
          <a:srgbClr val="DDDDDD"/>
        </a:lt2>
        <a:accent1>
          <a:srgbClr val="008D53"/>
        </a:accent1>
        <a:accent2>
          <a:srgbClr val="777777"/>
        </a:accent2>
        <a:accent3>
          <a:srgbClr val="FFFFFF"/>
        </a:accent3>
        <a:accent4>
          <a:srgbClr val="2A2A2A"/>
        </a:accent4>
        <a:accent5>
          <a:srgbClr val="AAC5B3"/>
        </a:accent5>
        <a:accent6>
          <a:srgbClr val="6B6B6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3">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4">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5C01"/>
        </a:folHlink>
      </a:clrScheme>
      <a:clrMap bg1="lt1" tx1="dk1" bg2="lt2" tx2="dk2" accent1="accent1" accent2="accent2" accent3="accent3" accent4="accent4" accent5="accent5" accent6="accent6" hlink="hlink" folHlink="folHlink"/>
    </a:extraClrScheme>
    <a:extraClrScheme>
      <a:clrScheme name="1_081009_RI 5">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
      <a:clrScheme name="1_081009_RI 1">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081009_RI">
  <a:themeElements>
    <a:clrScheme name="">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fontScheme name="1_081009_RI">
      <a:majorFont>
        <a:latin typeface="Arial Narrow"/>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lnDef>
    <a:txDef>
      <a:spPr bwMode="gray">
        <a:noFill/>
        <a:ln w="9525">
          <a:noFill/>
          <a:miter lim="800000"/>
          <a:headEnd/>
          <a:tailEnd/>
        </a:ln>
      </a:spPr>
      <a:bodyPr vert="horz" wrap="square" lIns="91440" tIns="45720" rIns="91440" bIns="45720" numCol="1" anchor="t" anchorCtr="0" compatLnSpc="1">
        <a:prstTxWarp prst="textNoShape">
          <a:avLst/>
        </a:prstTxWarp>
        <a:spAutoFit/>
      </a:bodyPr>
      <a:lstStyle>
        <a:defPPr marL="265113" marR="0" indent="-265113" algn="l" defTabSz="914400" rtl="0" eaLnBrk="0" fontAlgn="base" latinLnBrk="0" hangingPunct="0">
          <a:lnSpc>
            <a:spcPct val="90000"/>
          </a:lnSpc>
          <a:spcBef>
            <a:spcPts val="700"/>
          </a:spcBef>
          <a:spcAft>
            <a:spcPct val="0"/>
          </a:spcAft>
          <a:buClr>
            <a:schemeClr val="accent1"/>
          </a:buClr>
          <a:buSzTx/>
          <a:buFont typeface="Wingdings" pitchFamily="2" charset="2"/>
          <a:buChar char="l"/>
          <a:tabLst/>
          <a:defRPr kumimoji="0" sz="1600" b="0" i="0" u="none" strike="noStrike" kern="0" cap="none" spc="0" normalizeH="0" baseline="0" noProof="0" smtClean="0">
            <a:ln>
              <a:noFill/>
            </a:ln>
            <a:solidFill>
              <a:schemeClr val="tx1"/>
            </a:solidFill>
            <a:effectLst/>
            <a:uLnTx/>
            <a:uFillTx/>
            <a:latin typeface="+mn-lt"/>
            <a:ea typeface="+mn-ea"/>
            <a:cs typeface="+mn-cs"/>
          </a:defRPr>
        </a:defPPr>
      </a:lstStyle>
    </a:txDef>
  </a:objectDefaults>
  <a:extraClrSchemeLst>
    <a:extraClrScheme>
      <a:clrScheme name="1_081009_RI 1">
        <a:dk1>
          <a:srgbClr val="333333"/>
        </a:dk1>
        <a:lt1>
          <a:srgbClr val="FFFFFF"/>
        </a:lt1>
        <a:dk2>
          <a:srgbClr val="83E5B4"/>
        </a:dk2>
        <a:lt2>
          <a:srgbClr val="DDDDDD"/>
        </a:lt2>
        <a:accent1>
          <a:srgbClr val="008D53"/>
        </a:accent1>
        <a:accent2>
          <a:srgbClr val="316F54"/>
        </a:accent2>
        <a:accent3>
          <a:srgbClr val="FFFFFF"/>
        </a:accent3>
        <a:accent4>
          <a:srgbClr val="2A2A2A"/>
        </a:accent4>
        <a:accent5>
          <a:srgbClr val="AAC5B3"/>
        </a:accent5>
        <a:accent6>
          <a:srgbClr val="2B644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2">
        <a:dk1>
          <a:srgbClr val="333333"/>
        </a:dk1>
        <a:lt1>
          <a:srgbClr val="FFFFFF"/>
        </a:lt1>
        <a:dk2>
          <a:srgbClr val="83E5B4"/>
        </a:dk2>
        <a:lt2>
          <a:srgbClr val="DDDDDD"/>
        </a:lt2>
        <a:accent1>
          <a:srgbClr val="008D53"/>
        </a:accent1>
        <a:accent2>
          <a:srgbClr val="777777"/>
        </a:accent2>
        <a:accent3>
          <a:srgbClr val="FFFFFF"/>
        </a:accent3>
        <a:accent4>
          <a:srgbClr val="2A2A2A"/>
        </a:accent4>
        <a:accent5>
          <a:srgbClr val="AAC5B3"/>
        </a:accent5>
        <a:accent6>
          <a:srgbClr val="6B6B6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3">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4">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5C01"/>
        </a:folHlink>
      </a:clrScheme>
      <a:clrMap bg1="lt1" tx1="dk1" bg2="lt2" tx2="dk2" accent1="accent1" accent2="accent2" accent3="accent3" accent4="accent4" accent5="accent5" accent6="accent6" hlink="hlink" folHlink="folHlink"/>
    </a:extraClrScheme>
    <a:extraClrScheme>
      <a:clrScheme name="1_081009_RI 5">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
      <a:clrScheme name="1_081009_RI 1">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081009_RI">
  <a:themeElements>
    <a:clrScheme name="">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fontScheme name="1_081009_RI">
      <a:majorFont>
        <a:latin typeface="Arial Narrow"/>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lnDef>
    <a:txDef>
      <a:spPr bwMode="gray">
        <a:noFill/>
        <a:ln w="9525">
          <a:noFill/>
          <a:miter lim="800000"/>
          <a:headEnd/>
          <a:tailEnd/>
        </a:ln>
      </a:spPr>
      <a:bodyPr vert="horz" wrap="square" lIns="91440" tIns="45720" rIns="91440" bIns="45720" numCol="1" anchor="t" anchorCtr="0" compatLnSpc="1">
        <a:prstTxWarp prst="textNoShape">
          <a:avLst/>
        </a:prstTxWarp>
        <a:spAutoFit/>
      </a:bodyPr>
      <a:lstStyle>
        <a:defPPr marL="265113" marR="0" indent="-265113" algn="l" defTabSz="914400" rtl="0" eaLnBrk="0" fontAlgn="base" latinLnBrk="0" hangingPunct="0">
          <a:lnSpc>
            <a:spcPct val="90000"/>
          </a:lnSpc>
          <a:spcBef>
            <a:spcPts val="700"/>
          </a:spcBef>
          <a:spcAft>
            <a:spcPct val="0"/>
          </a:spcAft>
          <a:buClr>
            <a:schemeClr val="accent1"/>
          </a:buClr>
          <a:buSzTx/>
          <a:buFont typeface="Wingdings" pitchFamily="2" charset="2"/>
          <a:buChar char="l"/>
          <a:tabLst/>
          <a:defRPr kumimoji="0" sz="1600" b="0" i="0" u="none" strike="noStrike" kern="0" cap="none" spc="0" normalizeH="0" baseline="0" noProof="0" smtClean="0">
            <a:ln>
              <a:noFill/>
            </a:ln>
            <a:solidFill>
              <a:schemeClr val="tx1"/>
            </a:solidFill>
            <a:effectLst/>
            <a:uLnTx/>
            <a:uFillTx/>
            <a:latin typeface="+mn-lt"/>
            <a:ea typeface="+mn-ea"/>
            <a:cs typeface="+mn-cs"/>
          </a:defRPr>
        </a:defPPr>
      </a:lstStyle>
    </a:txDef>
  </a:objectDefaults>
  <a:extraClrSchemeLst>
    <a:extraClrScheme>
      <a:clrScheme name="1_081009_RI 1">
        <a:dk1>
          <a:srgbClr val="333333"/>
        </a:dk1>
        <a:lt1>
          <a:srgbClr val="FFFFFF"/>
        </a:lt1>
        <a:dk2>
          <a:srgbClr val="83E5B4"/>
        </a:dk2>
        <a:lt2>
          <a:srgbClr val="DDDDDD"/>
        </a:lt2>
        <a:accent1>
          <a:srgbClr val="008D53"/>
        </a:accent1>
        <a:accent2>
          <a:srgbClr val="316F54"/>
        </a:accent2>
        <a:accent3>
          <a:srgbClr val="FFFFFF"/>
        </a:accent3>
        <a:accent4>
          <a:srgbClr val="2A2A2A"/>
        </a:accent4>
        <a:accent5>
          <a:srgbClr val="AAC5B3"/>
        </a:accent5>
        <a:accent6>
          <a:srgbClr val="2B644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2">
        <a:dk1>
          <a:srgbClr val="333333"/>
        </a:dk1>
        <a:lt1>
          <a:srgbClr val="FFFFFF"/>
        </a:lt1>
        <a:dk2>
          <a:srgbClr val="83E5B4"/>
        </a:dk2>
        <a:lt2>
          <a:srgbClr val="DDDDDD"/>
        </a:lt2>
        <a:accent1>
          <a:srgbClr val="008D53"/>
        </a:accent1>
        <a:accent2>
          <a:srgbClr val="777777"/>
        </a:accent2>
        <a:accent3>
          <a:srgbClr val="FFFFFF"/>
        </a:accent3>
        <a:accent4>
          <a:srgbClr val="2A2A2A"/>
        </a:accent4>
        <a:accent5>
          <a:srgbClr val="AAC5B3"/>
        </a:accent5>
        <a:accent6>
          <a:srgbClr val="6B6B6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3">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4">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5C01"/>
        </a:folHlink>
      </a:clrScheme>
      <a:clrMap bg1="lt1" tx1="dk1" bg2="lt2" tx2="dk2" accent1="accent1" accent2="accent2" accent3="accent3" accent4="accent4" accent5="accent5" accent6="accent6" hlink="hlink" folHlink="folHlink"/>
    </a:extraClrScheme>
    <a:extraClrScheme>
      <a:clrScheme name="1_081009_RI 5">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
      <a:clrScheme name="1_081009_RI 1">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081009_RI">
  <a:themeElements>
    <a:clrScheme name="">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fontScheme name="1_081009_RI">
      <a:majorFont>
        <a:latin typeface="Arial Narrow"/>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lnDef>
    <a:txDef>
      <a:spPr bwMode="gray">
        <a:noFill/>
        <a:ln w="9525">
          <a:noFill/>
          <a:miter lim="800000"/>
          <a:headEnd/>
          <a:tailEnd/>
        </a:ln>
      </a:spPr>
      <a:bodyPr vert="horz" wrap="square" lIns="91440" tIns="45720" rIns="91440" bIns="45720" numCol="1" anchor="t" anchorCtr="0" compatLnSpc="1">
        <a:prstTxWarp prst="textNoShape">
          <a:avLst/>
        </a:prstTxWarp>
        <a:spAutoFit/>
      </a:bodyPr>
      <a:lstStyle>
        <a:defPPr marL="265113" marR="0" indent="-265113" algn="l" defTabSz="914400" rtl="0" eaLnBrk="0" fontAlgn="base" latinLnBrk="0" hangingPunct="0">
          <a:lnSpc>
            <a:spcPct val="90000"/>
          </a:lnSpc>
          <a:spcBef>
            <a:spcPts val="700"/>
          </a:spcBef>
          <a:spcAft>
            <a:spcPct val="0"/>
          </a:spcAft>
          <a:buClr>
            <a:schemeClr val="accent1"/>
          </a:buClr>
          <a:buSzTx/>
          <a:buFont typeface="Wingdings" pitchFamily="2" charset="2"/>
          <a:buChar char="l"/>
          <a:tabLst/>
          <a:defRPr kumimoji="0" sz="1600" b="0" i="0" u="none" strike="noStrike" kern="0" cap="none" spc="0" normalizeH="0" baseline="0" noProof="0" smtClean="0">
            <a:ln>
              <a:noFill/>
            </a:ln>
            <a:solidFill>
              <a:schemeClr val="tx1"/>
            </a:solidFill>
            <a:effectLst/>
            <a:uLnTx/>
            <a:uFillTx/>
            <a:latin typeface="+mn-lt"/>
            <a:ea typeface="+mn-ea"/>
            <a:cs typeface="+mn-cs"/>
          </a:defRPr>
        </a:defPPr>
      </a:lstStyle>
    </a:txDef>
  </a:objectDefaults>
  <a:extraClrSchemeLst>
    <a:extraClrScheme>
      <a:clrScheme name="1_081009_RI 1">
        <a:dk1>
          <a:srgbClr val="333333"/>
        </a:dk1>
        <a:lt1>
          <a:srgbClr val="FFFFFF"/>
        </a:lt1>
        <a:dk2>
          <a:srgbClr val="83E5B4"/>
        </a:dk2>
        <a:lt2>
          <a:srgbClr val="DDDDDD"/>
        </a:lt2>
        <a:accent1>
          <a:srgbClr val="008D53"/>
        </a:accent1>
        <a:accent2>
          <a:srgbClr val="316F54"/>
        </a:accent2>
        <a:accent3>
          <a:srgbClr val="FFFFFF"/>
        </a:accent3>
        <a:accent4>
          <a:srgbClr val="2A2A2A"/>
        </a:accent4>
        <a:accent5>
          <a:srgbClr val="AAC5B3"/>
        </a:accent5>
        <a:accent6>
          <a:srgbClr val="2B644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2">
        <a:dk1>
          <a:srgbClr val="333333"/>
        </a:dk1>
        <a:lt1>
          <a:srgbClr val="FFFFFF"/>
        </a:lt1>
        <a:dk2>
          <a:srgbClr val="83E5B4"/>
        </a:dk2>
        <a:lt2>
          <a:srgbClr val="DDDDDD"/>
        </a:lt2>
        <a:accent1>
          <a:srgbClr val="008D53"/>
        </a:accent1>
        <a:accent2>
          <a:srgbClr val="777777"/>
        </a:accent2>
        <a:accent3>
          <a:srgbClr val="FFFFFF"/>
        </a:accent3>
        <a:accent4>
          <a:srgbClr val="2A2A2A"/>
        </a:accent4>
        <a:accent5>
          <a:srgbClr val="AAC5B3"/>
        </a:accent5>
        <a:accent6>
          <a:srgbClr val="6B6B6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3">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4">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5C01"/>
        </a:folHlink>
      </a:clrScheme>
      <a:clrMap bg1="lt1" tx1="dk1" bg2="lt2" tx2="dk2" accent1="accent1" accent2="accent2" accent3="accent3" accent4="accent4" accent5="accent5" accent6="accent6" hlink="hlink" folHlink="folHlink"/>
    </a:extraClrScheme>
    <a:extraClrScheme>
      <a:clrScheme name="1_081009_RI 5">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
      <a:clrScheme name="1_081009_RI 1">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081009_RI">
  <a:themeElements>
    <a:clrScheme name="">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fontScheme name="1_081009_RI">
      <a:majorFont>
        <a:latin typeface="Arial Narrow"/>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400" b="0" i="0" u="none" strike="noStrike" cap="none" normalizeH="0" baseline="0">
            <a:ln>
              <a:noFill/>
            </a:ln>
            <a:solidFill>
              <a:schemeClr val="tx1"/>
            </a:solidFill>
            <a:effectLst/>
            <a:latin typeface="Arial" pitchFamily="32" charset="0"/>
          </a:defRPr>
        </a:defPPr>
      </a:lstStyle>
    </a:lnDef>
    <a:txDef>
      <a:spPr bwMode="gray">
        <a:noFill/>
        <a:ln w="9525">
          <a:noFill/>
          <a:miter lim="800000"/>
          <a:headEnd/>
          <a:tailEnd/>
        </a:ln>
      </a:spPr>
      <a:bodyPr vert="horz" wrap="square" lIns="91440" tIns="45720" rIns="91440" bIns="45720" numCol="1" anchor="t" anchorCtr="0" compatLnSpc="1">
        <a:prstTxWarp prst="textNoShape">
          <a:avLst/>
        </a:prstTxWarp>
        <a:spAutoFit/>
      </a:bodyPr>
      <a:lstStyle>
        <a:defPPr marL="265113" marR="0" indent="-265113" algn="l" defTabSz="914400" rtl="0" eaLnBrk="0" fontAlgn="base" latinLnBrk="0" hangingPunct="0">
          <a:lnSpc>
            <a:spcPct val="90000"/>
          </a:lnSpc>
          <a:spcBef>
            <a:spcPts val="700"/>
          </a:spcBef>
          <a:spcAft>
            <a:spcPct val="0"/>
          </a:spcAft>
          <a:buClr>
            <a:schemeClr val="accent1"/>
          </a:buClr>
          <a:buSzTx/>
          <a:buFont typeface="Wingdings" pitchFamily="2" charset="2"/>
          <a:buChar char="l"/>
          <a:tabLst/>
          <a:defRPr kumimoji="0" sz="1600" b="0" i="0" u="none" strike="noStrike" kern="0" cap="none" spc="0" normalizeH="0" baseline="0" noProof="0" smtClean="0">
            <a:ln>
              <a:noFill/>
            </a:ln>
            <a:solidFill>
              <a:schemeClr val="tx1"/>
            </a:solidFill>
            <a:effectLst/>
            <a:uLnTx/>
            <a:uFillTx/>
            <a:latin typeface="+mn-lt"/>
            <a:ea typeface="+mn-ea"/>
            <a:cs typeface="+mn-cs"/>
          </a:defRPr>
        </a:defPPr>
      </a:lstStyle>
    </a:txDef>
  </a:objectDefaults>
  <a:extraClrSchemeLst>
    <a:extraClrScheme>
      <a:clrScheme name="1_081009_RI 1">
        <a:dk1>
          <a:srgbClr val="333333"/>
        </a:dk1>
        <a:lt1>
          <a:srgbClr val="FFFFFF"/>
        </a:lt1>
        <a:dk2>
          <a:srgbClr val="83E5B4"/>
        </a:dk2>
        <a:lt2>
          <a:srgbClr val="DDDDDD"/>
        </a:lt2>
        <a:accent1>
          <a:srgbClr val="008D53"/>
        </a:accent1>
        <a:accent2>
          <a:srgbClr val="316F54"/>
        </a:accent2>
        <a:accent3>
          <a:srgbClr val="FFFFFF"/>
        </a:accent3>
        <a:accent4>
          <a:srgbClr val="2A2A2A"/>
        </a:accent4>
        <a:accent5>
          <a:srgbClr val="AAC5B3"/>
        </a:accent5>
        <a:accent6>
          <a:srgbClr val="2B644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2">
        <a:dk1>
          <a:srgbClr val="333333"/>
        </a:dk1>
        <a:lt1>
          <a:srgbClr val="FFFFFF"/>
        </a:lt1>
        <a:dk2>
          <a:srgbClr val="83E5B4"/>
        </a:dk2>
        <a:lt2>
          <a:srgbClr val="DDDDDD"/>
        </a:lt2>
        <a:accent1>
          <a:srgbClr val="008D53"/>
        </a:accent1>
        <a:accent2>
          <a:srgbClr val="777777"/>
        </a:accent2>
        <a:accent3>
          <a:srgbClr val="FFFFFF"/>
        </a:accent3>
        <a:accent4>
          <a:srgbClr val="2A2A2A"/>
        </a:accent4>
        <a:accent5>
          <a:srgbClr val="AAC5B3"/>
        </a:accent5>
        <a:accent6>
          <a:srgbClr val="6B6B6B"/>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3">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1_081009_RI 4">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5C01"/>
        </a:folHlink>
      </a:clrScheme>
      <a:clrMap bg1="lt1" tx1="dk1" bg2="lt2" tx2="dk2" accent1="accent1" accent2="accent2" accent3="accent3" accent4="accent4" accent5="accent5" accent6="accent6" hlink="hlink" folHlink="folHlink"/>
    </a:extraClrScheme>
    <a:extraClrScheme>
      <a:clrScheme name="1_081009_RI 5">
        <a:dk1>
          <a:srgbClr val="333333"/>
        </a:dk1>
        <a:lt1>
          <a:srgbClr val="FFFFFF"/>
        </a:lt1>
        <a:dk2>
          <a:srgbClr val="777777"/>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
      <a:clrScheme name="1_081009_RI 1">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NPP FR">
  <a:themeElements>
    <a:clrScheme name="BNPP">
      <a:dk1>
        <a:srgbClr val="000000"/>
      </a:dk1>
      <a:lt1>
        <a:srgbClr val="FFFFFF"/>
      </a:lt1>
      <a:dk2>
        <a:srgbClr val="939598"/>
      </a:dk2>
      <a:lt2>
        <a:srgbClr val="F0F0F0"/>
      </a:lt2>
      <a:accent1>
        <a:srgbClr val="00A76C"/>
      </a:accent1>
      <a:accent2>
        <a:srgbClr val="82A44A"/>
      </a:accent2>
      <a:accent3>
        <a:srgbClr val="BFBFBF"/>
      </a:accent3>
      <a:accent4>
        <a:srgbClr val="D2DCAA"/>
      </a:accent4>
      <a:accent5>
        <a:srgbClr val="A0C873"/>
      </a:accent5>
      <a:accent6>
        <a:srgbClr val="00A76C"/>
      </a:accent6>
      <a:hlink>
        <a:srgbClr val="A0C873"/>
      </a:hlink>
      <a:folHlink>
        <a:srgbClr val="3C9146"/>
      </a:folHlink>
    </a:clrScheme>
    <a:fontScheme name="BNPP">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ln>
      </a:spPr>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dirty="0" smtClean="0">
            <a:solidFill>
              <a:schemeClr val="accent4"/>
            </a:solidFill>
          </a:defRPr>
        </a:defPPr>
      </a:lstStyle>
    </a:txDef>
  </a:objectDefaults>
  <a:extraClrSchemeLst/>
</a:theme>
</file>

<file path=ppt/theme/themeOverride1.xml><?xml version="1.0" encoding="utf-8"?>
<a:themeOverride xmlns:a="http://schemas.openxmlformats.org/drawingml/2006/main">
  <a:clrScheme name="">
    <a:dk1>
      <a:srgbClr val="333333"/>
    </a:dk1>
    <a:lt1>
      <a:srgbClr val="FFFFFF"/>
    </a:lt1>
    <a:dk2>
      <a:srgbClr val="000000"/>
    </a:dk2>
    <a:lt2>
      <a:srgbClr val="DDDDDD"/>
    </a:lt2>
    <a:accent1>
      <a:srgbClr val="008D53"/>
    </a:accent1>
    <a:accent2>
      <a:srgbClr val="B9DEBA"/>
    </a:accent2>
    <a:accent3>
      <a:srgbClr val="FFFFFF"/>
    </a:accent3>
    <a:accent4>
      <a:srgbClr val="2A2A2A"/>
    </a:accent4>
    <a:accent5>
      <a:srgbClr val="AAC5B3"/>
    </a:accent5>
    <a:accent6>
      <a:srgbClr val="A7C9A8"/>
    </a:accent6>
    <a:hlink>
      <a:srgbClr val="FFCC00"/>
    </a:hlink>
    <a:folHlink>
      <a:srgbClr val="FF8601"/>
    </a:folHlink>
  </a:clrScheme>
  <a:fontScheme name="1_081009_RI">
    <a:majorFont>
      <a:latin typeface="Arial Narrow"/>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13349</TotalTime>
  <Words>4123</Words>
  <Application>Microsoft Office PowerPoint</Application>
  <PresentationFormat>Affichage à l'écran (4:3)</PresentationFormat>
  <Paragraphs>850</Paragraphs>
  <Slides>30</Slides>
  <Notes>30</Notes>
  <HiddenSlides>0</HiddenSlides>
  <MMClips>0</MMClips>
  <ScaleCrop>false</ScaleCrop>
  <HeadingPairs>
    <vt:vector size="6" baseType="variant">
      <vt:variant>
        <vt:lpstr>Thème</vt:lpstr>
      </vt:variant>
      <vt:variant>
        <vt:i4>9</vt:i4>
      </vt:variant>
      <vt:variant>
        <vt:lpstr>Serveurs OLE incorporés</vt:lpstr>
      </vt:variant>
      <vt:variant>
        <vt:i4>1</vt:i4>
      </vt:variant>
      <vt:variant>
        <vt:lpstr>Titres des diapositives</vt:lpstr>
      </vt:variant>
      <vt:variant>
        <vt:i4>30</vt:i4>
      </vt:variant>
    </vt:vector>
  </HeadingPairs>
  <TitlesOfParts>
    <vt:vector size="40" baseType="lpstr">
      <vt:lpstr>1_081009_RI</vt:lpstr>
      <vt:lpstr>2_081009_RI</vt:lpstr>
      <vt:lpstr>BNPP-FR</vt:lpstr>
      <vt:lpstr>3_081009_RI</vt:lpstr>
      <vt:lpstr>5_081009_RI</vt:lpstr>
      <vt:lpstr>4_081009_RI</vt:lpstr>
      <vt:lpstr>6_081009_RI</vt:lpstr>
      <vt:lpstr>7_081009_RI</vt:lpstr>
      <vt:lpstr>1_BNPP FR</vt:lpstr>
      <vt:lpstr>Feuille de calcul</vt:lpstr>
      <vt:lpstr>Rencontre avec les actionnaires</vt:lpstr>
      <vt:lpstr>Présentation PowerPoint</vt:lpstr>
      <vt:lpstr>Particuliers, Professionnels &amp; Entrepreneurs :  un réseau alliant maillage de proximité et déploiement d’expertises</vt:lpstr>
      <vt:lpstr>Des clients Particuliers, Professionnels &amp; Entrepreneurs  qui nous recommandent</vt:lpstr>
      <vt:lpstr>Entreprises :  des positions de leader pour financer l’économie</vt:lpstr>
      <vt:lpstr>Une présence engagée  dans la vie sociale, culturelle et sportive de l’Occitanie</vt:lpstr>
      <vt:lpstr>Présentation PowerPoint</vt:lpstr>
      <vt:lpstr>Présentation PowerPoint</vt:lpstr>
      <vt:lpstr>Présentation PowerPoint</vt:lpstr>
      <vt:lpstr>   La force d’un business model diversifié et intégré …  </vt:lpstr>
      <vt:lpstr> … permettant une meilleure maîtrise des risques et une croissance continue des résultats …</vt:lpstr>
      <vt:lpstr>… et une création de valeur récurrente pour les actionnaires </vt:lpstr>
      <vt:lpstr>Présentation PowerPoint</vt:lpstr>
      <vt:lpstr>Revenus des pôles opérationnels - 1S19</vt:lpstr>
      <vt:lpstr>Frais de gestion des pôles opérationnels - 1S19</vt:lpstr>
      <vt:lpstr>Coût du risque </vt:lpstr>
      <vt:lpstr>Résultat Net - 1S19</vt:lpstr>
      <vt:lpstr>Structure financière au 30.06.2019</vt:lpstr>
      <vt:lpstr>Plan de transformation 2020</vt:lpstr>
      <vt:lpstr>Présentation PowerPoint</vt:lpstr>
      <vt:lpstr>Domestic Markets  Réduction des frais de gestion dans les réseaux</vt:lpstr>
      <vt:lpstr>Présentation PowerPoint</vt:lpstr>
      <vt:lpstr>International Financial Services Améliorer l’efficacité opérationnelle</vt:lpstr>
      <vt:lpstr>Présentation PowerPoint</vt:lpstr>
      <vt:lpstr>Présentation PowerPoint</vt:lpstr>
      <vt:lpstr>Présentation PowerPoint</vt:lpstr>
      <vt:lpstr>Présentation PowerPoint</vt:lpstr>
      <vt:lpstr>Une politique ambitieuse d’engagement dans la société Des impacts concrets</vt:lpstr>
      <vt:lpstr>Présentation PowerPoint</vt:lpstr>
      <vt:lpstr>Rencontre avec les actionnaires</vt:lpstr>
    </vt:vector>
  </TitlesOfParts>
  <Company>Paribas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au 30 Juin 2006</dc:title>
  <dc:creator>B430647</dc:creator>
  <cp:lastModifiedBy>956048</cp:lastModifiedBy>
  <cp:revision>22166</cp:revision>
  <cp:lastPrinted>2019-09-04T16:42:13Z</cp:lastPrinted>
  <dcterms:created xsi:type="dcterms:W3CDTF">2011-01-10T13:53:50Z</dcterms:created>
  <dcterms:modified xsi:type="dcterms:W3CDTF">2019-09-17T11:36:01Z</dcterms:modified>
</cp:coreProperties>
</file>